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8"/>
  </p:notesMasterIdLst>
  <p:sldIdLst>
    <p:sldId id="256" r:id="rId2"/>
    <p:sldId id="593" r:id="rId3"/>
    <p:sldId id="594" r:id="rId4"/>
    <p:sldId id="595" r:id="rId5"/>
    <p:sldId id="258" r:id="rId6"/>
    <p:sldId id="260" r:id="rId7"/>
    <p:sldId id="574" r:id="rId8"/>
    <p:sldId id="557" r:id="rId9"/>
    <p:sldId id="575" r:id="rId10"/>
    <p:sldId id="562" r:id="rId11"/>
    <p:sldId id="563" r:id="rId12"/>
    <p:sldId id="564" r:id="rId13"/>
    <p:sldId id="566" r:id="rId14"/>
    <p:sldId id="565" r:id="rId15"/>
    <p:sldId id="567" r:id="rId16"/>
    <p:sldId id="568" r:id="rId17"/>
    <p:sldId id="573" r:id="rId18"/>
    <p:sldId id="576" r:id="rId19"/>
    <p:sldId id="270" r:id="rId20"/>
    <p:sldId id="578" r:id="rId21"/>
    <p:sldId id="579" r:id="rId22"/>
    <p:sldId id="582" r:id="rId23"/>
    <p:sldId id="581" r:id="rId24"/>
    <p:sldId id="584" r:id="rId25"/>
    <p:sldId id="271" r:id="rId26"/>
    <p:sldId id="583" r:id="rId27"/>
    <p:sldId id="272" r:id="rId28"/>
    <p:sldId id="585" r:id="rId29"/>
    <p:sldId id="276" r:id="rId30"/>
    <p:sldId id="586" r:id="rId31"/>
    <p:sldId id="283" r:id="rId32"/>
    <p:sldId id="285" r:id="rId33"/>
    <p:sldId id="286" r:id="rId34"/>
    <p:sldId id="291" r:id="rId35"/>
    <p:sldId id="753" r:id="rId36"/>
    <p:sldId id="587" r:id="rId37"/>
    <p:sldId id="588" r:id="rId38"/>
    <p:sldId id="293" r:id="rId39"/>
    <p:sldId id="589" r:id="rId40"/>
    <p:sldId id="590" r:id="rId41"/>
    <p:sldId id="754" r:id="rId42"/>
    <p:sldId id="755" r:id="rId43"/>
    <p:sldId id="591" r:id="rId44"/>
    <p:sldId id="596" r:id="rId45"/>
    <p:sldId id="597" r:id="rId46"/>
    <p:sldId id="598" r:id="rId47"/>
    <p:sldId id="599" r:id="rId48"/>
    <p:sldId id="600" r:id="rId49"/>
    <p:sldId id="601" r:id="rId50"/>
    <p:sldId id="602" r:id="rId51"/>
    <p:sldId id="603" r:id="rId52"/>
    <p:sldId id="604" r:id="rId53"/>
    <p:sldId id="605" r:id="rId54"/>
    <p:sldId id="606" r:id="rId55"/>
    <p:sldId id="607" r:id="rId56"/>
    <p:sldId id="608" r:id="rId57"/>
    <p:sldId id="609" r:id="rId58"/>
    <p:sldId id="610" r:id="rId59"/>
    <p:sldId id="611" r:id="rId60"/>
    <p:sldId id="612" r:id="rId61"/>
    <p:sldId id="613" r:id="rId62"/>
    <p:sldId id="614" r:id="rId63"/>
    <p:sldId id="615" r:id="rId64"/>
    <p:sldId id="616" r:id="rId65"/>
    <p:sldId id="617" r:id="rId66"/>
    <p:sldId id="618" r:id="rId67"/>
    <p:sldId id="619" r:id="rId68"/>
    <p:sldId id="620" r:id="rId69"/>
    <p:sldId id="621" r:id="rId70"/>
    <p:sldId id="622" r:id="rId71"/>
    <p:sldId id="623" r:id="rId72"/>
    <p:sldId id="624" r:id="rId73"/>
    <p:sldId id="625" r:id="rId74"/>
    <p:sldId id="626" r:id="rId75"/>
    <p:sldId id="627" r:id="rId76"/>
    <p:sldId id="628" r:id="rId77"/>
    <p:sldId id="629" r:id="rId78"/>
    <p:sldId id="630" r:id="rId79"/>
    <p:sldId id="631" r:id="rId80"/>
    <p:sldId id="632" r:id="rId81"/>
    <p:sldId id="633" r:id="rId82"/>
    <p:sldId id="634" r:id="rId83"/>
    <p:sldId id="635" r:id="rId84"/>
    <p:sldId id="636" r:id="rId85"/>
    <p:sldId id="637" r:id="rId86"/>
    <p:sldId id="638" r:id="rId87"/>
    <p:sldId id="639" r:id="rId88"/>
    <p:sldId id="640" r:id="rId89"/>
    <p:sldId id="641" r:id="rId90"/>
    <p:sldId id="642" r:id="rId91"/>
    <p:sldId id="643" r:id="rId92"/>
    <p:sldId id="644" r:id="rId93"/>
    <p:sldId id="645" r:id="rId94"/>
    <p:sldId id="646" r:id="rId95"/>
    <p:sldId id="647" r:id="rId96"/>
    <p:sldId id="648" r:id="rId97"/>
    <p:sldId id="649" r:id="rId98"/>
    <p:sldId id="650" r:id="rId99"/>
    <p:sldId id="651" r:id="rId100"/>
    <p:sldId id="652" r:id="rId101"/>
    <p:sldId id="653" r:id="rId102"/>
    <p:sldId id="654" r:id="rId103"/>
    <p:sldId id="655" r:id="rId104"/>
    <p:sldId id="656" r:id="rId105"/>
    <p:sldId id="659" r:id="rId106"/>
    <p:sldId id="660" r:id="rId107"/>
    <p:sldId id="661" r:id="rId108"/>
    <p:sldId id="662" r:id="rId109"/>
    <p:sldId id="663" r:id="rId110"/>
    <p:sldId id="664" r:id="rId111"/>
    <p:sldId id="665" r:id="rId112"/>
    <p:sldId id="666" r:id="rId113"/>
    <p:sldId id="667" r:id="rId114"/>
    <p:sldId id="668" r:id="rId115"/>
    <p:sldId id="669" r:id="rId116"/>
    <p:sldId id="670" r:id="rId117"/>
    <p:sldId id="671" r:id="rId118"/>
    <p:sldId id="672" r:id="rId119"/>
    <p:sldId id="673" r:id="rId120"/>
    <p:sldId id="674" r:id="rId121"/>
    <p:sldId id="675" r:id="rId122"/>
    <p:sldId id="676" r:id="rId123"/>
    <p:sldId id="677" r:id="rId124"/>
    <p:sldId id="678" r:id="rId125"/>
    <p:sldId id="679" r:id="rId126"/>
    <p:sldId id="680" r:id="rId127"/>
    <p:sldId id="681" r:id="rId128"/>
    <p:sldId id="682" r:id="rId129"/>
    <p:sldId id="684" r:id="rId130"/>
    <p:sldId id="685" r:id="rId131"/>
    <p:sldId id="686" r:id="rId132"/>
    <p:sldId id="687" r:id="rId133"/>
    <p:sldId id="688" r:id="rId134"/>
    <p:sldId id="689" r:id="rId135"/>
    <p:sldId id="690" r:id="rId136"/>
    <p:sldId id="691" r:id="rId137"/>
    <p:sldId id="705" r:id="rId138"/>
    <p:sldId id="716" r:id="rId139"/>
    <p:sldId id="717" r:id="rId140"/>
    <p:sldId id="728" r:id="rId141"/>
    <p:sldId id="731" r:id="rId142"/>
    <p:sldId id="732" r:id="rId143"/>
    <p:sldId id="734" r:id="rId144"/>
    <p:sldId id="735" r:id="rId145"/>
    <p:sldId id="736" r:id="rId146"/>
    <p:sldId id="743" r:id="rId147"/>
    <p:sldId id="745" r:id="rId148"/>
    <p:sldId id="746" r:id="rId149"/>
    <p:sldId id="747" r:id="rId150"/>
    <p:sldId id="748" r:id="rId151"/>
    <p:sldId id="749" r:id="rId152"/>
    <p:sldId id="750" r:id="rId153"/>
    <p:sldId id="751" r:id="rId154"/>
    <p:sldId id="752" r:id="rId155"/>
    <p:sldId id="756" r:id="rId156"/>
    <p:sldId id="757" r:id="rId157"/>
    <p:sldId id="758" r:id="rId158"/>
    <p:sldId id="759" r:id="rId159"/>
    <p:sldId id="760" r:id="rId160"/>
    <p:sldId id="761" r:id="rId161"/>
    <p:sldId id="762" r:id="rId162"/>
    <p:sldId id="763" r:id="rId163"/>
    <p:sldId id="764" r:id="rId164"/>
    <p:sldId id="765" r:id="rId165"/>
    <p:sldId id="766" r:id="rId166"/>
    <p:sldId id="767" r:id="rId167"/>
    <p:sldId id="768" r:id="rId168"/>
    <p:sldId id="769" r:id="rId169"/>
    <p:sldId id="770" r:id="rId170"/>
    <p:sldId id="771" r:id="rId171"/>
    <p:sldId id="772" r:id="rId172"/>
    <p:sldId id="773" r:id="rId173"/>
    <p:sldId id="774" r:id="rId174"/>
    <p:sldId id="775" r:id="rId175"/>
    <p:sldId id="776" r:id="rId176"/>
    <p:sldId id="777" r:id="rId177"/>
    <p:sldId id="778" r:id="rId178"/>
    <p:sldId id="779" r:id="rId179"/>
    <p:sldId id="780" r:id="rId180"/>
    <p:sldId id="782" r:id="rId181"/>
    <p:sldId id="783" r:id="rId182"/>
    <p:sldId id="784" r:id="rId183"/>
    <p:sldId id="785" r:id="rId184"/>
    <p:sldId id="786" r:id="rId185"/>
    <p:sldId id="787" r:id="rId186"/>
    <p:sldId id="788" r:id="rId18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9240" autoAdjust="0"/>
  </p:normalViewPr>
  <p:slideViewPr>
    <p:cSldViewPr snapToGrid="0">
      <p:cViewPr varScale="1">
        <p:scale>
          <a:sx n="102" d="100"/>
          <a:sy n="102" d="100"/>
        </p:scale>
        <p:origin x="-912" y="-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theme" Target="theme/theme1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tableStyles" Target="tableStyles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notesMaster" Target="notesMasters/notesMaster1.xml"/><Relationship Id="rId311" Type="http://schemas.microsoft.com/office/2015/10/relationships/revisionInfo" Target="revisionInfo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presProps" Target="presProp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0" Type="http://schemas.openxmlformats.org/officeDocument/2006/relationships/viewProps" Target="view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.wmf"/><Relationship Id="rId2" Type="http://schemas.openxmlformats.org/officeDocument/2006/relationships/image" Target="../media/image11.wmf"/><Relationship Id="rId1" Type="http://schemas.openxmlformats.org/officeDocument/2006/relationships/image" Target="../media/image10.wmf"/><Relationship Id="rId6" Type="http://schemas.openxmlformats.org/officeDocument/2006/relationships/image" Target="../media/image15.wmf"/><Relationship Id="rId5" Type="http://schemas.openxmlformats.org/officeDocument/2006/relationships/image" Target="../media/image14.wmf"/><Relationship Id="rId4" Type="http://schemas.openxmlformats.org/officeDocument/2006/relationships/image" Target="../media/image13.wmf"/></Relationships>
</file>

<file path=ppt/drawings/_rels/vmlDrawing10.v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wmf"/><Relationship Id="rId13" Type="http://schemas.openxmlformats.org/officeDocument/2006/relationships/image" Target="../media/image65.wmf"/><Relationship Id="rId18" Type="http://schemas.openxmlformats.org/officeDocument/2006/relationships/image" Target="../media/image112.wmf"/><Relationship Id="rId3" Type="http://schemas.openxmlformats.org/officeDocument/2006/relationships/image" Target="../media/image54.wmf"/><Relationship Id="rId7" Type="http://schemas.openxmlformats.org/officeDocument/2006/relationships/image" Target="../media/image58.wmf"/><Relationship Id="rId12" Type="http://schemas.openxmlformats.org/officeDocument/2006/relationships/image" Target="../media/image108.wmf"/><Relationship Id="rId17" Type="http://schemas.openxmlformats.org/officeDocument/2006/relationships/image" Target="../media/image111.wmf"/><Relationship Id="rId2" Type="http://schemas.openxmlformats.org/officeDocument/2006/relationships/image" Target="../media/image53.wmf"/><Relationship Id="rId16" Type="http://schemas.openxmlformats.org/officeDocument/2006/relationships/image" Target="../media/image110.wmf"/><Relationship Id="rId1" Type="http://schemas.openxmlformats.org/officeDocument/2006/relationships/image" Target="../media/image52.wmf"/><Relationship Id="rId6" Type="http://schemas.openxmlformats.org/officeDocument/2006/relationships/image" Target="../media/image57.wmf"/><Relationship Id="rId11" Type="http://schemas.openxmlformats.org/officeDocument/2006/relationships/image" Target="../media/image107.wmf"/><Relationship Id="rId5" Type="http://schemas.openxmlformats.org/officeDocument/2006/relationships/image" Target="../media/image56.wmf"/><Relationship Id="rId15" Type="http://schemas.openxmlformats.org/officeDocument/2006/relationships/image" Target="../media/image109.wmf"/><Relationship Id="rId10" Type="http://schemas.openxmlformats.org/officeDocument/2006/relationships/image" Target="../media/image106.wmf"/><Relationship Id="rId4" Type="http://schemas.openxmlformats.org/officeDocument/2006/relationships/image" Target="../media/image55.wmf"/><Relationship Id="rId9" Type="http://schemas.openxmlformats.org/officeDocument/2006/relationships/image" Target="../media/image105.wmf"/><Relationship Id="rId14" Type="http://schemas.openxmlformats.org/officeDocument/2006/relationships/image" Target="../media/image66.wmf"/></Relationships>
</file>

<file path=ppt/drawings/_rels/vmlDrawing11.vml.rels><?xml version="1.0" encoding="UTF-8" standalone="yes"?>
<Relationships xmlns="http://schemas.openxmlformats.org/package/2006/relationships"><Relationship Id="rId8" Type="http://schemas.openxmlformats.org/officeDocument/2006/relationships/image" Target="../media/image119.wmf"/><Relationship Id="rId3" Type="http://schemas.openxmlformats.org/officeDocument/2006/relationships/image" Target="../media/image114.wmf"/><Relationship Id="rId7" Type="http://schemas.openxmlformats.org/officeDocument/2006/relationships/image" Target="../media/image118.wmf"/><Relationship Id="rId2" Type="http://schemas.openxmlformats.org/officeDocument/2006/relationships/image" Target="../media/image113.wmf"/><Relationship Id="rId1" Type="http://schemas.openxmlformats.org/officeDocument/2006/relationships/image" Target="../media/image111.wmf"/><Relationship Id="rId6" Type="http://schemas.openxmlformats.org/officeDocument/2006/relationships/image" Target="../media/image117.wmf"/><Relationship Id="rId5" Type="http://schemas.openxmlformats.org/officeDocument/2006/relationships/image" Target="../media/image116.wmf"/><Relationship Id="rId10" Type="http://schemas.openxmlformats.org/officeDocument/2006/relationships/image" Target="../media/image121.wmf"/><Relationship Id="rId4" Type="http://schemas.openxmlformats.org/officeDocument/2006/relationships/image" Target="../media/image115.wmf"/><Relationship Id="rId9" Type="http://schemas.openxmlformats.org/officeDocument/2006/relationships/image" Target="../media/image120.wmf"/></Relationships>
</file>

<file path=ppt/drawings/_rels/vmlDrawing12.v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wmf"/><Relationship Id="rId3" Type="http://schemas.openxmlformats.org/officeDocument/2006/relationships/image" Target="../media/image123.wmf"/><Relationship Id="rId7" Type="http://schemas.openxmlformats.org/officeDocument/2006/relationships/image" Target="../media/image127.wmf"/><Relationship Id="rId2" Type="http://schemas.openxmlformats.org/officeDocument/2006/relationships/image" Target="../media/image122.wmf"/><Relationship Id="rId1" Type="http://schemas.openxmlformats.org/officeDocument/2006/relationships/image" Target="../media/image111.wmf"/><Relationship Id="rId6" Type="http://schemas.openxmlformats.org/officeDocument/2006/relationships/image" Target="../media/image126.wmf"/><Relationship Id="rId5" Type="http://schemas.openxmlformats.org/officeDocument/2006/relationships/image" Target="../media/image125.wmf"/><Relationship Id="rId4" Type="http://schemas.openxmlformats.org/officeDocument/2006/relationships/image" Target="../media/image124.wmf"/><Relationship Id="rId9" Type="http://schemas.openxmlformats.org/officeDocument/2006/relationships/image" Target="../media/image129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37.wmf"/><Relationship Id="rId1" Type="http://schemas.openxmlformats.org/officeDocument/2006/relationships/image" Target="../media/image36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40.wmf"/><Relationship Id="rId1" Type="http://schemas.openxmlformats.org/officeDocument/2006/relationships/image" Target="../media/image39.wmf"/></Relationships>
</file>

<file path=ppt/drawings/_rels/vmlDrawing5.vml.rels><?xml version="1.0" encoding="UTF-8" standalone="yes"?>
<Relationships xmlns="http://schemas.openxmlformats.org/package/2006/relationships"><Relationship Id="rId8" Type="http://schemas.openxmlformats.org/officeDocument/2006/relationships/image" Target="../media/image59.wmf"/><Relationship Id="rId3" Type="http://schemas.openxmlformats.org/officeDocument/2006/relationships/image" Target="../media/image54.wmf"/><Relationship Id="rId7" Type="http://schemas.openxmlformats.org/officeDocument/2006/relationships/image" Target="../media/image58.wmf"/><Relationship Id="rId12" Type="http://schemas.openxmlformats.org/officeDocument/2006/relationships/image" Target="../media/image63.wmf"/><Relationship Id="rId2" Type="http://schemas.openxmlformats.org/officeDocument/2006/relationships/image" Target="../media/image53.wmf"/><Relationship Id="rId1" Type="http://schemas.openxmlformats.org/officeDocument/2006/relationships/image" Target="../media/image52.wmf"/><Relationship Id="rId6" Type="http://schemas.openxmlformats.org/officeDocument/2006/relationships/image" Target="../media/image57.wmf"/><Relationship Id="rId11" Type="http://schemas.openxmlformats.org/officeDocument/2006/relationships/image" Target="../media/image62.wmf"/><Relationship Id="rId5" Type="http://schemas.openxmlformats.org/officeDocument/2006/relationships/image" Target="../media/image56.wmf"/><Relationship Id="rId10" Type="http://schemas.openxmlformats.org/officeDocument/2006/relationships/image" Target="../media/image61.wmf"/><Relationship Id="rId4" Type="http://schemas.openxmlformats.org/officeDocument/2006/relationships/image" Target="../media/image55.wmf"/><Relationship Id="rId9" Type="http://schemas.openxmlformats.org/officeDocument/2006/relationships/image" Target="../media/image60.wmf"/></Relationships>
</file>

<file path=ppt/drawings/_rels/vmlDrawing6.vml.rels><?xml version="1.0" encoding="UTF-8" standalone="yes"?>
<Relationships xmlns="http://schemas.openxmlformats.org/package/2006/relationships"><Relationship Id="rId8" Type="http://schemas.openxmlformats.org/officeDocument/2006/relationships/image" Target="../media/image59.wmf"/><Relationship Id="rId13" Type="http://schemas.openxmlformats.org/officeDocument/2006/relationships/image" Target="../media/image65.wmf"/><Relationship Id="rId3" Type="http://schemas.openxmlformats.org/officeDocument/2006/relationships/image" Target="../media/image54.wmf"/><Relationship Id="rId7" Type="http://schemas.openxmlformats.org/officeDocument/2006/relationships/image" Target="../media/image58.wmf"/><Relationship Id="rId12" Type="http://schemas.openxmlformats.org/officeDocument/2006/relationships/image" Target="../media/image64.wmf"/><Relationship Id="rId17" Type="http://schemas.openxmlformats.org/officeDocument/2006/relationships/image" Target="../media/image69.wmf"/><Relationship Id="rId2" Type="http://schemas.openxmlformats.org/officeDocument/2006/relationships/image" Target="../media/image53.wmf"/><Relationship Id="rId16" Type="http://schemas.openxmlformats.org/officeDocument/2006/relationships/image" Target="../media/image68.wmf"/><Relationship Id="rId1" Type="http://schemas.openxmlformats.org/officeDocument/2006/relationships/image" Target="../media/image52.wmf"/><Relationship Id="rId6" Type="http://schemas.openxmlformats.org/officeDocument/2006/relationships/image" Target="../media/image57.wmf"/><Relationship Id="rId11" Type="http://schemas.openxmlformats.org/officeDocument/2006/relationships/image" Target="../media/image62.wmf"/><Relationship Id="rId5" Type="http://schemas.openxmlformats.org/officeDocument/2006/relationships/image" Target="../media/image56.wmf"/><Relationship Id="rId15" Type="http://schemas.openxmlformats.org/officeDocument/2006/relationships/image" Target="../media/image67.wmf"/><Relationship Id="rId10" Type="http://schemas.openxmlformats.org/officeDocument/2006/relationships/image" Target="../media/image61.wmf"/><Relationship Id="rId4" Type="http://schemas.openxmlformats.org/officeDocument/2006/relationships/image" Target="../media/image55.wmf"/><Relationship Id="rId9" Type="http://schemas.openxmlformats.org/officeDocument/2006/relationships/image" Target="../media/image60.wmf"/><Relationship Id="rId14" Type="http://schemas.openxmlformats.org/officeDocument/2006/relationships/image" Target="../media/image66.wmf"/></Relationships>
</file>

<file path=ppt/drawings/_rels/vmlDrawing7.vml.rels><?xml version="1.0" encoding="UTF-8" standalone="yes"?>
<Relationships xmlns="http://schemas.openxmlformats.org/package/2006/relationships"><Relationship Id="rId8" Type="http://schemas.openxmlformats.org/officeDocument/2006/relationships/image" Target="../media/image59.wmf"/><Relationship Id="rId13" Type="http://schemas.openxmlformats.org/officeDocument/2006/relationships/image" Target="../media/image65.wmf"/><Relationship Id="rId3" Type="http://schemas.openxmlformats.org/officeDocument/2006/relationships/image" Target="../media/image54.wmf"/><Relationship Id="rId7" Type="http://schemas.openxmlformats.org/officeDocument/2006/relationships/image" Target="../media/image58.wmf"/><Relationship Id="rId12" Type="http://schemas.openxmlformats.org/officeDocument/2006/relationships/image" Target="../media/image64.wmf"/><Relationship Id="rId2" Type="http://schemas.openxmlformats.org/officeDocument/2006/relationships/image" Target="../media/image53.wmf"/><Relationship Id="rId16" Type="http://schemas.openxmlformats.org/officeDocument/2006/relationships/image" Target="../media/image71.wmf"/><Relationship Id="rId1" Type="http://schemas.openxmlformats.org/officeDocument/2006/relationships/image" Target="../media/image52.wmf"/><Relationship Id="rId6" Type="http://schemas.openxmlformats.org/officeDocument/2006/relationships/image" Target="../media/image57.wmf"/><Relationship Id="rId11" Type="http://schemas.openxmlformats.org/officeDocument/2006/relationships/image" Target="../media/image62.wmf"/><Relationship Id="rId5" Type="http://schemas.openxmlformats.org/officeDocument/2006/relationships/image" Target="../media/image56.wmf"/><Relationship Id="rId15" Type="http://schemas.openxmlformats.org/officeDocument/2006/relationships/image" Target="../media/image70.wmf"/><Relationship Id="rId10" Type="http://schemas.openxmlformats.org/officeDocument/2006/relationships/image" Target="../media/image61.wmf"/><Relationship Id="rId4" Type="http://schemas.openxmlformats.org/officeDocument/2006/relationships/image" Target="../media/image55.wmf"/><Relationship Id="rId9" Type="http://schemas.openxmlformats.org/officeDocument/2006/relationships/image" Target="../media/image60.wmf"/><Relationship Id="rId14" Type="http://schemas.openxmlformats.org/officeDocument/2006/relationships/image" Target="../media/image66.wmf"/></Relationships>
</file>

<file path=ppt/drawings/_rels/vmlDrawing8.vml.rels><?xml version="1.0" encoding="UTF-8" standalone="yes"?>
<Relationships xmlns="http://schemas.openxmlformats.org/package/2006/relationships"><Relationship Id="rId8" Type="http://schemas.openxmlformats.org/officeDocument/2006/relationships/image" Target="../media/image59.wmf"/><Relationship Id="rId13" Type="http://schemas.openxmlformats.org/officeDocument/2006/relationships/image" Target="../media/image65.wmf"/><Relationship Id="rId3" Type="http://schemas.openxmlformats.org/officeDocument/2006/relationships/image" Target="../media/image54.wmf"/><Relationship Id="rId7" Type="http://schemas.openxmlformats.org/officeDocument/2006/relationships/image" Target="../media/image58.wmf"/><Relationship Id="rId12" Type="http://schemas.openxmlformats.org/officeDocument/2006/relationships/image" Target="../media/image64.wmf"/><Relationship Id="rId2" Type="http://schemas.openxmlformats.org/officeDocument/2006/relationships/image" Target="../media/image53.wmf"/><Relationship Id="rId16" Type="http://schemas.openxmlformats.org/officeDocument/2006/relationships/image" Target="../media/image73.wmf"/><Relationship Id="rId1" Type="http://schemas.openxmlformats.org/officeDocument/2006/relationships/image" Target="../media/image52.wmf"/><Relationship Id="rId6" Type="http://schemas.openxmlformats.org/officeDocument/2006/relationships/image" Target="../media/image57.wmf"/><Relationship Id="rId11" Type="http://schemas.openxmlformats.org/officeDocument/2006/relationships/image" Target="../media/image62.wmf"/><Relationship Id="rId5" Type="http://schemas.openxmlformats.org/officeDocument/2006/relationships/image" Target="../media/image56.wmf"/><Relationship Id="rId15" Type="http://schemas.openxmlformats.org/officeDocument/2006/relationships/image" Target="../media/image72.wmf"/><Relationship Id="rId10" Type="http://schemas.openxmlformats.org/officeDocument/2006/relationships/image" Target="../media/image61.wmf"/><Relationship Id="rId4" Type="http://schemas.openxmlformats.org/officeDocument/2006/relationships/image" Target="../media/image55.wmf"/><Relationship Id="rId9" Type="http://schemas.openxmlformats.org/officeDocument/2006/relationships/image" Target="../media/image60.wmf"/><Relationship Id="rId14" Type="http://schemas.openxmlformats.org/officeDocument/2006/relationships/image" Target="../media/image66.w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79.wmf"/><Relationship Id="rId2" Type="http://schemas.openxmlformats.org/officeDocument/2006/relationships/image" Target="../media/image78.wmf"/><Relationship Id="rId1" Type="http://schemas.openxmlformats.org/officeDocument/2006/relationships/image" Target="../media/image77.wmf"/><Relationship Id="rId4" Type="http://schemas.openxmlformats.org/officeDocument/2006/relationships/image" Target="../media/image80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76F5DC-D926-45D9-AC57-F1D1E64689C1}" type="datetimeFigureOut">
              <a:rPr lang="zh-CN" altLang="en-US" smtClean="0"/>
              <a:t>2018/10/15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371C4C-CC0B-4B65-923B-9CE8E63BEB2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73446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6363" y="1143000"/>
            <a:ext cx="410527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C2468B8-2F45-4DC7-93AA-AB8371927731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7575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Seems fine, right?</a:t>
            </a:r>
          </a:p>
          <a:p>
            <a:endParaRPr lang="en-US" dirty="0"/>
          </a:p>
          <a:p>
            <a:r>
              <a:rPr lang="en-US" dirty="0"/>
              <a:t>Going to learn a neural network to classify an image. Learn weights from a large database of images using back propagation.</a:t>
            </a:r>
          </a:p>
          <a:p>
            <a:endParaRPr lang="en-US" dirty="0"/>
          </a:p>
          <a:p>
            <a:r>
              <a:rPr lang="en-US" dirty="0"/>
              <a:t>How many </a:t>
            </a:r>
            <a:r>
              <a:rPr lang="en-US" dirty="0" err="1"/>
              <a:t>perceptrons</a:t>
            </a:r>
            <a:r>
              <a:rPr lang="en-US" dirty="0"/>
              <a:t> do you think we need to represent the ‘complexity’ of natural images?</a:t>
            </a:r>
          </a:p>
          <a:p>
            <a:r>
              <a:rPr lang="en-US" dirty="0"/>
              <a:t>How big are the weight matrices?</a:t>
            </a:r>
          </a:p>
          <a:p>
            <a:endParaRPr lang="en-US" dirty="0"/>
          </a:p>
          <a:p>
            <a:r>
              <a:rPr lang="en-US" dirty="0"/>
              <a:t>How many weight parameters did you learn in your HOG-based SVM classification? How big was the database? Did it work?</a:t>
            </a:r>
          </a:p>
          <a:p>
            <a:r>
              <a:rPr lang="en-US" dirty="0"/>
              <a:t>The more parameters we have, the larger the database we need to ‘map out’ the high-dimensional space.</a:t>
            </a:r>
          </a:p>
          <a:p>
            <a:endParaRPr lang="en-US" dirty="0"/>
          </a:p>
          <a:p>
            <a:r>
              <a:rPr lang="en-US" dirty="0"/>
              <a:t>Are we wasting any knowledge in this representation?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A91DB0-B9FF-4202-A601-7C2BA4C2435D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1616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8900801C-4353-4B1C-A021-89D58AD01B8F}" type="slidenum">
              <a:rPr lang="en-US" altLang="en-US">
                <a:solidFill>
                  <a:prstClr val="black"/>
                </a:solidFill>
                <a:latin typeface="Calibri" panose="020F0502020204030204" pitchFamily="34" charset="0"/>
              </a:rPr>
              <a:pPr eaLnBrk="1" hangingPunct="1"/>
              <a:t>56</a:t>
            </a:fld>
            <a:endParaRPr lang="en-US" altLang="en-US">
              <a:solidFill>
                <a:prstClr val="black"/>
              </a:solidFill>
              <a:latin typeface="Calibri" panose="020F0502020204030204" pitchFamily="34" charset="0"/>
            </a:endParaRPr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-1411288" y="382588"/>
            <a:ext cx="9686926" cy="5449887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28675" y="6062663"/>
            <a:ext cx="5268913" cy="24161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dirty="0"/>
              <a:t>Correlation / convolution -&gt; same thing for symmetric filters.</a:t>
            </a:r>
          </a:p>
          <a:p>
            <a:r>
              <a:rPr lang="en-US" dirty="0"/>
              <a:t>Many deep learning libraries use correlation but call it convolution. NBD. We can learn the difference (rotation) away</a:t>
            </a:r>
          </a:p>
          <a:p>
            <a:pPr eaLnBrk="1" hangingPunct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9873845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371C4C-CC0B-4B65-923B-9CE8E63BEB24}" type="slidenum">
              <a:rPr lang="zh-CN" altLang="en-US" smtClean="0"/>
              <a:t>179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50079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984D780F-B329-4C2D-8770-9C7BC4AC6B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="" xmlns:a16="http://schemas.microsoft.com/office/drawing/2014/main" id="{DC2DC441-DCBF-40BB-AFB6-71AACB8A9A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B225B7C1-A30F-4AD3-A5EC-13873C19E6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A838B9-9619-4BCB-8D54-A777380A99E6}" type="datetimeFigureOut">
              <a:rPr lang="zh-CN" altLang="en-US" smtClean="0"/>
              <a:t>2018/10/15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98D339B7-07BD-477C-AD91-2E6180645E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0E9CA2FB-F95C-4554-9E61-CAAE1F7CAB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661CC-41B1-4587-8C87-557521B7AEE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07692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CE355019-D490-4520-B720-09FC8E44D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="" xmlns:a16="http://schemas.microsoft.com/office/drawing/2014/main" id="{B8F446DD-0C78-49BF-9ED0-7C5B166055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2325C387-7981-4FFA-B71E-9888F4E7B4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A838B9-9619-4BCB-8D54-A777380A99E6}" type="datetimeFigureOut">
              <a:rPr lang="zh-CN" altLang="en-US" smtClean="0"/>
              <a:t>2018/10/15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E898D01A-7F08-4942-B9F0-38750F48D0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D953ED62-0A22-4123-8518-4905FAD681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661CC-41B1-4587-8C87-557521B7AEE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23238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="" xmlns:a16="http://schemas.microsoft.com/office/drawing/2014/main" id="{CA72CA6B-820C-4C2E-866A-C107D2D3E2C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="" xmlns:a16="http://schemas.microsoft.com/office/drawing/2014/main" id="{881F3B2A-67E5-4C21-BFEB-98C3DF0787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161CED61-9099-4E7F-B19C-7659F03DEF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A838B9-9619-4BCB-8D54-A777380A99E6}" type="datetimeFigureOut">
              <a:rPr lang="zh-CN" altLang="en-US" smtClean="0"/>
              <a:t>2018/10/15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61FD4CA8-120D-4F19-8BA3-4314A20275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9F4A2D84-8458-4D4B-9FC1-4B9BCAD6B3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661CC-41B1-4587-8C87-557521B7AEE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17096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609600"/>
            <a:ext cx="103632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914400" y="1981200"/>
            <a:ext cx="10363200" cy="4114800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642EDF7E-F0B2-46CE-8C8B-6A27622018D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33110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900" b="0" i="0">
                <a:solidFill>
                  <a:srgbClr val="3B77D8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6933">
              <a:lnSpc>
                <a:spcPts val="2787"/>
              </a:lnSpc>
            </a:pPr>
            <a:r>
              <a:rPr lang="en-US" spc="-7" smtClean="0"/>
              <a:t>Fei-Fei Li </a:t>
            </a:r>
            <a:r>
              <a:rPr lang="en-US" smtClean="0"/>
              <a:t>&amp; Justin Johnson &amp; </a:t>
            </a:r>
            <a:r>
              <a:rPr lang="en-US" spc="-7" smtClean="0"/>
              <a:t>Serena</a:t>
            </a:r>
            <a:r>
              <a:rPr lang="en-US" spc="-167" smtClean="0"/>
              <a:t> </a:t>
            </a:r>
            <a:r>
              <a:rPr lang="en-US" spc="-7" smtClean="0"/>
              <a:t>Yeung</a:t>
            </a:r>
            <a:endParaRPr lang="en-US" spc="-7" dirty="0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27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6933">
              <a:lnSpc>
                <a:spcPts val="3080"/>
              </a:lnSpc>
            </a:pPr>
            <a:r>
              <a:rPr lang="en-US" spc="-7" smtClean="0"/>
              <a:t>May 2,</a:t>
            </a:r>
            <a:r>
              <a:rPr lang="en-US" spc="-113" smtClean="0"/>
              <a:t> </a:t>
            </a:r>
            <a:r>
              <a:rPr lang="en-US" spc="-7" smtClean="0"/>
              <a:t>2017</a:t>
            </a:r>
            <a:endParaRPr lang="en-US" spc="-7" dirty="0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27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6933">
              <a:lnSpc>
                <a:spcPts val="3173"/>
              </a:lnSpc>
            </a:pPr>
            <a:r>
              <a:rPr lang="en-US" sz="4000" spc="-9" baseline="1388" smtClean="0"/>
              <a:t>Lecture </a:t>
            </a:r>
            <a:r>
              <a:rPr lang="en-US" sz="4000" baseline="1388" smtClean="0"/>
              <a:t>9 -</a:t>
            </a:r>
            <a:r>
              <a:rPr lang="en-US" sz="4000" spc="-369" baseline="1388" smtClean="0"/>
              <a:t> </a:t>
            </a:r>
            <a:fld id="{81D60167-4931-47E6-BA6A-407CBD079E47}" type="slidenum">
              <a:rPr lang="en-US" smtClean="0"/>
              <a:pPr marL="16933">
                <a:lnSpc>
                  <a:spcPts val="3173"/>
                </a:lnSpc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91596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6165487"/>
            <a:ext cx="12192000" cy="692573"/>
          </a:xfrm>
          <a:custGeom>
            <a:avLst/>
            <a:gdLst/>
            <a:ahLst/>
            <a:cxnLst/>
            <a:rect l="l" t="t" r="r" b="b"/>
            <a:pathLst>
              <a:path w="9144000" h="519429">
                <a:moveTo>
                  <a:pt x="0" y="0"/>
                </a:moveTo>
                <a:lnTo>
                  <a:pt x="9143981" y="0"/>
                </a:lnTo>
                <a:lnTo>
                  <a:pt x="9143981" y="519373"/>
                </a:lnTo>
                <a:lnTo>
                  <a:pt x="0" y="519373"/>
                </a:lnTo>
                <a:lnTo>
                  <a:pt x="0" y="0"/>
                </a:lnTo>
                <a:close/>
              </a:path>
            </a:pathLst>
          </a:custGeom>
          <a:solidFill>
            <a:srgbClr val="8C141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5342221" y="295629"/>
            <a:ext cx="6646417" cy="20888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900" b="0" i="0">
                <a:solidFill>
                  <a:srgbClr val="3B77D8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3877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6933">
              <a:lnSpc>
                <a:spcPts val="2787"/>
              </a:lnSpc>
            </a:pPr>
            <a:r>
              <a:rPr lang="en-US" spc="-7" smtClean="0"/>
              <a:t>Fei-Fei Li </a:t>
            </a:r>
            <a:r>
              <a:rPr lang="en-US" smtClean="0"/>
              <a:t>&amp; Justin Johnson &amp; </a:t>
            </a:r>
            <a:r>
              <a:rPr lang="en-US" spc="-7" smtClean="0"/>
              <a:t>Serena</a:t>
            </a:r>
            <a:r>
              <a:rPr lang="en-US" spc="-167" smtClean="0"/>
              <a:t> </a:t>
            </a:r>
            <a:r>
              <a:rPr lang="en-US" spc="-7" smtClean="0"/>
              <a:t>Yeung</a:t>
            </a:r>
            <a:endParaRPr lang="en-US" spc="-7" dirty="0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27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6933">
              <a:lnSpc>
                <a:spcPts val="3080"/>
              </a:lnSpc>
            </a:pPr>
            <a:r>
              <a:rPr lang="en-US" spc="-7" smtClean="0"/>
              <a:t>May 2,</a:t>
            </a:r>
            <a:r>
              <a:rPr lang="en-US" spc="-113" smtClean="0"/>
              <a:t> </a:t>
            </a:r>
            <a:r>
              <a:rPr lang="en-US" spc="-7" smtClean="0"/>
              <a:t>2017</a:t>
            </a:r>
            <a:endParaRPr lang="en-US" spc="-7" dirty="0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27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16933">
              <a:lnSpc>
                <a:spcPts val="3173"/>
              </a:lnSpc>
            </a:pPr>
            <a:r>
              <a:rPr lang="en-US" sz="4000" spc="-9" baseline="1388" smtClean="0"/>
              <a:t>Lecture </a:t>
            </a:r>
            <a:r>
              <a:rPr lang="en-US" sz="4000" baseline="1388" smtClean="0"/>
              <a:t>9 -</a:t>
            </a:r>
            <a:r>
              <a:rPr lang="en-US" sz="4000" spc="-369" baseline="1388" smtClean="0"/>
              <a:t> </a:t>
            </a:r>
            <a:fld id="{81D60167-4931-47E6-BA6A-407CBD079E47}" type="slidenum">
              <a:rPr lang="en-US" smtClean="0"/>
              <a:pPr marL="16933">
                <a:lnSpc>
                  <a:spcPts val="3173"/>
                </a:lnSpc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8379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809C78BA-BD54-4789-BCEF-34D0AB828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4B696B1D-5261-42D4-A03B-1E045403CF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861D453C-CB3D-4DBB-8C8D-F421FF8C75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A838B9-9619-4BCB-8D54-A777380A99E6}" type="datetimeFigureOut">
              <a:rPr lang="zh-CN" altLang="en-US" smtClean="0"/>
              <a:t>2018/10/15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9E5B6679-ED79-46E0-BED0-E9A0977117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2B42F532-19B4-475A-B210-24AA33D962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661CC-41B1-4587-8C87-557521B7AEE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11569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9E37C25E-4621-4467-A0FD-B1A20C86F1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="" xmlns:a16="http://schemas.microsoft.com/office/drawing/2014/main" id="{18D74BA9-04BB-4FAA-A797-4C3CB477C4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AE4DA7A0-1AB3-4430-9C70-839ACEF83F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A838B9-9619-4BCB-8D54-A777380A99E6}" type="datetimeFigureOut">
              <a:rPr lang="zh-CN" altLang="en-US" smtClean="0"/>
              <a:t>2018/10/15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4027629A-6ACA-4CC5-A8C9-E7EF60A494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FCFD1086-6D58-4A04-A78B-4DCAB85CB4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661CC-41B1-4587-8C87-557521B7AEE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7708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7578852F-04F5-41AC-B74D-25DA2D6723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3A31F4B5-2F54-45D3-8E39-C698C4199EF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="" xmlns:a16="http://schemas.microsoft.com/office/drawing/2014/main" id="{DA22540B-BA8B-4DDD-B54F-69D9457AF2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="" xmlns:a16="http://schemas.microsoft.com/office/drawing/2014/main" id="{894E4854-7017-4539-9CE5-55CF6DB227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A838B9-9619-4BCB-8D54-A777380A99E6}" type="datetimeFigureOut">
              <a:rPr lang="zh-CN" altLang="en-US" smtClean="0"/>
              <a:t>2018/10/15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="" xmlns:a16="http://schemas.microsoft.com/office/drawing/2014/main" id="{21F31727-B8C2-4FEF-9F9A-658C083EB8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="" xmlns:a16="http://schemas.microsoft.com/office/drawing/2014/main" id="{AFBF3424-8DC7-4E6F-9208-5492D8BBE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661CC-41B1-4587-8C87-557521B7AEE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20328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6471CEA2-7E41-4B44-A690-9D9CF99D9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="" xmlns:a16="http://schemas.microsoft.com/office/drawing/2014/main" id="{DCA52269-5D7C-4CFA-9801-7A02D48568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="" xmlns:a16="http://schemas.microsoft.com/office/drawing/2014/main" id="{E09E4531-CB5F-4B91-88B2-28D404F5EF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="" xmlns:a16="http://schemas.microsoft.com/office/drawing/2014/main" id="{0C198288-F3A5-44C6-861E-8407C5F260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="" xmlns:a16="http://schemas.microsoft.com/office/drawing/2014/main" id="{9676AB45-3304-494B-8BA3-578F391D1B2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="" xmlns:a16="http://schemas.microsoft.com/office/drawing/2014/main" id="{E5C72E41-AB82-44B2-B9AC-22B4CB5DCF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A838B9-9619-4BCB-8D54-A777380A99E6}" type="datetimeFigureOut">
              <a:rPr lang="zh-CN" altLang="en-US" smtClean="0"/>
              <a:t>2018/10/15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="" xmlns:a16="http://schemas.microsoft.com/office/drawing/2014/main" id="{6016A95F-A5B2-4576-B9CB-B8B4807C64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="" xmlns:a16="http://schemas.microsoft.com/office/drawing/2014/main" id="{6C2BBEEA-2D26-4941-A5B6-D60ED21DC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661CC-41B1-4587-8C87-557521B7AEE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68189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610F8B6D-5C3A-44D4-B508-1339962488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="" xmlns:a16="http://schemas.microsoft.com/office/drawing/2014/main" id="{CA77EE43-5659-46BB-BBC3-D15EC0B060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A838B9-9619-4BCB-8D54-A777380A99E6}" type="datetimeFigureOut">
              <a:rPr lang="zh-CN" altLang="en-US" smtClean="0"/>
              <a:t>2018/10/15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="" xmlns:a16="http://schemas.microsoft.com/office/drawing/2014/main" id="{81E0BEB0-A997-4224-8186-13444D1404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="" xmlns:a16="http://schemas.microsoft.com/office/drawing/2014/main" id="{1C2F0CD0-4B1D-484C-92A6-D9D730A1D1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661CC-41B1-4587-8C87-557521B7AEE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15682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="" xmlns:a16="http://schemas.microsoft.com/office/drawing/2014/main" id="{A5B95203-8D7B-4DEE-AE7C-1D73373EA1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A838B9-9619-4BCB-8D54-A777380A99E6}" type="datetimeFigureOut">
              <a:rPr lang="zh-CN" altLang="en-US" smtClean="0"/>
              <a:t>2018/10/15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="" xmlns:a16="http://schemas.microsoft.com/office/drawing/2014/main" id="{62A2DFBD-FCED-47FA-9C40-12804E0FD8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="" xmlns:a16="http://schemas.microsoft.com/office/drawing/2014/main" id="{1C8F49A5-AE2B-42A3-A20D-A4FC78B09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661CC-41B1-4587-8C87-557521B7AEE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15208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C975BFFF-D6EC-4236-9D75-B130E51836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6E457794-90B9-4026-8F35-5D25DA488C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="" xmlns:a16="http://schemas.microsoft.com/office/drawing/2014/main" id="{4597C216-C8DA-4265-A115-D5B58770B0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="" xmlns:a16="http://schemas.microsoft.com/office/drawing/2014/main" id="{79C88EA0-9D66-4335-99D8-B3F33DC182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A838B9-9619-4BCB-8D54-A777380A99E6}" type="datetimeFigureOut">
              <a:rPr lang="zh-CN" altLang="en-US" smtClean="0"/>
              <a:t>2018/10/15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="" xmlns:a16="http://schemas.microsoft.com/office/drawing/2014/main" id="{3D0AC6D6-8156-4967-8F6C-21EBD5DB53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="" xmlns:a16="http://schemas.microsoft.com/office/drawing/2014/main" id="{B9EB14C7-7C51-4515-B0C5-1AE6916F2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661CC-41B1-4587-8C87-557521B7AEE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08467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7CD29151-2011-4DFE-B543-DDC98C0A3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="" xmlns:a16="http://schemas.microsoft.com/office/drawing/2014/main" id="{B5450E95-3BB0-41DF-8D97-5F5E11CD868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="" xmlns:a16="http://schemas.microsoft.com/office/drawing/2014/main" id="{C93D63FD-6E26-498E-95AA-3983E868F2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="" xmlns:a16="http://schemas.microsoft.com/office/drawing/2014/main" id="{3C67E26F-AD26-4063-8F21-CEBE4717D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A838B9-9619-4BCB-8D54-A777380A99E6}" type="datetimeFigureOut">
              <a:rPr lang="zh-CN" altLang="en-US" smtClean="0"/>
              <a:t>2018/10/15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="" xmlns:a16="http://schemas.microsoft.com/office/drawing/2014/main" id="{7552F16A-BB14-43DB-9028-449FD9DCA5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="" xmlns:a16="http://schemas.microsoft.com/office/drawing/2014/main" id="{C272E3E5-ECC8-4D3A-A0BD-AE14210B93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661CC-41B1-4587-8C87-557521B7AEE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11655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="" xmlns:a16="http://schemas.microsoft.com/office/drawing/2014/main" id="{DD22DED0-451E-4008-AB14-B63729D312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="" xmlns:a16="http://schemas.microsoft.com/office/drawing/2014/main" id="{08919842-05D8-47DC-8EF0-DD3E834374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88B5307A-A9DB-4A36-AC63-8BCDBF724E3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A838B9-9619-4BCB-8D54-A777380A99E6}" type="datetimeFigureOut">
              <a:rPr lang="zh-CN" altLang="en-US" smtClean="0"/>
              <a:t>2018/10/15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6903BCA9-EF79-4819-B433-B1E2E9C389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F0E3F854-69A3-4018-B251-8FA1A33601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D661CC-41B1-4587-8C87-557521B7AEE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39515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82.bin"/><Relationship Id="rId18" Type="http://schemas.openxmlformats.org/officeDocument/2006/relationships/image" Target="../media/image104.wmf"/><Relationship Id="rId26" Type="http://schemas.openxmlformats.org/officeDocument/2006/relationships/image" Target="../media/image108.wmf"/><Relationship Id="rId39" Type="http://schemas.openxmlformats.org/officeDocument/2006/relationships/image" Target="../media/image112.wmf"/><Relationship Id="rId21" Type="http://schemas.openxmlformats.org/officeDocument/2006/relationships/oleObject" Target="../embeddings/oleObject86.bin"/><Relationship Id="rId34" Type="http://schemas.openxmlformats.org/officeDocument/2006/relationships/image" Target="../media/image110.wmf"/><Relationship Id="rId7" Type="http://schemas.openxmlformats.org/officeDocument/2006/relationships/oleObject" Target="../embeddings/oleObject79.bin"/><Relationship Id="rId12" Type="http://schemas.openxmlformats.org/officeDocument/2006/relationships/image" Target="../media/image56.wmf"/><Relationship Id="rId17" Type="http://schemas.openxmlformats.org/officeDocument/2006/relationships/oleObject" Target="../embeddings/oleObject84.bin"/><Relationship Id="rId25" Type="http://schemas.openxmlformats.org/officeDocument/2006/relationships/oleObject" Target="../embeddings/oleObject88.bin"/><Relationship Id="rId33" Type="http://schemas.openxmlformats.org/officeDocument/2006/relationships/oleObject" Target="../embeddings/oleObject92.bin"/><Relationship Id="rId38" Type="http://schemas.openxmlformats.org/officeDocument/2006/relationships/oleObject" Target="../embeddings/oleObject95.bin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58.wmf"/><Relationship Id="rId20" Type="http://schemas.openxmlformats.org/officeDocument/2006/relationships/image" Target="../media/image105.wmf"/><Relationship Id="rId29" Type="http://schemas.openxmlformats.org/officeDocument/2006/relationships/oleObject" Target="../embeddings/oleObject90.bin"/><Relationship Id="rId1" Type="http://schemas.openxmlformats.org/officeDocument/2006/relationships/vmlDrawing" Target="../drawings/vmlDrawing10.vml"/><Relationship Id="rId6" Type="http://schemas.openxmlformats.org/officeDocument/2006/relationships/image" Target="../media/image53.wmf"/><Relationship Id="rId11" Type="http://schemas.openxmlformats.org/officeDocument/2006/relationships/oleObject" Target="../embeddings/oleObject81.bin"/><Relationship Id="rId24" Type="http://schemas.openxmlformats.org/officeDocument/2006/relationships/image" Target="../media/image107.wmf"/><Relationship Id="rId32" Type="http://schemas.openxmlformats.org/officeDocument/2006/relationships/image" Target="../media/image109.wmf"/><Relationship Id="rId37" Type="http://schemas.openxmlformats.org/officeDocument/2006/relationships/oleObject" Target="../embeddings/oleObject94.bin"/><Relationship Id="rId5" Type="http://schemas.openxmlformats.org/officeDocument/2006/relationships/oleObject" Target="../embeddings/oleObject78.bin"/><Relationship Id="rId15" Type="http://schemas.openxmlformats.org/officeDocument/2006/relationships/oleObject" Target="../embeddings/oleObject83.bin"/><Relationship Id="rId23" Type="http://schemas.openxmlformats.org/officeDocument/2006/relationships/oleObject" Target="../embeddings/oleObject87.bin"/><Relationship Id="rId28" Type="http://schemas.openxmlformats.org/officeDocument/2006/relationships/image" Target="../media/image65.wmf"/><Relationship Id="rId36" Type="http://schemas.openxmlformats.org/officeDocument/2006/relationships/image" Target="../media/image111.wmf"/><Relationship Id="rId10" Type="http://schemas.openxmlformats.org/officeDocument/2006/relationships/image" Target="../media/image55.wmf"/><Relationship Id="rId19" Type="http://schemas.openxmlformats.org/officeDocument/2006/relationships/oleObject" Target="../embeddings/oleObject85.bin"/><Relationship Id="rId31" Type="http://schemas.openxmlformats.org/officeDocument/2006/relationships/oleObject" Target="../embeddings/oleObject91.bin"/><Relationship Id="rId4" Type="http://schemas.openxmlformats.org/officeDocument/2006/relationships/image" Target="../media/image52.wmf"/><Relationship Id="rId9" Type="http://schemas.openxmlformats.org/officeDocument/2006/relationships/oleObject" Target="../embeddings/oleObject80.bin"/><Relationship Id="rId14" Type="http://schemas.openxmlformats.org/officeDocument/2006/relationships/image" Target="../media/image57.wmf"/><Relationship Id="rId22" Type="http://schemas.openxmlformats.org/officeDocument/2006/relationships/image" Target="../media/image106.wmf"/><Relationship Id="rId27" Type="http://schemas.openxmlformats.org/officeDocument/2006/relationships/oleObject" Target="../embeddings/oleObject89.bin"/><Relationship Id="rId30" Type="http://schemas.openxmlformats.org/officeDocument/2006/relationships/image" Target="../media/image66.wmf"/><Relationship Id="rId35" Type="http://schemas.openxmlformats.org/officeDocument/2006/relationships/oleObject" Target="../embeddings/oleObject93.bin"/><Relationship Id="rId8" Type="http://schemas.openxmlformats.org/officeDocument/2006/relationships/image" Target="../media/image54.wmf"/><Relationship Id="rId3" Type="http://schemas.openxmlformats.org/officeDocument/2006/relationships/oleObject" Target="../embeddings/oleObject77.bin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wmf"/><Relationship Id="rId13" Type="http://schemas.openxmlformats.org/officeDocument/2006/relationships/oleObject" Target="../embeddings/oleObject101.bin"/><Relationship Id="rId18" Type="http://schemas.openxmlformats.org/officeDocument/2006/relationships/image" Target="../media/image119.wmf"/><Relationship Id="rId3" Type="http://schemas.openxmlformats.org/officeDocument/2006/relationships/oleObject" Target="../embeddings/oleObject96.bin"/><Relationship Id="rId21" Type="http://schemas.openxmlformats.org/officeDocument/2006/relationships/oleObject" Target="../embeddings/oleObject105.bin"/><Relationship Id="rId7" Type="http://schemas.openxmlformats.org/officeDocument/2006/relationships/oleObject" Target="../embeddings/oleObject98.bin"/><Relationship Id="rId12" Type="http://schemas.openxmlformats.org/officeDocument/2006/relationships/image" Target="../media/image116.wmf"/><Relationship Id="rId17" Type="http://schemas.openxmlformats.org/officeDocument/2006/relationships/oleObject" Target="../embeddings/oleObject103.bin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118.wmf"/><Relationship Id="rId20" Type="http://schemas.openxmlformats.org/officeDocument/2006/relationships/image" Target="../media/image120.wmf"/><Relationship Id="rId1" Type="http://schemas.openxmlformats.org/officeDocument/2006/relationships/vmlDrawing" Target="../drawings/vmlDrawing11.vml"/><Relationship Id="rId6" Type="http://schemas.openxmlformats.org/officeDocument/2006/relationships/image" Target="../media/image113.wmf"/><Relationship Id="rId11" Type="http://schemas.openxmlformats.org/officeDocument/2006/relationships/oleObject" Target="../embeddings/oleObject100.bin"/><Relationship Id="rId5" Type="http://schemas.openxmlformats.org/officeDocument/2006/relationships/oleObject" Target="../embeddings/oleObject97.bin"/><Relationship Id="rId15" Type="http://schemas.openxmlformats.org/officeDocument/2006/relationships/oleObject" Target="../embeddings/oleObject102.bin"/><Relationship Id="rId10" Type="http://schemas.openxmlformats.org/officeDocument/2006/relationships/image" Target="../media/image115.wmf"/><Relationship Id="rId19" Type="http://schemas.openxmlformats.org/officeDocument/2006/relationships/oleObject" Target="../embeddings/oleObject104.bin"/><Relationship Id="rId4" Type="http://schemas.openxmlformats.org/officeDocument/2006/relationships/image" Target="../media/image111.wmf"/><Relationship Id="rId9" Type="http://schemas.openxmlformats.org/officeDocument/2006/relationships/oleObject" Target="../embeddings/oleObject99.bin"/><Relationship Id="rId14" Type="http://schemas.openxmlformats.org/officeDocument/2006/relationships/image" Target="../media/image117.wmf"/><Relationship Id="rId22" Type="http://schemas.openxmlformats.org/officeDocument/2006/relationships/image" Target="../media/image121.wmf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wmf"/><Relationship Id="rId13" Type="http://schemas.openxmlformats.org/officeDocument/2006/relationships/oleObject" Target="../embeddings/oleObject110.bin"/><Relationship Id="rId18" Type="http://schemas.openxmlformats.org/officeDocument/2006/relationships/image" Target="../media/image127.wmf"/><Relationship Id="rId3" Type="http://schemas.openxmlformats.org/officeDocument/2006/relationships/oleObject" Target="../embeddings/oleObject106.bin"/><Relationship Id="rId21" Type="http://schemas.openxmlformats.org/officeDocument/2006/relationships/oleObject" Target="../embeddings/oleObject114.bin"/><Relationship Id="rId7" Type="http://schemas.openxmlformats.org/officeDocument/2006/relationships/oleObject" Target="../embeddings/oleObject107.bin"/><Relationship Id="rId12" Type="http://schemas.openxmlformats.org/officeDocument/2006/relationships/image" Target="../media/image124.wmf"/><Relationship Id="rId17" Type="http://schemas.openxmlformats.org/officeDocument/2006/relationships/oleObject" Target="../embeddings/oleObject112.bin"/><Relationship Id="rId25" Type="http://schemas.openxmlformats.org/officeDocument/2006/relationships/image" Target="../media/image134.png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126.wmf"/><Relationship Id="rId20" Type="http://schemas.openxmlformats.org/officeDocument/2006/relationships/image" Target="../media/image128.wmf"/><Relationship Id="rId1" Type="http://schemas.openxmlformats.org/officeDocument/2006/relationships/vmlDrawing" Target="../drawings/vmlDrawing12.vml"/><Relationship Id="rId6" Type="http://schemas.openxmlformats.org/officeDocument/2006/relationships/image" Target="../media/image131.png"/><Relationship Id="rId11" Type="http://schemas.openxmlformats.org/officeDocument/2006/relationships/oleObject" Target="../embeddings/oleObject109.bin"/><Relationship Id="rId24" Type="http://schemas.openxmlformats.org/officeDocument/2006/relationships/image" Target="../media/image133.png"/><Relationship Id="rId5" Type="http://schemas.openxmlformats.org/officeDocument/2006/relationships/image" Target="../media/image130.png"/><Relationship Id="rId15" Type="http://schemas.openxmlformats.org/officeDocument/2006/relationships/oleObject" Target="../embeddings/oleObject111.bin"/><Relationship Id="rId23" Type="http://schemas.openxmlformats.org/officeDocument/2006/relationships/image" Target="../media/image132.png"/><Relationship Id="rId10" Type="http://schemas.openxmlformats.org/officeDocument/2006/relationships/image" Target="../media/image123.wmf"/><Relationship Id="rId19" Type="http://schemas.openxmlformats.org/officeDocument/2006/relationships/oleObject" Target="../embeddings/oleObject113.bin"/><Relationship Id="rId4" Type="http://schemas.openxmlformats.org/officeDocument/2006/relationships/image" Target="../media/image111.wmf"/><Relationship Id="rId9" Type="http://schemas.openxmlformats.org/officeDocument/2006/relationships/oleObject" Target="../embeddings/oleObject108.bin"/><Relationship Id="rId14" Type="http://schemas.openxmlformats.org/officeDocument/2006/relationships/image" Target="../media/image125.wmf"/><Relationship Id="rId22" Type="http://schemas.openxmlformats.org/officeDocument/2006/relationships/image" Target="../media/image129.wmf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.jpg"/><Relationship Id="rId5" Type="http://schemas.openxmlformats.org/officeDocument/2006/relationships/image" Target="../media/image140.png"/><Relationship Id="rId4" Type="http://schemas.openxmlformats.org/officeDocument/2006/relationships/image" Target="../media/image139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.jpg"/><Relationship Id="rId5" Type="http://schemas.openxmlformats.org/officeDocument/2006/relationships/image" Target="../media/image144.png"/><Relationship Id="rId4" Type="http://schemas.openxmlformats.org/officeDocument/2006/relationships/image" Target="../media/image14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jp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5.jp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jp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5.jp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5.jp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jpg"/><Relationship Id="rId2" Type="http://schemas.openxmlformats.org/officeDocument/2006/relationships/image" Target="../media/image152.jp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jpg"/><Relationship Id="rId2" Type="http://schemas.openxmlformats.org/officeDocument/2006/relationships/image" Target="../media/image15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4.png"/></Relationships>
</file>

<file path=ppt/slides/_rels/slide1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1.png"/><Relationship Id="rId3" Type="http://schemas.openxmlformats.org/officeDocument/2006/relationships/image" Target="../media/image156.png"/><Relationship Id="rId7" Type="http://schemas.openxmlformats.org/officeDocument/2006/relationships/image" Target="../media/image160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9.png"/><Relationship Id="rId5" Type="http://schemas.openxmlformats.org/officeDocument/2006/relationships/image" Target="../media/image158.png"/><Relationship Id="rId4" Type="http://schemas.openxmlformats.org/officeDocument/2006/relationships/image" Target="../media/image157.png"/><Relationship Id="rId9" Type="http://schemas.openxmlformats.org/officeDocument/2006/relationships/image" Target="../media/image162.png"/></Relationships>
</file>

<file path=ppt/slides/_rels/slide1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4.png"/><Relationship Id="rId13" Type="http://schemas.openxmlformats.org/officeDocument/2006/relationships/image" Target="../media/image168.png"/><Relationship Id="rId18" Type="http://schemas.openxmlformats.org/officeDocument/2006/relationships/image" Target="../media/image173.png"/><Relationship Id="rId3" Type="http://schemas.openxmlformats.org/officeDocument/2006/relationships/image" Target="../media/image156.png"/><Relationship Id="rId7" Type="http://schemas.openxmlformats.org/officeDocument/2006/relationships/image" Target="../media/image163.png"/><Relationship Id="rId12" Type="http://schemas.openxmlformats.org/officeDocument/2006/relationships/image" Target="../media/image167.png"/><Relationship Id="rId17" Type="http://schemas.openxmlformats.org/officeDocument/2006/relationships/image" Target="../media/image172.png"/><Relationship Id="rId2" Type="http://schemas.openxmlformats.org/officeDocument/2006/relationships/image" Target="../media/image155.png"/><Relationship Id="rId16" Type="http://schemas.openxmlformats.org/officeDocument/2006/relationships/image" Target="../media/image1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9.png"/><Relationship Id="rId11" Type="http://schemas.openxmlformats.org/officeDocument/2006/relationships/image" Target="../media/image166.png"/><Relationship Id="rId5" Type="http://schemas.openxmlformats.org/officeDocument/2006/relationships/image" Target="../media/image158.png"/><Relationship Id="rId15" Type="http://schemas.openxmlformats.org/officeDocument/2006/relationships/image" Target="../media/image170.png"/><Relationship Id="rId10" Type="http://schemas.openxmlformats.org/officeDocument/2006/relationships/image" Target="../media/image165.png"/><Relationship Id="rId4" Type="http://schemas.openxmlformats.org/officeDocument/2006/relationships/image" Target="../media/image157.png"/><Relationship Id="rId9" Type="http://schemas.openxmlformats.org/officeDocument/2006/relationships/image" Target="../media/image162.png"/><Relationship Id="rId14" Type="http://schemas.openxmlformats.org/officeDocument/2006/relationships/image" Target="../media/image169.pn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45.jp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13" Type="http://schemas.openxmlformats.org/officeDocument/2006/relationships/image" Target="../media/image14.wmf"/><Relationship Id="rId3" Type="http://schemas.openxmlformats.org/officeDocument/2006/relationships/image" Target="../media/image8.png"/><Relationship Id="rId7" Type="http://schemas.openxmlformats.org/officeDocument/2006/relationships/image" Target="../media/image11.wmf"/><Relationship Id="rId12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11" Type="http://schemas.openxmlformats.org/officeDocument/2006/relationships/image" Target="../media/image13.wmf"/><Relationship Id="rId5" Type="http://schemas.openxmlformats.org/officeDocument/2006/relationships/image" Target="../media/image10.wmf"/><Relationship Id="rId15" Type="http://schemas.openxmlformats.org/officeDocument/2006/relationships/image" Target="../media/image15.wmf"/><Relationship Id="rId10" Type="http://schemas.openxmlformats.org/officeDocument/2006/relationships/oleObject" Target="../embeddings/oleObject4.bin"/><Relationship Id="rId4" Type="http://schemas.openxmlformats.org/officeDocument/2006/relationships/oleObject" Target="../embeddings/oleObject1.bin"/><Relationship Id="rId9" Type="http://schemas.openxmlformats.org/officeDocument/2006/relationships/image" Target="../media/image12.wmf"/><Relationship Id="rId14" Type="http://schemas.openxmlformats.org/officeDocument/2006/relationships/oleObject" Target="../embeddings/oleObject6.bin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8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jp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jpg"/><Relationship Id="rId1" Type="http://schemas.openxmlformats.org/officeDocument/2006/relationships/slideLayout" Target="../slideLayouts/slideLayout13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jp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8.png"/><Relationship Id="rId4" Type="http://schemas.openxmlformats.org/officeDocument/2006/relationships/image" Target="../media/image187.png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3.png"/><Relationship Id="rId5" Type="http://schemas.openxmlformats.org/officeDocument/2006/relationships/image" Target="../media/image192.png"/><Relationship Id="rId4" Type="http://schemas.openxmlformats.org/officeDocument/2006/relationships/image" Target="../media/image19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6.wmf"/><Relationship Id="rId4" Type="http://schemas.openxmlformats.org/officeDocument/2006/relationships/oleObject" Target="../embeddings/oleObject7.bin"/></Relationships>
</file>

<file path=ppt/slides/_rels/slide1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0.png"/><Relationship Id="rId3" Type="http://schemas.openxmlformats.org/officeDocument/2006/relationships/image" Target="../media/image195.png"/><Relationship Id="rId7" Type="http://schemas.openxmlformats.org/officeDocument/2006/relationships/image" Target="../media/image199.png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8.png"/><Relationship Id="rId5" Type="http://schemas.openxmlformats.org/officeDocument/2006/relationships/image" Target="../media/image197.png"/><Relationship Id="rId4" Type="http://schemas.openxmlformats.org/officeDocument/2006/relationships/image" Target="../media/image196.png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1.jp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7" Type="http://schemas.openxmlformats.org/officeDocument/2006/relationships/image" Target="../media/image207.png"/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6.png"/><Relationship Id="rId5" Type="http://schemas.openxmlformats.org/officeDocument/2006/relationships/image" Target="../media/image205.png"/><Relationship Id="rId4" Type="http://schemas.openxmlformats.org/officeDocument/2006/relationships/image" Target="../media/image204.png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8.jp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jpg"/><Relationship Id="rId1" Type="http://schemas.openxmlformats.org/officeDocument/2006/relationships/slideLayout" Target="../slideLayouts/slideLayout13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jpg"/><Relationship Id="rId2" Type="http://schemas.openxmlformats.org/officeDocument/2006/relationships/image" Target="../media/image21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4.jpg"/><Relationship Id="rId4" Type="http://schemas.openxmlformats.org/officeDocument/2006/relationships/image" Target="../media/image213.jpg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jpg"/><Relationship Id="rId2" Type="http://schemas.openxmlformats.org/officeDocument/2006/relationships/image" Target="../media/image21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4.jpg"/><Relationship Id="rId4" Type="http://schemas.openxmlformats.org/officeDocument/2006/relationships/image" Target="../media/image213.jpg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jpg"/><Relationship Id="rId2" Type="http://schemas.openxmlformats.org/officeDocument/2006/relationships/image" Target="../media/image213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jpg"/><Relationship Id="rId2" Type="http://schemas.openxmlformats.org/officeDocument/2006/relationships/image" Target="../media/image213.jp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jpg"/><Relationship Id="rId2" Type="http://schemas.openxmlformats.org/officeDocument/2006/relationships/image" Target="../media/image213.jp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jpg"/><Relationship Id="rId2" Type="http://schemas.openxmlformats.org/officeDocument/2006/relationships/image" Target="../media/image213.jp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jpg"/><Relationship Id="rId2" Type="http://schemas.openxmlformats.org/officeDocument/2006/relationships/image" Target="../media/image213.jp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image" Target="../media/image215.jp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png"/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13.xml"/></Relationships>
</file>

<file path=ppt/slides/_rels/slide1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3.png"/><Relationship Id="rId3" Type="http://schemas.openxmlformats.org/officeDocument/2006/relationships/image" Target="../media/image218.png"/><Relationship Id="rId7" Type="http://schemas.openxmlformats.org/officeDocument/2006/relationships/image" Target="../media/image222.png"/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21.png"/><Relationship Id="rId5" Type="http://schemas.openxmlformats.org/officeDocument/2006/relationships/image" Target="../media/image220.png"/><Relationship Id="rId10" Type="http://schemas.openxmlformats.org/officeDocument/2006/relationships/image" Target="../media/image225.png"/><Relationship Id="rId4" Type="http://schemas.openxmlformats.org/officeDocument/2006/relationships/image" Target="../media/image219.png"/><Relationship Id="rId9" Type="http://schemas.openxmlformats.org/officeDocument/2006/relationships/image" Target="../media/image224.png"/></Relationships>
</file>

<file path=ppt/slides/_rels/slide1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3.png"/><Relationship Id="rId3" Type="http://schemas.openxmlformats.org/officeDocument/2006/relationships/image" Target="../media/image218.png"/><Relationship Id="rId7" Type="http://schemas.openxmlformats.org/officeDocument/2006/relationships/image" Target="../media/image222.png"/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21.png"/><Relationship Id="rId5" Type="http://schemas.openxmlformats.org/officeDocument/2006/relationships/image" Target="../media/image220.png"/><Relationship Id="rId10" Type="http://schemas.openxmlformats.org/officeDocument/2006/relationships/image" Target="../media/image225.png"/><Relationship Id="rId4" Type="http://schemas.openxmlformats.org/officeDocument/2006/relationships/image" Target="../media/image226.png"/><Relationship Id="rId9" Type="http://schemas.openxmlformats.org/officeDocument/2006/relationships/image" Target="../media/image224.png"/></Relationships>
</file>

<file path=ppt/slides/_rels/slide1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3.png"/><Relationship Id="rId13" Type="http://schemas.openxmlformats.org/officeDocument/2006/relationships/image" Target="../media/image230.png"/><Relationship Id="rId3" Type="http://schemas.openxmlformats.org/officeDocument/2006/relationships/image" Target="../media/image218.png"/><Relationship Id="rId7" Type="http://schemas.openxmlformats.org/officeDocument/2006/relationships/image" Target="../media/image222.png"/><Relationship Id="rId12" Type="http://schemas.openxmlformats.org/officeDocument/2006/relationships/image" Target="../media/image229.png"/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21.png"/><Relationship Id="rId11" Type="http://schemas.openxmlformats.org/officeDocument/2006/relationships/image" Target="../media/image228.png"/><Relationship Id="rId5" Type="http://schemas.openxmlformats.org/officeDocument/2006/relationships/image" Target="../media/image220.png"/><Relationship Id="rId10" Type="http://schemas.openxmlformats.org/officeDocument/2006/relationships/image" Target="../media/image225.png"/><Relationship Id="rId4" Type="http://schemas.openxmlformats.org/officeDocument/2006/relationships/image" Target="../media/image227.png"/><Relationship Id="rId9" Type="http://schemas.openxmlformats.org/officeDocument/2006/relationships/image" Target="../media/image224.png"/></Relationships>
</file>

<file path=ppt/slides/_rels/slide1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3.png"/><Relationship Id="rId13" Type="http://schemas.openxmlformats.org/officeDocument/2006/relationships/image" Target="../media/image230.png"/><Relationship Id="rId3" Type="http://schemas.openxmlformats.org/officeDocument/2006/relationships/image" Target="../media/image218.png"/><Relationship Id="rId7" Type="http://schemas.openxmlformats.org/officeDocument/2006/relationships/image" Target="../media/image222.png"/><Relationship Id="rId12" Type="http://schemas.openxmlformats.org/officeDocument/2006/relationships/image" Target="../media/image229.png"/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21.png"/><Relationship Id="rId11" Type="http://schemas.openxmlformats.org/officeDocument/2006/relationships/image" Target="../media/image228.png"/><Relationship Id="rId5" Type="http://schemas.openxmlformats.org/officeDocument/2006/relationships/image" Target="../media/image220.png"/><Relationship Id="rId15" Type="http://schemas.openxmlformats.org/officeDocument/2006/relationships/image" Target="../media/image233.png"/><Relationship Id="rId10" Type="http://schemas.openxmlformats.org/officeDocument/2006/relationships/image" Target="../media/image225.png"/><Relationship Id="rId4" Type="http://schemas.openxmlformats.org/officeDocument/2006/relationships/image" Target="../media/image231.png"/><Relationship Id="rId9" Type="http://schemas.openxmlformats.org/officeDocument/2006/relationships/image" Target="../media/image224.png"/><Relationship Id="rId14" Type="http://schemas.openxmlformats.org/officeDocument/2006/relationships/image" Target="../media/image23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1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3.png"/><Relationship Id="rId13" Type="http://schemas.openxmlformats.org/officeDocument/2006/relationships/image" Target="../media/image230.png"/><Relationship Id="rId18" Type="http://schemas.openxmlformats.org/officeDocument/2006/relationships/image" Target="../media/image236.png"/><Relationship Id="rId3" Type="http://schemas.openxmlformats.org/officeDocument/2006/relationships/image" Target="../media/image218.png"/><Relationship Id="rId7" Type="http://schemas.openxmlformats.org/officeDocument/2006/relationships/image" Target="../media/image222.png"/><Relationship Id="rId12" Type="http://schemas.openxmlformats.org/officeDocument/2006/relationships/image" Target="../media/image229.png"/><Relationship Id="rId17" Type="http://schemas.openxmlformats.org/officeDocument/2006/relationships/image" Target="../media/image235.png"/><Relationship Id="rId2" Type="http://schemas.openxmlformats.org/officeDocument/2006/relationships/image" Target="../media/image217.png"/><Relationship Id="rId16" Type="http://schemas.openxmlformats.org/officeDocument/2006/relationships/image" Target="../media/image23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21.png"/><Relationship Id="rId11" Type="http://schemas.openxmlformats.org/officeDocument/2006/relationships/image" Target="../media/image228.png"/><Relationship Id="rId5" Type="http://schemas.openxmlformats.org/officeDocument/2006/relationships/image" Target="../media/image220.png"/><Relationship Id="rId15" Type="http://schemas.openxmlformats.org/officeDocument/2006/relationships/image" Target="../media/image233.png"/><Relationship Id="rId10" Type="http://schemas.openxmlformats.org/officeDocument/2006/relationships/image" Target="../media/image225.png"/><Relationship Id="rId19" Type="http://schemas.openxmlformats.org/officeDocument/2006/relationships/image" Target="../media/image237.png"/><Relationship Id="rId4" Type="http://schemas.openxmlformats.org/officeDocument/2006/relationships/image" Target="../media/image231.png"/><Relationship Id="rId9" Type="http://schemas.openxmlformats.org/officeDocument/2006/relationships/image" Target="../media/image224.png"/><Relationship Id="rId14" Type="http://schemas.openxmlformats.org/officeDocument/2006/relationships/image" Target="../media/image232.png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8.jpg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13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png"/><Relationship Id="rId7" Type="http://schemas.openxmlformats.org/officeDocument/2006/relationships/image" Target="../media/image244.png"/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43.png"/><Relationship Id="rId5" Type="http://schemas.openxmlformats.org/officeDocument/2006/relationships/image" Target="../media/image240.png"/><Relationship Id="rId4" Type="http://schemas.openxmlformats.org/officeDocument/2006/relationships/image" Target="../media/image242.png"/></Relationships>
</file>

<file path=ppt/slides/_rels/slide1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5.png"/><Relationship Id="rId3" Type="http://schemas.openxmlformats.org/officeDocument/2006/relationships/image" Target="../media/image241.png"/><Relationship Id="rId7" Type="http://schemas.openxmlformats.org/officeDocument/2006/relationships/image" Target="../media/image244.png"/><Relationship Id="rId12" Type="http://schemas.openxmlformats.org/officeDocument/2006/relationships/image" Target="../media/image249.png"/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43.png"/><Relationship Id="rId11" Type="http://schemas.openxmlformats.org/officeDocument/2006/relationships/image" Target="../media/image248.png"/><Relationship Id="rId5" Type="http://schemas.openxmlformats.org/officeDocument/2006/relationships/image" Target="../media/image240.png"/><Relationship Id="rId10" Type="http://schemas.openxmlformats.org/officeDocument/2006/relationships/image" Target="../media/image247.png"/><Relationship Id="rId4" Type="http://schemas.openxmlformats.org/officeDocument/2006/relationships/image" Target="../media/image242.png"/><Relationship Id="rId9" Type="http://schemas.openxmlformats.org/officeDocument/2006/relationships/image" Target="../media/image246.png"/></Relationships>
</file>

<file path=ppt/slides/_rels/slide1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3.png"/><Relationship Id="rId13" Type="http://schemas.openxmlformats.org/officeDocument/2006/relationships/image" Target="../media/image247.png"/><Relationship Id="rId3" Type="http://schemas.openxmlformats.org/officeDocument/2006/relationships/image" Target="../media/image241.png"/><Relationship Id="rId7" Type="http://schemas.openxmlformats.org/officeDocument/2006/relationships/image" Target="../media/image240.png"/><Relationship Id="rId12" Type="http://schemas.openxmlformats.org/officeDocument/2006/relationships/image" Target="../media/image246.png"/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51.png"/><Relationship Id="rId11" Type="http://schemas.openxmlformats.org/officeDocument/2006/relationships/image" Target="../media/image252.png"/><Relationship Id="rId5" Type="http://schemas.openxmlformats.org/officeDocument/2006/relationships/image" Target="../media/image250.png"/><Relationship Id="rId15" Type="http://schemas.openxmlformats.org/officeDocument/2006/relationships/image" Target="../media/image249.png"/><Relationship Id="rId10" Type="http://schemas.openxmlformats.org/officeDocument/2006/relationships/image" Target="../media/image245.png"/><Relationship Id="rId4" Type="http://schemas.openxmlformats.org/officeDocument/2006/relationships/image" Target="../media/image242.png"/><Relationship Id="rId9" Type="http://schemas.openxmlformats.org/officeDocument/2006/relationships/image" Target="../media/image244.png"/><Relationship Id="rId14" Type="http://schemas.openxmlformats.org/officeDocument/2006/relationships/image" Target="../media/image248.png"/></Relationships>
</file>

<file path=ppt/slides/_rels/slide1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4.png"/><Relationship Id="rId13" Type="http://schemas.openxmlformats.org/officeDocument/2006/relationships/image" Target="../media/image248.png"/><Relationship Id="rId3" Type="http://schemas.openxmlformats.org/officeDocument/2006/relationships/image" Target="../media/image241.png"/><Relationship Id="rId7" Type="http://schemas.openxmlformats.org/officeDocument/2006/relationships/image" Target="../media/image243.png"/><Relationship Id="rId12" Type="http://schemas.openxmlformats.org/officeDocument/2006/relationships/image" Target="../media/image247.png"/><Relationship Id="rId2" Type="http://schemas.openxmlformats.org/officeDocument/2006/relationships/image" Target="../media/image239.png"/><Relationship Id="rId16" Type="http://schemas.openxmlformats.org/officeDocument/2006/relationships/image" Target="../media/image25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40.png"/><Relationship Id="rId11" Type="http://schemas.openxmlformats.org/officeDocument/2006/relationships/image" Target="../media/image246.png"/><Relationship Id="rId5" Type="http://schemas.openxmlformats.org/officeDocument/2006/relationships/image" Target="../media/image253.png"/><Relationship Id="rId15" Type="http://schemas.openxmlformats.org/officeDocument/2006/relationships/image" Target="../media/image255.png"/><Relationship Id="rId10" Type="http://schemas.openxmlformats.org/officeDocument/2006/relationships/image" Target="../media/image254.png"/><Relationship Id="rId4" Type="http://schemas.openxmlformats.org/officeDocument/2006/relationships/image" Target="../media/image242.png"/><Relationship Id="rId9" Type="http://schemas.openxmlformats.org/officeDocument/2006/relationships/image" Target="../media/image252.png"/><Relationship Id="rId14" Type="http://schemas.openxmlformats.org/officeDocument/2006/relationships/image" Target="../media/image249.png"/></Relationships>
</file>

<file path=ppt/slides/_rels/slide1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4.png"/><Relationship Id="rId13" Type="http://schemas.openxmlformats.org/officeDocument/2006/relationships/image" Target="../media/image249.png"/><Relationship Id="rId3" Type="http://schemas.openxmlformats.org/officeDocument/2006/relationships/image" Target="../media/image241.png"/><Relationship Id="rId7" Type="http://schemas.openxmlformats.org/officeDocument/2006/relationships/image" Target="../media/image243.png"/><Relationship Id="rId12" Type="http://schemas.openxmlformats.org/officeDocument/2006/relationships/image" Target="../media/image248.png"/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40.png"/><Relationship Id="rId11" Type="http://schemas.openxmlformats.org/officeDocument/2006/relationships/image" Target="../media/image247.png"/><Relationship Id="rId5" Type="http://schemas.openxmlformats.org/officeDocument/2006/relationships/image" Target="../media/image257.png"/><Relationship Id="rId15" Type="http://schemas.openxmlformats.org/officeDocument/2006/relationships/image" Target="../media/image259.png"/><Relationship Id="rId10" Type="http://schemas.openxmlformats.org/officeDocument/2006/relationships/image" Target="../media/image254.png"/><Relationship Id="rId4" Type="http://schemas.openxmlformats.org/officeDocument/2006/relationships/image" Target="../media/image242.png"/><Relationship Id="rId9" Type="http://schemas.openxmlformats.org/officeDocument/2006/relationships/image" Target="../media/image252.png"/><Relationship Id="rId14" Type="http://schemas.openxmlformats.org/officeDocument/2006/relationships/image" Target="../media/image258.png"/></Relationships>
</file>

<file path=ppt/slides/_rels/slide1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2.png"/><Relationship Id="rId3" Type="http://schemas.openxmlformats.org/officeDocument/2006/relationships/image" Target="../media/image241.png"/><Relationship Id="rId7" Type="http://schemas.openxmlformats.org/officeDocument/2006/relationships/image" Target="../media/image261.png"/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40.png"/><Relationship Id="rId5" Type="http://schemas.openxmlformats.org/officeDocument/2006/relationships/image" Target="../media/image260.png"/><Relationship Id="rId10" Type="http://schemas.openxmlformats.org/officeDocument/2006/relationships/image" Target="../media/image264.png"/><Relationship Id="rId4" Type="http://schemas.openxmlformats.org/officeDocument/2006/relationships/image" Target="../media/image242.png"/><Relationship Id="rId9" Type="http://schemas.openxmlformats.org/officeDocument/2006/relationships/image" Target="../media/image263.png"/></Relationships>
</file>

<file path=ppt/slides/_rels/slide1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1.png"/><Relationship Id="rId13" Type="http://schemas.openxmlformats.org/officeDocument/2006/relationships/image" Target="../media/image269.png"/><Relationship Id="rId3" Type="http://schemas.openxmlformats.org/officeDocument/2006/relationships/image" Target="../media/image239.png"/><Relationship Id="rId7" Type="http://schemas.openxmlformats.org/officeDocument/2006/relationships/image" Target="../media/image240.png"/><Relationship Id="rId12" Type="http://schemas.openxmlformats.org/officeDocument/2006/relationships/image" Target="../media/image268.png"/><Relationship Id="rId17" Type="http://schemas.openxmlformats.org/officeDocument/2006/relationships/image" Target="../media/image273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27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67.png"/><Relationship Id="rId11" Type="http://schemas.openxmlformats.org/officeDocument/2006/relationships/image" Target="../media/image264.png"/><Relationship Id="rId5" Type="http://schemas.openxmlformats.org/officeDocument/2006/relationships/image" Target="../media/image266.png"/><Relationship Id="rId15" Type="http://schemas.openxmlformats.org/officeDocument/2006/relationships/image" Target="../media/image271.png"/><Relationship Id="rId10" Type="http://schemas.openxmlformats.org/officeDocument/2006/relationships/image" Target="../media/image263.png"/><Relationship Id="rId4" Type="http://schemas.openxmlformats.org/officeDocument/2006/relationships/image" Target="../media/image265.png"/><Relationship Id="rId9" Type="http://schemas.openxmlformats.org/officeDocument/2006/relationships/image" Target="../media/image262.png"/><Relationship Id="rId14" Type="http://schemas.openxmlformats.org/officeDocument/2006/relationships/image" Target="../media/image27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5.jpg"/><Relationship Id="rId2" Type="http://schemas.openxmlformats.org/officeDocument/2006/relationships/image" Target="../media/image274.jpg"/><Relationship Id="rId1" Type="http://schemas.openxmlformats.org/officeDocument/2006/relationships/slideLayout" Target="../slideLayouts/slideLayout13.xml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4.jpg"/><Relationship Id="rId2" Type="http://schemas.openxmlformats.org/officeDocument/2006/relationships/image" Target="../media/image27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7.png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8.jpg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9.jpg"/><Relationship Id="rId1" Type="http://schemas.openxmlformats.org/officeDocument/2006/relationships/slideLayout" Target="../slideLayouts/slideLayout13.xml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1.png"/><Relationship Id="rId2" Type="http://schemas.openxmlformats.org/officeDocument/2006/relationships/image" Target="../media/image28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3.png"/><Relationship Id="rId5" Type="http://schemas.openxmlformats.org/officeDocument/2006/relationships/image" Target="../media/image282.png"/><Relationship Id="rId4" Type="http://schemas.openxmlformats.org/officeDocument/2006/relationships/image" Target="../media/image216.png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1.png"/><Relationship Id="rId7" Type="http://schemas.openxmlformats.org/officeDocument/2006/relationships/image" Target="../media/image284.png"/><Relationship Id="rId2" Type="http://schemas.openxmlformats.org/officeDocument/2006/relationships/image" Target="../media/image28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3.png"/><Relationship Id="rId5" Type="http://schemas.openxmlformats.org/officeDocument/2006/relationships/image" Target="../media/image282.png"/><Relationship Id="rId4" Type="http://schemas.openxmlformats.org/officeDocument/2006/relationships/image" Target="../media/image216.png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7" Type="http://schemas.openxmlformats.org/officeDocument/2006/relationships/image" Target="../media/image37.w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9.bin"/><Relationship Id="rId5" Type="http://schemas.openxmlformats.org/officeDocument/2006/relationships/image" Target="../media/image38.png"/><Relationship Id="rId4" Type="http://schemas.openxmlformats.org/officeDocument/2006/relationships/image" Target="../media/image36.w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7" Type="http://schemas.openxmlformats.org/officeDocument/2006/relationships/image" Target="../media/image40.w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11.bin"/><Relationship Id="rId5" Type="http://schemas.openxmlformats.org/officeDocument/2006/relationships/image" Target="../media/image41.png"/><Relationship Id="rId4" Type="http://schemas.openxmlformats.org/officeDocument/2006/relationships/image" Target="../media/image39.w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wmf"/><Relationship Id="rId13" Type="http://schemas.openxmlformats.org/officeDocument/2006/relationships/oleObject" Target="../embeddings/oleObject17.bin"/><Relationship Id="rId18" Type="http://schemas.openxmlformats.org/officeDocument/2006/relationships/image" Target="../media/image59.wmf"/><Relationship Id="rId26" Type="http://schemas.openxmlformats.org/officeDocument/2006/relationships/image" Target="../media/image63.wmf"/><Relationship Id="rId3" Type="http://schemas.openxmlformats.org/officeDocument/2006/relationships/oleObject" Target="../embeddings/oleObject12.bin"/><Relationship Id="rId21" Type="http://schemas.openxmlformats.org/officeDocument/2006/relationships/oleObject" Target="../embeddings/oleObject21.bin"/><Relationship Id="rId7" Type="http://schemas.openxmlformats.org/officeDocument/2006/relationships/oleObject" Target="../embeddings/oleObject14.bin"/><Relationship Id="rId12" Type="http://schemas.openxmlformats.org/officeDocument/2006/relationships/image" Target="../media/image56.wmf"/><Relationship Id="rId17" Type="http://schemas.openxmlformats.org/officeDocument/2006/relationships/oleObject" Target="../embeddings/oleObject19.bin"/><Relationship Id="rId25" Type="http://schemas.openxmlformats.org/officeDocument/2006/relationships/oleObject" Target="../embeddings/oleObject23.bin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58.wmf"/><Relationship Id="rId20" Type="http://schemas.openxmlformats.org/officeDocument/2006/relationships/image" Target="../media/image60.wmf"/><Relationship Id="rId1" Type="http://schemas.openxmlformats.org/officeDocument/2006/relationships/vmlDrawing" Target="../drawings/vmlDrawing5.vml"/><Relationship Id="rId6" Type="http://schemas.openxmlformats.org/officeDocument/2006/relationships/image" Target="../media/image53.wmf"/><Relationship Id="rId11" Type="http://schemas.openxmlformats.org/officeDocument/2006/relationships/oleObject" Target="../embeddings/oleObject16.bin"/><Relationship Id="rId24" Type="http://schemas.openxmlformats.org/officeDocument/2006/relationships/image" Target="../media/image62.wmf"/><Relationship Id="rId5" Type="http://schemas.openxmlformats.org/officeDocument/2006/relationships/oleObject" Target="../embeddings/oleObject13.bin"/><Relationship Id="rId15" Type="http://schemas.openxmlformats.org/officeDocument/2006/relationships/oleObject" Target="../embeddings/oleObject18.bin"/><Relationship Id="rId23" Type="http://schemas.openxmlformats.org/officeDocument/2006/relationships/oleObject" Target="../embeddings/oleObject22.bin"/><Relationship Id="rId10" Type="http://schemas.openxmlformats.org/officeDocument/2006/relationships/image" Target="../media/image55.wmf"/><Relationship Id="rId19" Type="http://schemas.openxmlformats.org/officeDocument/2006/relationships/oleObject" Target="../embeddings/oleObject20.bin"/><Relationship Id="rId4" Type="http://schemas.openxmlformats.org/officeDocument/2006/relationships/image" Target="../media/image52.wmf"/><Relationship Id="rId9" Type="http://schemas.openxmlformats.org/officeDocument/2006/relationships/oleObject" Target="../embeddings/oleObject15.bin"/><Relationship Id="rId14" Type="http://schemas.openxmlformats.org/officeDocument/2006/relationships/image" Target="../media/image57.wmf"/><Relationship Id="rId22" Type="http://schemas.openxmlformats.org/officeDocument/2006/relationships/image" Target="../media/image61.wmf"/></Relationships>
</file>

<file path=ppt/slides/_rels/slide38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29.bin"/><Relationship Id="rId18" Type="http://schemas.openxmlformats.org/officeDocument/2006/relationships/image" Target="../media/image59.wmf"/><Relationship Id="rId26" Type="http://schemas.openxmlformats.org/officeDocument/2006/relationships/image" Target="../media/image64.wmf"/><Relationship Id="rId3" Type="http://schemas.openxmlformats.org/officeDocument/2006/relationships/oleObject" Target="../embeddings/oleObject24.bin"/><Relationship Id="rId21" Type="http://schemas.openxmlformats.org/officeDocument/2006/relationships/oleObject" Target="../embeddings/oleObject33.bin"/><Relationship Id="rId34" Type="http://schemas.openxmlformats.org/officeDocument/2006/relationships/image" Target="../media/image68.wmf"/><Relationship Id="rId7" Type="http://schemas.openxmlformats.org/officeDocument/2006/relationships/oleObject" Target="../embeddings/oleObject26.bin"/><Relationship Id="rId12" Type="http://schemas.openxmlformats.org/officeDocument/2006/relationships/image" Target="../media/image56.wmf"/><Relationship Id="rId17" Type="http://schemas.openxmlformats.org/officeDocument/2006/relationships/oleObject" Target="../embeddings/oleObject31.bin"/><Relationship Id="rId25" Type="http://schemas.openxmlformats.org/officeDocument/2006/relationships/oleObject" Target="../embeddings/oleObject35.bin"/><Relationship Id="rId33" Type="http://schemas.openxmlformats.org/officeDocument/2006/relationships/oleObject" Target="../embeddings/oleObject39.bin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58.wmf"/><Relationship Id="rId20" Type="http://schemas.openxmlformats.org/officeDocument/2006/relationships/image" Target="../media/image60.wmf"/><Relationship Id="rId29" Type="http://schemas.openxmlformats.org/officeDocument/2006/relationships/oleObject" Target="../embeddings/oleObject37.bin"/><Relationship Id="rId1" Type="http://schemas.openxmlformats.org/officeDocument/2006/relationships/vmlDrawing" Target="../drawings/vmlDrawing6.vml"/><Relationship Id="rId6" Type="http://schemas.openxmlformats.org/officeDocument/2006/relationships/image" Target="../media/image53.wmf"/><Relationship Id="rId11" Type="http://schemas.openxmlformats.org/officeDocument/2006/relationships/oleObject" Target="../embeddings/oleObject28.bin"/><Relationship Id="rId24" Type="http://schemas.openxmlformats.org/officeDocument/2006/relationships/image" Target="../media/image62.wmf"/><Relationship Id="rId32" Type="http://schemas.openxmlformats.org/officeDocument/2006/relationships/image" Target="../media/image67.wmf"/><Relationship Id="rId5" Type="http://schemas.openxmlformats.org/officeDocument/2006/relationships/oleObject" Target="../embeddings/oleObject25.bin"/><Relationship Id="rId15" Type="http://schemas.openxmlformats.org/officeDocument/2006/relationships/oleObject" Target="../embeddings/oleObject30.bin"/><Relationship Id="rId23" Type="http://schemas.openxmlformats.org/officeDocument/2006/relationships/oleObject" Target="../embeddings/oleObject34.bin"/><Relationship Id="rId28" Type="http://schemas.openxmlformats.org/officeDocument/2006/relationships/image" Target="../media/image65.wmf"/><Relationship Id="rId36" Type="http://schemas.openxmlformats.org/officeDocument/2006/relationships/image" Target="../media/image69.wmf"/><Relationship Id="rId10" Type="http://schemas.openxmlformats.org/officeDocument/2006/relationships/image" Target="../media/image55.wmf"/><Relationship Id="rId19" Type="http://schemas.openxmlformats.org/officeDocument/2006/relationships/oleObject" Target="../embeddings/oleObject32.bin"/><Relationship Id="rId31" Type="http://schemas.openxmlformats.org/officeDocument/2006/relationships/oleObject" Target="../embeddings/oleObject38.bin"/><Relationship Id="rId4" Type="http://schemas.openxmlformats.org/officeDocument/2006/relationships/image" Target="../media/image52.wmf"/><Relationship Id="rId9" Type="http://schemas.openxmlformats.org/officeDocument/2006/relationships/oleObject" Target="../embeddings/oleObject27.bin"/><Relationship Id="rId14" Type="http://schemas.openxmlformats.org/officeDocument/2006/relationships/image" Target="../media/image57.wmf"/><Relationship Id="rId22" Type="http://schemas.openxmlformats.org/officeDocument/2006/relationships/image" Target="../media/image61.wmf"/><Relationship Id="rId27" Type="http://schemas.openxmlformats.org/officeDocument/2006/relationships/oleObject" Target="../embeddings/oleObject36.bin"/><Relationship Id="rId30" Type="http://schemas.openxmlformats.org/officeDocument/2006/relationships/image" Target="../media/image66.wmf"/><Relationship Id="rId35" Type="http://schemas.openxmlformats.org/officeDocument/2006/relationships/oleObject" Target="../embeddings/oleObject40.bin"/><Relationship Id="rId8" Type="http://schemas.openxmlformats.org/officeDocument/2006/relationships/image" Target="../media/image54.wmf"/></Relationships>
</file>

<file path=ppt/slides/_rels/slide39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46.bin"/><Relationship Id="rId18" Type="http://schemas.openxmlformats.org/officeDocument/2006/relationships/image" Target="../media/image59.wmf"/><Relationship Id="rId26" Type="http://schemas.openxmlformats.org/officeDocument/2006/relationships/image" Target="../media/image64.wmf"/><Relationship Id="rId3" Type="http://schemas.openxmlformats.org/officeDocument/2006/relationships/oleObject" Target="../embeddings/oleObject41.bin"/><Relationship Id="rId21" Type="http://schemas.openxmlformats.org/officeDocument/2006/relationships/oleObject" Target="../embeddings/oleObject50.bin"/><Relationship Id="rId34" Type="http://schemas.openxmlformats.org/officeDocument/2006/relationships/image" Target="../media/image71.wmf"/><Relationship Id="rId7" Type="http://schemas.openxmlformats.org/officeDocument/2006/relationships/oleObject" Target="../embeddings/oleObject43.bin"/><Relationship Id="rId12" Type="http://schemas.openxmlformats.org/officeDocument/2006/relationships/image" Target="../media/image56.wmf"/><Relationship Id="rId17" Type="http://schemas.openxmlformats.org/officeDocument/2006/relationships/oleObject" Target="../embeddings/oleObject48.bin"/><Relationship Id="rId25" Type="http://schemas.openxmlformats.org/officeDocument/2006/relationships/oleObject" Target="../embeddings/oleObject52.bin"/><Relationship Id="rId33" Type="http://schemas.openxmlformats.org/officeDocument/2006/relationships/oleObject" Target="../embeddings/oleObject56.bin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58.wmf"/><Relationship Id="rId20" Type="http://schemas.openxmlformats.org/officeDocument/2006/relationships/image" Target="../media/image60.wmf"/><Relationship Id="rId29" Type="http://schemas.openxmlformats.org/officeDocument/2006/relationships/oleObject" Target="../embeddings/oleObject54.bin"/><Relationship Id="rId1" Type="http://schemas.openxmlformats.org/officeDocument/2006/relationships/vmlDrawing" Target="../drawings/vmlDrawing7.vml"/><Relationship Id="rId6" Type="http://schemas.openxmlformats.org/officeDocument/2006/relationships/image" Target="../media/image53.wmf"/><Relationship Id="rId11" Type="http://schemas.openxmlformats.org/officeDocument/2006/relationships/oleObject" Target="../embeddings/oleObject45.bin"/><Relationship Id="rId24" Type="http://schemas.openxmlformats.org/officeDocument/2006/relationships/image" Target="../media/image62.wmf"/><Relationship Id="rId32" Type="http://schemas.openxmlformats.org/officeDocument/2006/relationships/image" Target="../media/image70.wmf"/><Relationship Id="rId5" Type="http://schemas.openxmlformats.org/officeDocument/2006/relationships/oleObject" Target="../embeddings/oleObject42.bin"/><Relationship Id="rId15" Type="http://schemas.openxmlformats.org/officeDocument/2006/relationships/oleObject" Target="../embeddings/oleObject47.bin"/><Relationship Id="rId23" Type="http://schemas.openxmlformats.org/officeDocument/2006/relationships/oleObject" Target="../embeddings/oleObject51.bin"/><Relationship Id="rId28" Type="http://schemas.openxmlformats.org/officeDocument/2006/relationships/image" Target="../media/image65.wmf"/><Relationship Id="rId10" Type="http://schemas.openxmlformats.org/officeDocument/2006/relationships/image" Target="../media/image55.wmf"/><Relationship Id="rId19" Type="http://schemas.openxmlformats.org/officeDocument/2006/relationships/oleObject" Target="../embeddings/oleObject49.bin"/><Relationship Id="rId31" Type="http://schemas.openxmlformats.org/officeDocument/2006/relationships/oleObject" Target="../embeddings/oleObject55.bin"/><Relationship Id="rId4" Type="http://schemas.openxmlformats.org/officeDocument/2006/relationships/image" Target="../media/image52.wmf"/><Relationship Id="rId9" Type="http://schemas.openxmlformats.org/officeDocument/2006/relationships/oleObject" Target="../embeddings/oleObject44.bin"/><Relationship Id="rId14" Type="http://schemas.openxmlformats.org/officeDocument/2006/relationships/image" Target="../media/image57.wmf"/><Relationship Id="rId22" Type="http://schemas.openxmlformats.org/officeDocument/2006/relationships/image" Target="../media/image61.wmf"/><Relationship Id="rId27" Type="http://schemas.openxmlformats.org/officeDocument/2006/relationships/oleObject" Target="../embeddings/oleObject53.bin"/><Relationship Id="rId30" Type="http://schemas.openxmlformats.org/officeDocument/2006/relationships/image" Target="../media/image66.wmf"/><Relationship Id="rId8" Type="http://schemas.openxmlformats.org/officeDocument/2006/relationships/image" Target="../media/image54.w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62.bin"/><Relationship Id="rId18" Type="http://schemas.openxmlformats.org/officeDocument/2006/relationships/image" Target="../media/image59.wmf"/><Relationship Id="rId26" Type="http://schemas.openxmlformats.org/officeDocument/2006/relationships/image" Target="../media/image64.wmf"/><Relationship Id="rId3" Type="http://schemas.openxmlformats.org/officeDocument/2006/relationships/oleObject" Target="../embeddings/oleObject57.bin"/><Relationship Id="rId21" Type="http://schemas.openxmlformats.org/officeDocument/2006/relationships/oleObject" Target="../embeddings/oleObject66.bin"/><Relationship Id="rId34" Type="http://schemas.openxmlformats.org/officeDocument/2006/relationships/image" Target="../media/image73.wmf"/><Relationship Id="rId7" Type="http://schemas.openxmlformats.org/officeDocument/2006/relationships/oleObject" Target="../embeddings/oleObject59.bin"/><Relationship Id="rId12" Type="http://schemas.openxmlformats.org/officeDocument/2006/relationships/image" Target="../media/image56.wmf"/><Relationship Id="rId17" Type="http://schemas.openxmlformats.org/officeDocument/2006/relationships/oleObject" Target="../embeddings/oleObject64.bin"/><Relationship Id="rId25" Type="http://schemas.openxmlformats.org/officeDocument/2006/relationships/oleObject" Target="../embeddings/oleObject68.bin"/><Relationship Id="rId33" Type="http://schemas.openxmlformats.org/officeDocument/2006/relationships/oleObject" Target="../embeddings/oleObject72.bin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58.wmf"/><Relationship Id="rId20" Type="http://schemas.openxmlformats.org/officeDocument/2006/relationships/image" Target="../media/image60.wmf"/><Relationship Id="rId29" Type="http://schemas.openxmlformats.org/officeDocument/2006/relationships/oleObject" Target="../embeddings/oleObject70.bin"/><Relationship Id="rId1" Type="http://schemas.openxmlformats.org/officeDocument/2006/relationships/vmlDrawing" Target="../drawings/vmlDrawing8.vml"/><Relationship Id="rId6" Type="http://schemas.openxmlformats.org/officeDocument/2006/relationships/image" Target="../media/image53.wmf"/><Relationship Id="rId11" Type="http://schemas.openxmlformats.org/officeDocument/2006/relationships/oleObject" Target="../embeddings/oleObject61.bin"/><Relationship Id="rId24" Type="http://schemas.openxmlformats.org/officeDocument/2006/relationships/image" Target="../media/image62.wmf"/><Relationship Id="rId32" Type="http://schemas.openxmlformats.org/officeDocument/2006/relationships/image" Target="../media/image72.wmf"/><Relationship Id="rId5" Type="http://schemas.openxmlformats.org/officeDocument/2006/relationships/oleObject" Target="../embeddings/oleObject58.bin"/><Relationship Id="rId15" Type="http://schemas.openxmlformats.org/officeDocument/2006/relationships/oleObject" Target="../embeddings/oleObject63.bin"/><Relationship Id="rId23" Type="http://schemas.openxmlformats.org/officeDocument/2006/relationships/oleObject" Target="../embeddings/oleObject67.bin"/><Relationship Id="rId28" Type="http://schemas.openxmlformats.org/officeDocument/2006/relationships/image" Target="../media/image65.wmf"/><Relationship Id="rId10" Type="http://schemas.openxmlformats.org/officeDocument/2006/relationships/image" Target="../media/image55.wmf"/><Relationship Id="rId19" Type="http://schemas.openxmlformats.org/officeDocument/2006/relationships/oleObject" Target="../embeddings/oleObject65.bin"/><Relationship Id="rId31" Type="http://schemas.openxmlformats.org/officeDocument/2006/relationships/oleObject" Target="../embeddings/oleObject71.bin"/><Relationship Id="rId4" Type="http://schemas.openxmlformats.org/officeDocument/2006/relationships/image" Target="../media/image52.wmf"/><Relationship Id="rId9" Type="http://schemas.openxmlformats.org/officeDocument/2006/relationships/oleObject" Target="../embeddings/oleObject60.bin"/><Relationship Id="rId14" Type="http://schemas.openxmlformats.org/officeDocument/2006/relationships/image" Target="../media/image57.wmf"/><Relationship Id="rId22" Type="http://schemas.openxmlformats.org/officeDocument/2006/relationships/image" Target="../media/image61.wmf"/><Relationship Id="rId27" Type="http://schemas.openxmlformats.org/officeDocument/2006/relationships/oleObject" Target="../embeddings/oleObject69.bin"/><Relationship Id="rId30" Type="http://schemas.openxmlformats.org/officeDocument/2006/relationships/image" Target="../media/image66.wmf"/><Relationship Id="rId8" Type="http://schemas.openxmlformats.org/officeDocument/2006/relationships/image" Target="../media/image54.w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hyperlink" Target="http://yann.lecun.com/exdb/publis/pdf/lecun-01a.pdf" TargetMode="Externa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wmf"/><Relationship Id="rId13" Type="http://schemas.openxmlformats.org/officeDocument/2006/relationships/image" Target="../media/image80.wmf"/><Relationship Id="rId3" Type="http://schemas.openxmlformats.org/officeDocument/2006/relationships/slideLayout" Target="../slideLayouts/slideLayout12.xml"/><Relationship Id="rId7" Type="http://schemas.openxmlformats.org/officeDocument/2006/relationships/oleObject" Target="../embeddings/oleObject74.bin"/><Relationship Id="rId12" Type="http://schemas.openxmlformats.org/officeDocument/2006/relationships/oleObject" Target="../embeddings/oleObject76.bin"/><Relationship Id="rId2" Type="http://schemas.openxmlformats.org/officeDocument/2006/relationships/tags" Target="../tags/tag1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77.wmf"/><Relationship Id="rId11" Type="http://schemas.openxmlformats.org/officeDocument/2006/relationships/image" Target="../media/image79.wmf"/><Relationship Id="rId5" Type="http://schemas.openxmlformats.org/officeDocument/2006/relationships/oleObject" Target="../embeddings/oleObject73.bin"/><Relationship Id="rId10" Type="http://schemas.openxmlformats.org/officeDocument/2006/relationships/oleObject" Target="../embeddings/oleObject75.bin"/><Relationship Id="rId4" Type="http://schemas.openxmlformats.org/officeDocument/2006/relationships/notesSlide" Target="../notesSlides/notesSlide3.xml"/><Relationship Id="rId9" Type="http://schemas.openxmlformats.org/officeDocument/2006/relationships/image" Target="../media/image81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7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7" Type="http://schemas.openxmlformats.org/officeDocument/2006/relationships/image" Target="../media/image90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86.png"/><Relationship Id="rId7" Type="http://schemas.openxmlformats.org/officeDocument/2006/relationships/image" Target="../media/image90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86.png"/><Relationship Id="rId7" Type="http://schemas.openxmlformats.org/officeDocument/2006/relationships/image" Target="../media/image90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Relationship Id="rId9" Type="http://schemas.openxmlformats.org/officeDocument/2006/relationships/image" Target="../media/image92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86.png"/><Relationship Id="rId7" Type="http://schemas.openxmlformats.org/officeDocument/2006/relationships/image" Target="../media/image90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10" Type="http://schemas.openxmlformats.org/officeDocument/2006/relationships/image" Target="../media/image93.png"/><Relationship Id="rId4" Type="http://schemas.openxmlformats.org/officeDocument/2006/relationships/image" Target="../media/image87.png"/><Relationship Id="rId9" Type="http://schemas.openxmlformats.org/officeDocument/2006/relationships/image" Target="../media/image92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86.png"/><Relationship Id="rId7" Type="http://schemas.openxmlformats.org/officeDocument/2006/relationships/image" Target="../media/image90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10" Type="http://schemas.openxmlformats.org/officeDocument/2006/relationships/image" Target="../media/image93.png"/><Relationship Id="rId4" Type="http://schemas.openxmlformats.org/officeDocument/2006/relationships/image" Target="../media/image87.png"/><Relationship Id="rId9" Type="http://schemas.openxmlformats.org/officeDocument/2006/relationships/image" Target="../media/image9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6.png"/><Relationship Id="rId7" Type="http://schemas.openxmlformats.org/officeDocument/2006/relationships/image" Target="../media/image3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30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="" xmlns:a16="http://schemas.microsoft.com/office/drawing/2014/main" id="{5AA3F485-CE33-44CC-8DD1-7D688EE68403}"/>
              </a:ext>
            </a:extLst>
          </p:cNvPr>
          <p:cNvSpPr/>
          <p:nvPr/>
        </p:nvSpPr>
        <p:spPr>
          <a:xfrm>
            <a:off x="1676400" y="1655971"/>
            <a:ext cx="89916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zh-CN" altLang="en-US" sz="1400" b="0" i="0" u="none" strike="noStrike" baseline="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r>
              <a:rPr lang="en-US" altLang="zh-CN" sz="14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       </a:t>
            </a:r>
            <a:r>
              <a:rPr lang="en-US" altLang="zh-CN" sz="66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Deep Learning Tutorial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379024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Calibri" panose="020F0502020204030204" pitchFamily="34" charset="0"/>
              </a:rPr>
              <a:t>Neural </a:t>
            </a:r>
            <a:r>
              <a:rPr lang="en-US" altLang="zh-CN" dirty="0" smtClean="0">
                <a:latin typeface="Calibri" panose="020F0502020204030204" pitchFamily="34" charset="0"/>
              </a:rPr>
              <a:t>Networks (NN) - </a:t>
            </a:r>
            <a:r>
              <a:rPr lang="en-US" dirty="0" smtClean="0">
                <a:latin typeface="Calibri" panose="020F0502020204030204" pitchFamily="34" charset="0"/>
              </a:rPr>
              <a:t>Composition</a:t>
            </a:r>
            <a:endParaRPr lang="en-US" dirty="0">
              <a:latin typeface="Calibri" panose="020F0502020204030204" pitchFamily="34" charset="0"/>
            </a:endParaRPr>
          </a:p>
        </p:txBody>
      </p:sp>
      <p:pic>
        <p:nvPicPr>
          <p:cNvPr id="11266" name="Picture 2" descr="http://neuralnetworksanddeeplearning.com/images/tikz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2800" y="1690689"/>
            <a:ext cx="8726400" cy="2557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255595" y="4660022"/>
            <a:ext cx="984458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 smtClean="0"/>
              <a:t>Activation</a:t>
            </a:r>
            <a:r>
              <a:rPr lang="en-US" altLang="zh-CN" sz="2400" i="1" dirty="0" smtClean="0"/>
              <a:t> </a:t>
            </a:r>
            <a:r>
              <a:rPr lang="en-US" altLang="zh-CN" sz="2400" dirty="0" smtClean="0"/>
              <a:t>outputs </a:t>
            </a:r>
            <a:r>
              <a:rPr lang="en-US" altLang="zh-CN" sz="2400" dirty="0"/>
              <a:t>from one </a:t>
            </a:r>
            <a:r>
              <a:rPr lang="en-US" altLang="zh-CN" sz="2400" dirty="0" smtClean="0"/>
              <a:t>neuron </a:t>
            </a:r>
            <a:r>
              <a:rPr lang="en-US" altLang="zh-CN" sz="2400" dirty="0"/>
              <a:t>are fed into inputs of another </a:t>
            </a:r>
            <a:r>
              <a:rPr lang="en-US" altLang="zh-CN" sz="2400" dirty="0" smtClean="0"/>
              <a:t>neuron.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Calibri" panose="020F0502020204030204" pitchFamily="34" charset="0"/>
              </a:rPr>
              <a:t>Each neurons can have different values of weights and biases</a:t>
            </a:r>
            <a:r>
              <a:rPr lang="en-US" altLang="zh-CN" sz="2400" dirty="0" smtClean="0">
                <a:latin typeface="Calibri" panose="020F0502020204030204" pitchFamily="34" charset="0"/>
              </a:rPr>
              <a:t>.</a:t>
            </a:r>
            <a:endParaRPr lang="en-US" altLang="zh-CN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Attempt </a:t>
            </a:r>
            <a:r>
              <a:rPr lang="en-US" sz="2400" dirty="0"/>
              <a:t>to represent complex functions as compositions of smaller functions.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84264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xmlns="" id="{C73BF1F5-EEF9-4F6B-8BF0-DD7A2B006A3C}"/>
              </a:ext>
            </a:extLst>
          </p:cNvPr>
          <p:cNvSpPr/>
          <p:nvPr/>
        </p:nvSpPr>
        <p:spPr>
          <a:xfrm>
            <a:off x="682469" y="514440"/>
            <a:ext cx="533120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3"/>
            <a:r>
              <a:rPr lang="en-US" altLang="zh-CN" sz="4400" dirty="0">
                <a:solidFill>
                  <a:srgbClr val="000000"/>
                </a:solidFill>
                <a:latin typeface="Calibri" panose="020F0502020204030204" pitchFamily="34" charset="0"/>
              </a:rPr>
              <a:t>Backward prop in CNN</a:t>
            </a:r>
          </a:p>
        </p:txBody>
      </p:sp>
      <p:sp>
        <p:nvSpPr>
          <p:cNvPr id="11" name="矩形 10"/>
          <p:cNvSpPr/>
          <p:nvPr/>
        </p:nvSpPr>
        <p:spPr>
          <a:xfrm>
            <a:off x="2541864" y="2578396"/>
            <a:ext cx="1140903" cy="108217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" name="直接箭头连接符 14"/>
          <p:cNvCxnSpPr>
            <a:endCxn id="11" idx="1"/>
          </p:cNvCxnSpPr>
          <p:nvPr/>
        </p:nvCxnSpPr>
        <p:spPr>
          <a:xfrm>
            <a:off x="1602297" y="3119485"/>
            <a:ext cx="939567" cy="1"/>
          </a:xfrm>
          <a:prstGeom prst="straightConnector1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>
            <a:stCxn id="11" idx="0"/>
            <a:endCxn id="11" idx="2"/>
          </p:cNvCxnSpPr>
          <p:nvPr/>
        </p:nvCxnSpPr>
        <p:spPr>
          <a:xfrm>
            <a:off x="3112316" y="2578396"/>
            <a:ext cx="0" cy="1082179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8" name="对象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80881159"/>
              </p:ext>
            </p:extLst>
          </p:nvPr>
        </p:nvGraphicFramePr>
        <p:xfrm>
          <a:off x="2668864" y="2925530"/>
          <a:ext cx="310328" cy="3879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737" name="Equation" r:id="rId3" imgW="152280" imgH="190440" progId="Equation.DSMT4">
                  <p:embed/>
                </p:oleObj>
              </mc:Choice>
              <mc:Fallback>
                <p:oleObj name="Equation" r:id="rId3" imgW="152280" imgH="1904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668864" y="2925530"/>
                        <a:ext cx="310328" cy="3879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对象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94183598"/>
              </p:ext>
            </p:extLst>
          </p:nvPr>
        </p:nvGraphicFramePr>
        <p:xfrm>
          <a:off x="3236913" y="2913213"/>
          <a:ext cx="336550" cy="412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738" name="Equation" r:id="rId5" imgW="164880" imgH="203040" progId="Equation.DSMT4">
                  <p:embed/>
                </p:oleObj>
              </mc:Choice>
              <mc:Fallback>
                <p:oleObj name="Equation" r:id="rId5" imgW="16488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6913" y="2913213"/>
                        <a:ext cx="336550" cy="412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对象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66995758"/>
              </p:ext>
            </p:extLst>
          </p:nvPr>
        </p:nvGraphicFramePr>
        <p:xfrm>
          <a:off x="1140845" y="3257904"/>
          <a:ext cx="260350" cy="3132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739" name="Equation" r:id="rId7" imgW="126720" imgH="139680" progId="Equation.DSMT4">
                  <p:embed/>
                </p:oleObj>
              </mc:Choice>
              <mc:Fallback>
                <p:oleObj name="Equation" r:id="rId7" imgW="126720" imgH="1396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0845" y="3257904"/>
                        <a:ext cx="260350" cy="31323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对象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2226451"/>
              </p:ext>
            </p:extLst>
          </p:nvPr>
        </p:nvGraphicFramePr>
        <p:xfrm>
          <a:off x="1708542" y="2578396"/>
          <a:ext cx="727075" cy="463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740" name="Equation" r:id="rId9" imgW="355320" imgH="228600" progId="Equation.DSMT4">
                  <p:embed/>
                </p:oleObj>
              </mc:Choice>
              <mc:Fallback>
                <p:oleObj name="Equation" r:id="rId9" imgW="35532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08542" y="2578396"/>
                        <a:ext cx="727075" cy="463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矩形 21"/>
          <p:cNvSpPr/>
          <p:nvPr/>
        </p:nvSpPr>
        <p:spPr>
          <a:xfrm>
            <a:off x="4525094" y="2578396"/>
            <a:ext cx="1140903" cy="108217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3" name="直接箭头连接符 22"/>
          <p:cNvCxnSpPr>
            <a:stCxn id="11" idx="3"/>
            <a:endCxn id="22" idx="1"/>
          </p:cNvCxnSpPr>
          <p:nvPr/>
        </p:nvCxnSpPr>
        <p:spPr>
          <a:xfrm>
            <a:off x="3682767" y="3119486"/>
            <a:ext cx="842327" cy="0"/>
          </a:xfrm>
          <a:prstGeom prst="straightConnector1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>
            <a:stCxn id="22" idx="0"/>
            <a:endCxn id="22" idx="2"/>
          </p:cNvCxnSpPr>
          <p:nvPr/>
        </p:nvCxnSpPr>
        <p:spPr>
          <a:xfrm>
            <a:off x="5095546" y="2578396"/>
            <a:ext cx="0" cy="1082179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对象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59466752"/>
              </p:ext>
            </p:extLst>
          </p:nvPr>
        </p:nvGraphicFramePr>
        <p:xfrm>
          <a:off x="4625975" y="2925913"/>
          <a:ext cx="363538" cy="387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741" name="Equation" r:id="rId11" imgW="177480" imgH="190440" progId="Equation.DSMT4">
                  <p:embed/>
                </p:oleObj>
              </mc:Choice>
              <mc:Fallback>
                <p:oleObj name="Equation" r:id="rId11" imgW="177480" imgH="1904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625975" y="2925913"/>
                        <a:ext cx="363538" cy="387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对象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34227449"/>
              </p:ext>
            </p:extLst>
          </p:nvPr>
        </p:nvGraphicFramePr>
        <p:xfrm>
          <a:off x="5207000" y="2913213"/>
          <a:ext cx="361950" cy="412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742" name="Equation" r:id="rId13" imgW="177480" imgH="203040" progId="Equation.DSMT4">
                  <p:embed/>
                </p:oleObj>
              </mc:Choice>
              <mc:Fallback>
                <p:oleObj name="Equation" r:id="rId13" imgW="17748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07000" y="2913213"/>
                        <a:ext cx="361950" cy="412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对象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82148323"/>
              </p:ext>
            </p:extLst>
          </p:nvPr>
        </p:nvGraphicFramePr>
        <p:xfrm>
          <a:off x="3937000" y="2565550"/>
          <a:ext cx="363538" cy="412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743" name="Equation" r:id="rId15" imgW="177480" imgH="203040" progId="Equation.DSMT4">
                  <p:embed/>
                </p:oleObj>
              </mc:Choice>
              <mc:Fallback>
                <p:oleObj name="Equation" r:id="rId15" imgW="17748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37000" y="2565550"/>
                        <a:ext cx="363538" cy="412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9" name="直接箭头连接符 28"/>
          <p:cNvCxnSpPr/>
          <p:nvPr/>
        </p:nvCxnSpPr>
        <p:spPr>
          <a:xfrm flipV="1">
            <a:off x="5665997" y="3099910"/>
            <a:ext cx="499853" cy="2"/>
          </a:xfrm>
          <a:prstGeom prst="straightConnector1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矩形 31"/>
          <p:cNvSpPr/>
          <p:nvPr/>
        </p:nvSpPr>
        <p:spPr>
          <a:xfrm>
            <a:off x="7471828" y="2558821"/>
            <a:ext cx="1140903" cy="108217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3" name="直接箭头连接符 32"/>
          <p:cNvCxnSpPr>
            <a:endCxn id="32" idx="1"/>
          </p:cNvCxnSpPr>
          <p:nvPr/>
        </p:nvCxnSpPr>
        <p:spPr>
          <a:xfrm>
            <a:off x="6838128" y="3099910"/>
            <a:ext cx="633700" cy="1"/>
          </a:xfrm>
          <a:prstGeom prst="straightConnector1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>
            <a:stCxn id="32" idx="0"/>
            <a:endCxn id="32" idx="2"/>
          </p:cNvCxnSpPr>
          <p:nvPr/>
        </p:nvCxnSpPr>
        <p:spPr>
          <a:xfrm>
            <a:off x="8042280" y="2558821"/>
            <a:ext cx="0" cy="1082179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5" name="对象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0742409"/>
              </p:ext>
            </p:extLst>
          </p:nvPr>
        </p:nvGraphicFramePr>
        <p:xfrm>
          <a:off x="7572375" y="2906713"/>
          <a:ext cx="361950" cy="387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744" name="Equation" r:id="rId17" imgW="177480" imgH="190440" progId="Equation.DSMT4">
                  <p:embed/>
                </p:oleObj>
              </mc:Choice>
              <mc:Fallback>
                <p:oleObj name="Equation" r:id="rId17" imgW="177480" imgH="1904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7572375" y="2906713"/>
                        <a:ext cx="361950" cy="387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" name="对象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74165228"/>
              </p:ext>
            </p:extLst>
          </p:nvPr>
        </p:nvGraphicFramePr>
        <p:xfrm>
          <a:off x="8140700" y="2894013"/>
          <a:ext cx="388938" cy="412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745" name="Equation" r:id="rId19" imgW="190440" imgH="203040" progId="Equation.DSMT4">
                  <p:embed/>
                </p:oleObj>
              </mc:Choice>
              <mc:Fallback>
                <p:oleObj name="Equation" r:id="rId19" imgW="19044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40700" y="2894013"/>
                        <a:ext cx="388938" cy="412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对象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35233360"/>
              </p:ext>
            </p:extLst>
          </p:nvPr>
        </p:nvGraphicFramePr>
        <p:xfrm>
          <a:off x="6870700" y="2546350"/>
          <a:ext cx="390525" cy="412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746" name="Equation" r:id="rId21" imgW="190440" imgH="203040" progId="Equation.DSMT4">
                  <p:embed/>
                </p:oleObj>
              </mc:Choice>
              <mc:Fallback>
                <p:oleObj name="Equation" r:id="rId21" imgW="19044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70700" y="2546350"/>
                        <a:ext cx="390525" cy="412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8" name="直接箭头连接符 37"/>
          <p:cNvCxnSpPr>
            <a:stCxn id="32" idx="3"/>
            <a:endCxn id="49" idx="2"/>
          </p:cNvCxnSpPr>
          <p:nvPr/>
        </p:nvCxnSpPr>
        <p:spPr>
          <a:xfrm flipV="1">
            <a:off x="8612731" y="3080336"/>
            <a:ext cx="1126884" cy="19575"/>
          </a:xfrm>
          <a:prstGeom prst="straightConnector1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矩形 38"/>
          <p:cNvSpPr/>
          <p:nvPr/>
        </p:nvSpPr>
        <p:spPr>
          <a:xfrm>
            <a:off x="6102316" y="2818726"/>
            <a:ext cx="63831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3"/>
            <a:r>
              <a:rPr lang="en-US" altLang="zh-CN" sz="28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,...,</a:t>
            </a:r>
            <a:endParaRPr lang="en-US" altLang="zh-CN" sz="280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49" name="椭圆 48"/>
          <p:cNvSpPr/>
          <p:nvPr/>
        </p:nvSpPr>
        <p:spPr>
          <a:xfrm>
            <a:off x="9739615" y="2662322"/>
            <a:ext cx="906012" cy="83602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52" name="对象 5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57316553"/>
              </p:ext>
            </p:extLst>
          </p:nvPr>
        </p:nvGraphicFramePr>
        <p:xfrm>
          <a:off x="9839325" y="2960688"/>
          <a:ext cx="815975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747" name="Equation" r:id="rId23" imgW="533160" imgH="228600" progId="Equation.DSMT4">
                  <p:embed/>
                </p:oleObj>
              </mc:Choice>
              <mc:Fallback>
                <p:oleObj name="Equation" r:id="rId23" imgW="53316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839325" y="2960688"/>
                        <a:ext cx="815975" cy="317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6" name="矩形 55"/>
          <p:cNvSpPr/>
          <p:nvPr/>
        </p:nvSpPr>
        <p:spPr>
          <a:xfrm>
            <a:off x="595618" y="1808955"/>
            <a:ext cx="1026812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3"/>
            <a:r>
              <a:rPr lang="en-US" altLang="zh-CN" sz="24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   input                Layer 1               </a:t>
            </a:r>
            <a:r>
              <a:rPr lang="en-US" altLang="zh-CN" sz="2400" dirty="0">
                <a:solidFill>
                  <a:srgbClr val="000000"/>
                </a:solidFill>
                <a:latin typeface="Calibri" panose="020F0502020204030204" pitchFamily="34" charset="0"/>
              </a:rPr>
              <a:t>Layer </a:t>
            </a:r>
            <a:r>
              <a:rPr lang="en-US" altLang="zh-CN" sz="24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2                           Output  Layer           Loss</a:t>
            </a:r>
            <a:endParaRPr lang="en-US" altLang="zh-CN" sz="240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1213451" y="4125178"/>
            <a:ext cx="9650291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2800" b="1" dirty="0">
                <a:solidFill>
                  <a:srgbClr val="000000"/>
                </a:solidFill>
                <a:latin typeface="Calibri" panose="020F0502020204030204" pitchFamily="34" charset="0"/>
              </a:rPr>
              <a:t>Backward </a:t>
            </a:r>
            <a:r>
              <a:rPr lang="en-US" altLang="zh-CN" sz="2800" b="1" dirty="0" smtClean="0">
                <a:solidFill>
                  <a:srgbClr val="000000"/>
                </a:solidFill>
                <a:latin typeface="Calibri" panose="020F0502020204030204" pitchFamily="34" charset="0"/>
              </a:rPr>
              <a:t>prop: </a:t>
            </a:r>
            <a:r>
              <a:rPr lang="en-US" altLang="zh-CN" sz="2800" dirty="0" smtClean="0">
                <a:latin typeface="Calibri" panose="020F0502020204030204" pitchFamily="34" charset="0"/>
              </a:rPr>
              <a:t>compute </a:t>
            </a:r>
            <a:r>
              <a:rPr lang="en-US" altLang="zh-CN" sz="2800" dirty="0">
                <a:latin typeface="Calibri" panose="020F0502020204030204" pitchFamily="34" charset="0"/>
              </a:rPr>
              <a:t>the </a:t>
            </a:r>
            <a:r>
              <a:rPr lang="en-US" altLang="zh-CN" sz="2800" dirty="0" smtClean="0">
                <a:latin typeface="Calibri" panose="020F0502020204030204" pitchFamily="34" charset="0"/>
              </a:rPr>
              <a:t>gradient, define:</a:t>
            </a:r>
          </a:p>
          <a:p>
            <a:pPr lvl="0"/>
            <a:endParaRPr lang="en-US" altLang="zh-CN" sz="2800" dirty="0" smtClean="0">
              <a:latin typeface="Calibri" panose="020F0502020204030204" pitchFamily="34" charset="0"/>
            </a:endParaRP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altLang="zh-CN" sz="2800" i="1" dirty="0" smtClean="0">
                <a:solidFill>
                  <a:srgbClr val="000000"/>
                </a:solidFill>
                <a:latin typeface="Calibri" panose="020F0502020204030204" pitchFamily="34" charset="0"/>
              </a:rPr>
              <a:t> =L (</a:t>
            </a:r>
            <a:r>
              <a:rPr lang="en-US" altLang="zh-CN" sz="28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current layer is the output layer);</a:t>
            </a:r>
            <a:endParaRPr lang="en-US" altLang="zh-CN" sz="2800" dirty="0">
              <a:latin typeface="Calibri" panose="020F050202020403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b="1" dirty="0" smtClean="0">
                <a:latin typeface="Calibri" panose="020F0502020204030204" pitchFamily="34" charset="0"/>
              </a:rPr>
              <a:t> Layer is a pooling layer;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b="1" dirty="0" smtClean="0">
                <a:latin typeface="Calibri" panose="020F0502020204030204" pitchFamily="34" charset="0"/>
              </a:rPr>
              <a:t> layer </a:t>
            </a:r>
            <a:r>
              <a:rPr lang="en-US" altLang="zh-CN" sz="2800" b="1" dirty="0">
                <a:latin typeface="Calibri" panose="020F0502020204030204" pitchFamily="34" charset="0"/>
              </a:rPr>
              <a:t>is a </a:t>
            </a:r>
            <a:r>
              <a:rPr lang="en-US" altLang="zh-CN" sz="2800" b="1" dirty="0" smtClean="0">
                <a:latin typeface="Calibri" panose="020F0502020204030204" pitchFamily="34" charset="0"/>
              </a:rPr>
              <a:t>convolution layer.</a:t>
            </a:r>
          </a:p>
          <a:p>
            <a:endParaRPr lang="en-US" altLang="zh-CN" sz="280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graphicFrame>
        <p:nvGraphicFramePr>
          <p:cNvPr id="60" name="对象 5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37352666"/>
              </p:ext>
            </p:extLst>
          </p:nvPr>
        </p:nvGraphicFramePr>
        <p:xfrm>
          <a:off x="6859588" y="3248025"/>
          <a:ext cx="415925" cy="412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748" name="Equation" r:id="rId25" imgW="203040" imgH="203040" progId="Equation.DSMT4">
                  <p:embed/>
                </p:oleObj>
              </mc:Choice>
              <mc:Fallback>
                <p:oleObj name="Equation" r:id="rId25" imgW="20304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9588" y="3248025"/>
                        <a:ext cx="415925" cy="412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" name="对象 6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55762356"/>
              </p:ext>
            </p:extLst>
          </p:nvPr>
        </p:nvGraphicFramePr>
        <p:xfrm>
          <a:off x="3910013" y="3228975"/>
          <a:ext cx="388937" cy="412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749" name="Equation" r:id="rId27" imgW="190440" imgH="203040" progId="Equation.DSMT4">
                  <p:embed/>
                </p:oleObj>
              </mc:Choice>
              <mc:Fallback>
                <p:oleObj name="Equation" r:id="rId27" imgW="19044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10013" y="3228975"/>
                        <a:ext cx="388937" cy="412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" name="对象 6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44814220"/>
              </p:ext>
            </p:extLst>
          </p:nvPr>
        </p:nvGraphicFramePr>
        <p:xfrm>
          <a:off x="2071688" y="3248025"/>
          <a:ext cx="363537" cy="412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750" name="Equation" r:id="rId29" imgW="177480" imgH="203040" progId="Equation.DSMT4">
                  <p:embed/>
                </p:oleObj>
              </mc:Choice>
              <mc:Fallback>
                <p:oleObj name="Equation" r:id="rId29" imgW="17748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71688" y="3248025"/>
                        <a:ext cx="363537" cy="412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4" name="直接箭头连接符 63"/>
          <p:cNvCxnSpPr>
            <a:stCxn id="49" idx="3"/>
            <a:endCxn id="60" idx="3"/>
          </p:cNvCxnSpPr>
          <p:nvPr/>
        </p:nvCxnSpPr>
        <p:spPr>
          <a:xfrm flipH="1">
            <a:off x="7250113" y="3375916"/>
            <a:ext cx="2622184" cy="7848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箭头连接符 67"/>
          <p:cNvCxnSpPr/>
          <p:nvPr/>
        </p:nvCxnSpPr>
        <p:spPr>
          <a:xfrm flipH="1">
            <a:off x="6589112" y="3454400"/>
            <a:ext cx="32603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箭头连接符 70"/>
          <p:cNvCxnSpPr/>
          <p:nvPr/>
        </p:nvCxnSpPr>
        <p:spPr>
          <a:xfrm flipH="1">
            <a:off x="4305300" y="3454400"/>
            <a:ext cx="1860550" cy="4394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箭头连接符 72"/>
          <p:cNvCxnSpPr>
            <a:endCxn id="62" idx="3"/>
          </p:cNvCxnSpPr>
          <p:nvPr/>
        </p:nvCxnSpPr>
        <p:spPr>
          <a:xfrm flipH="1">
            <a:off x="2435225" y="3454400"/>
            <a:ext cx="145097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矩形 73"/>
          <p:cNvSpPr/>
          <p:nvPr/>
        </p:nvSpPr>
        <p:spPr>
          <a:xfrm>
            <a:off x="6147966" y="3302446"/>
            <a:ext cx="44114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3"/>
            <a:r>
              <a:rPr lang="en-US" altLang="zh-CN" sz="16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,...,</a:t>
            </a:r>
            <a:endParaRPr lang="en-US" altLang="zh-CN" sz="160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graphicFrame>
        <p:nvGraphicFramePr>
          <p:cNvPr id="75" name="对象 7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95145575"/>
              </p:ext>
            </p:extLst>
          </p:nvPr>
        </p:nvGraphicFramePr>
        <p:xfrm>
          <a:off x="8329663" y="4406694"/>
          <a:ext cx="1120775" cy="800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751" name="Equation" r:id="rId31" imgW="545760" imgH="393480" progId="Equation.DSMT4">
                  <p:embed/>
                </p:oleObj>
              </mc:Choice>
              <mc:Fallback>
                <p:oleObj name="Equation" r:id="rId31" imgW="545760" imgH="393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29663" y="4406694"/>
                        <a:ext cx="1120775" cy="800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9" name="矩形 78"/>
          <p:cNvSpPr/>
          <p:nvPr/>
        </p:nvSpPr>
        <p:spPr>
          <a:xfrm>
            <a:off x="7471828" y="3665360"/>
            <a:ext cx="194900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2800" dirty="0" smtClean="0">
                <a:solidFill>
                  <a:srgbClr val="FF0000"/>
                </a:solidFill>
              </a:rPr>
              <a:t>chain rule</a:t>
            </a:r>
            <a:endParaRPr lang="zh-CN" altLang="en-US" i="1" dirty="0">
              <a:solidFill>
                <a:srgbClr val="FF0000"/>
              </a:solidFill>
            </a:endParaRP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41755228"/>
              </p:ext>
            </p:extLst>
          </p:nvPr>
        </p:nvGraphicFramePr>
        <p:xfrm>
          <a:off x="1602297" y="5043333"/>
          <a:ext cx="182563" cy="36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752" name="Equation" r:id="rId33" imgW="88560" imgH="177480" progId="Equation.DSMT4">
                  <p:embed/>
                </p:oleObj>
              </mc:Choice>
              <mc:Fallback>
                <p:oleObj name="Equation" r:id="rId33" imgW="88560" imgH="177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2297" y="5043333"/>
                        <a:ext cx="182563" cy="361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20558193"/>
              </p:ext>
            </p:extLst>
          </p:nvPr>
        </p:nvGraphicFramePr>
        <p:xfrm>
          <a:off x="1602297" y="5883799"/>
          <a:ext cx="182563" cy="36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753" name="Equation" r:id="rId35" imgW="88560" imgH="177480" progId="Equation.DSMT4">
                  <p:embed/>
                </p:oleObj>
              </mc:Choice>
              <mc:Fallback>
                <p:oleObj name="Equation" r:id="rId35" imgW="88560" imgH="177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2297" y="5883799"/>
                        <a:ext cx="182563" cy="361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77973263"/>
              </p:ext>
            </p:extLst>
          </p:nvPr>
        </p:nvGraphicFramePr>
        <p:xfrm>
          <a:off x="1602297" y="5464006"/>
          <a:ext cx="182563" cy="3478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754" name="Equation" r:id="rId37" imgW="88560" imgH="177480" progId="Equation.DSMT4">
                  <p:embed/>
                </p:oleObj>
              </mc:Choice>
              <mc:Fallback>
                <p:oleObj name="Equation" r:id="rId37" imgW="88560" imgH="177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2297" y="5464006"/>
                        <a:ext cx="182563" cy="34782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34936281"/>
              </p:ext>
            </p:extLst>
          </p:nvPr>
        </p:nvGraphicFramePr>
        <p:xfrm>
          <a:off x="8756432" y="5852195"/>
          <a:ext cx="839482" cy="6654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755" name="Equation" r:id="rId38" imgW="253800" imgH="203040" progId="Equation.DSMT4">
                  <p:embed/>
                </p:oleObj>
              </mc:Choice>
              <mc:Fallback>
                <p:oleObj name="Equation" r:id="rId38" imgW="25380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756432" y="5852195"/>
                        <a:ext cx="839482" cy="66544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下箭头 7"/>
          <p:cNvSpPr/>
          <p:nvPr/>
        </p:nvSpPr>
        <p:spPr>
          <a:xfrm>
            <a:off x="9068499" y="5234729"/>
            <a:ext cx="45719" cy="62917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9739615" y="5945590"/>
            <a:ext cx="35137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rgbClr val="FF0000"/>
                </a:solidFill>
                <a:latin typeface="Calibri" panose="020F0502020204030204" pitchFamily="34" charset="0"/>
              </a:rPr>
              <a:t>?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377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xmlns="" id="{C73BF1F5-EEF9-4F6B-8BF0-DD7A2B006A3C}"/>
              </a:ext>
            </a:extLst>
          </p:cNvPr>
          <p:cNvSpPr/>
          <p:nvPr/>
        </p:nvSpPr>
        <p:spPr>
          <a:xfrm>
            <a:off x="682469" y="514440"/>
            <a:ext cx="533120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3"/>
            <a:r>
              <a:rPr lang="en-US" altLang="zh-CN" sz="4400" dirty="0">
                <a:solidFill>
                  <a:srgbClr val="000000"/>
                </a:solidFill>
                <a:latin typeface="Calibri" panose="020F0502020204030204" pitchFamily="34" charset="0"/>
              </a:rPr>
              <a:t>Backward prop in CNN</a:t>
            </a:r>
          </a:p>
        </p:txBody>
      </p:sp>
      <p:sp>
        <p:nvSpPr>
          <p:cNvPr id="59" name="矩形 58"/>
          <p:cNvSpPr/>
          <p:nvPr/>
        </p:nvSpPr>
        <p:spPr>
          <a:xfrm>
            <a:off x="1037281" y="1818206"/>
            <a:ext cx="9650291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 smtClean="0">
                <a:latin typeface="Calibri" panose="020F0502020204030204" pitchFamily="34" charset="0"/>
              </a:rPr>
              <a:t>   layer is a</a:t>
            </a:r>
            <a:r>
              <a:rPr lang="en-US" altLang="zh-CN" sz="2800" b="1" dirty="0" smtClean="0">
                <a:latin typeface="Calibri" panose="020F0502020204030204" pitchFamily="34" charset="0"/>
              </a:rPr>
              <a:t> pooling </a:t>
            </a:r>
            <a:r>
              <a:rPr lang="en-US" altLang="zh-CN" sz="2800" dirty="0" smtClean="0">
                <a:latin typeface="Calibri" panose="020F0502020204030204" pitchFamily="34" charset="0"/>
              </a:rPr>
              <a:t>layer:</a:t>
            </a:r>
          </a:p>
          <a:p>
            <a:endParaRPr lang="en-US" altLang="zh-CN" sz="2800" dirty="0">
              <a:latin typeface="Calibri" panose="020F0502020204030204" pitchFamily="34" charset="0"/>
            </a:endParaRPr>
          </a:p>
          <a:p>
            <a:r>
              <a:rPr lang="en-US" altLang="zh-CN" sz="2800" dirty="0" smtClean="0">
                <a:latin typeface="Calibri" panose="020F0502020204030204" pitchFamily="34" charset="0"/>
              </a:rPr>
              <a:t>	Forward prop: </a:t>
            </a:r>
            <a:r>
              <a:rPr lang="en-US" altLang="zh-CN" sz="2800" dirty="0" err="1" smtClean="0">
                <a:latin typeface="Calibri" panose="020F0502020204030204" pitchFamily="34" charset="0"/>
              </a:rPr>
              <a:t>downsample</a:t>
            </a:r>
            <a:endParaRPr lang="en-US" altLang="zh-CN" sz="2800" dirty="0" smtClean="0">
              <a:latin typeface="Calibri" panose="020F0502020204030204" pitchFamily="34" charset="0"/>
            </a:endParaRPr>
          </a:p>
          <a:p>
            <a:endParaRPr lang="en-US" altLang="zh-CN" sz="2800" dirty="0" smtClean="0">
              <a:latin typeface="Calibri" panose="020F0502020204030204" pitchFamily="34" charset="0"/>
            </a:endParaRPr>
          </a:p>
          <a:p>
            <a:endParaRPr lang="en-US" altLang="zh-CN" sz="2800" dirty="0" smtClean="0">
              <a:latin typeface="Calibri" panose="020F0502020204030204" pitchFamily="34" charset="0"/>
            </a:endParaRPr>
          </a:p>
          <a:p>
            <a:endParaRPr lang="en-US" altLang="zh-CN" sz="2800" dirty="0" smtClean="0">
              <a:latin typeface="Calibri" panose="020F0502020204030204" pitchFamily="34" charset="0"/>
            </a:endParaRPr>
          </a:p>
          <a:p>
            <a:endParaRPr lang="en-US" altLang="zh-CN" sz="2800" dirty="0" smtClean="0">
              <a:latin typeface="Calibri" panose="020F0502020204030204" pitchFamily="34" charset="0"/>
            </a:endParaRPr>
          </a:p>
          <a:p>
            <a:endParaRPr lang="en-US" altLang="zh-CN" sz="2800" dirty="0" smtClean="0">
              <a:latin typeface="Calibri" panose="020F0502020204030204" pitchFamily="34" charset="0"/>
            </a:endParaRPr>
          </a:p>
          <a:p>
            <a:endParaRPr lang="en-US" altLang="zh-CN" sz="280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14885094"/>
              </p:ext>
            </p:extLst>
          </p:nvPr>
        </p:nvGraphicFramePr>
        <p:xfrm>
          <a:off x="1104393" y="1914409"/>
          <a:ext cx="182563" cy="36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72" name="Equation" r:id="rId3" imgW="88560" imgH="177480" progId="Equation.DSMT4">
                  <p:embed/>
                </p:oleObj>
              </mc:Choice>
              <mc:Fallback>
                <p:oleObj name="Equation" r:id="rId3" imgW="88560" imgH="177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04393" y="1914409"/>
                        <a:ext cx="182563" cy="361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12232733"/>
              </p:ext>
            </p:extLst>
          </p:nvPr>
        </p:nvGraphicFramePr>
        <p:xfrm>
          <a:off x="2132217" y="3619092"/>
          <a:ext cx="6488112" cy="852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73" name="Equation" r:id="rId5" imgW="3162240" imgH="419040" progId="Equation.DSMT4">
                  <p:embed/>
                </p:oleObj>
              </mc:Choice>
              <mc:Fallback>
                <p:oleObj name="Equation" r:id="rId5" imgW="3162240" imgH="419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2217" y="3619092"/>
                        <a:ext cx="6488112" cy="852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矩形 6"/>
          <p:cNvSpPr/>
          <p:nvPr/>
        </p:nvSpPr>
        <p:spPr>
          <a:xfrm>
            <a:off x="8045042" y="1731108"/>
            <a:ext cx="1140903" cy="108217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箭头连接符 7"/>
          <p:cNvCxnSpPr>
            <a:endCxn id="7" idx="1"/>
          </p:cNvCxnSpPr>
          <p:nvPr/>
        </p:nvCxnSpPr>
        <p:spPr>
          <a:xfrm>
            <a:off x="7105475" y="2272197"/>
            <a:ext cx="939567" cy="1"/>
          </a:xfrm>
          <a:prstGeom prst="straightConnector1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>
            <a:stCxn id="7" idx="0"/>
            <a:endCxn id="7" idx="2"/>
          </p:cNvCxnSpPr>
          <p:nvPr/>
        </p:nvCxnSpPr>
        <p:spPr>
          <a:xfrm>
            <a:off x="8615494" y="1731108"/>
            <a:ext cx="0" cy="1082179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24314123"/>
              </p:ext>
            </p:extLst>
          </p:nvPr>
        </p:nvGraphicFramePr>
        <p:xfrm>
          <a:off x="8081963" y="2078038"/>
          <a:ext cx="490537" cy="387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74" name="Equation" r:id="rId7" imgW="241200" imgH="190440" progId="Equation.DSMT4">
                  <p:embed/>
                </p:oleObj>
              </mc:Choice>
              <mc:Fallback>
                <p:oleObj name="Equation" r:id="rId7" imgW="241200" imgH="1904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081963" y="2078038"/>
                        <a:ext cx="490537" cy="387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41298155"/>
              </p:ext>
            </p:extLst>
          </p:nvPr>
        </p:nvGraphicFramePr>
        <p:xfrm>
          <a:off x="8662988" y="2065338"/>
          <a:ext cx="492125" cy="412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75" name="Equation" r:id="rId9" imgW="241200" imgH="203040" progId="Equation.DSMT4">
                  <p:embed/>
                </p:oleObj>
              </mc:Choice>
              <mc:Fallback>
                <p:oleObj name="Equation" r:id="rId9" imgW="24120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62988" y="2065338"/>
                        <a:ext cx="492125" cy="412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15254301"/>
              </p:ext>
            </p:extLst>
          </p:nvPr>
        </p:nvGraphicFramePr>
        <p:xfrm>
          <a:off x="7315200" y="1755775"/>
          <a:ext cx="519113" cy="411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76" name="Equation" r:id="rId11" imgW="253800" imgH="203040" progId="Equation.DSMT4">
                  <p:embed/>
                </p:oleObj>
              </mc:Choice>
              <mc:Fallback>
                <p:oleObj name="Equation" r:id="rId11" imgW="25380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15200" y="1755775"/>
                        <a:ext cx="519113" cy="411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矩形 12"/>
          <p:cNvSpPr/>
          <p:nvPr/>
        </p:nvSpPr>
        <p:spPr>
          <a:xfrm>
            <a:off x="10028272" y="1731108"/>
            <a:ext cx="1140903" cy="108217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" name="直接箭头连接符 13"/>
          <p:cNvCxnSpPr>
            <a:stCxn id="7" idx="3"/>
            <a:endCxn id="13" idx="1"/>
          </p:cNvCxnSpPr>
          <p:nvPr/>
        </p:nvCxnSpPr>
        <p:spPr>
          <a:xfrm>
            <a:off x="9185945" y="2272198"/>
            <a:ext cx="842327" cy="0"/>
          </a:xfrm>
          <a:prstGeom prst="straightConnector1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>
            <a:stCxn id="13" idx="0"/>
            <a:endCxn id="13" idx="2"/>
          </p:cNvCxnSpPr>
          <p:nvPr/>
        </p:nvCxnSpPr>
        <p:spPr>
          <a:xfrm>
            <a:off x="10598724" y="1731108"/>
            <a:ext cx="0" cy="1082179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6" name="对象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12541736"/>
              </p:ext>
            </p:extLst>
          </p:nvPr>
        </p:nvGraphicFramePr>
        <p:xfrm>
          <a:off x="10155238" y="2078038"/>
          <a:ext cx="312737" cy="387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77" name="Equation" r:id="rId13" imgW="152280" imgH="190440" progId="Equation.DSMT4">
                  <p:embed/>
                </p:oleObj>
              </mc:Choice>
              <mc:Fallback>
                <p:oleObj name="Equation" r:id="rId13" imgW="152280" imgH="1904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0155238" y="2078038"/>
                        <a:ext cx="312737" cy="387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对象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26232749"/>
              </p:ext>
            </p:extLst>
          </p:nvPr>
        </p:nvGraphicFramePr>
        <p:xfrm>
          <a:off x="10723563" y="2065338"/>
          <a:ext cx="336550" cy="412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78" name="Equation" r:id="rId15" imgW="164880" imgH="203040" progId="Equation.DSMT4">
                  <p:embed/>
                </p:oleObj>
              </mc:Choice>
              <mc:Fallback>
                <p:oleObj name="Equation" r:id="rId15" imgW="16488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723563" y="2065338"/>
                        <a:ext cx="336550" cy="412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对象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68407613"/>
              </p:ext>
            </p:extLst>
          </p:nvPr>
        </p:nvGraphicFramePr>
        <p:xfrm>
          <a:off x="9453563" y="1717675"/>
          <a:ext cx="338137" cy="412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79" name="Equation" r:id="rId17" imgW="164880" imgH="203040" progId="Equation.DSMT4">
                  <p:embed/>
                </p:oleObj>
              </mc:Choice>
              <mc:Fallback>
                <p:oleObj name="Equation" r:id="rId17" imgW="16488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453563" y="1717675"/>
                        <a:ext cx="338137" cy="412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9" name="直接箭头连接符 18"/>
          <p:cNvCxnSpPr/>
          <p:nvPr/>
        </p:nvCxnSpPr>
        <p:spPr>
          <a:xfrm flipV="1">
            <a:off x="11169175" y="2252622"/>
            <a:ext cx="499853" cy="2"/>
          </a:xfrm>
          <a:prstGeom prst="straightConnector1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0" name="对象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93421559"/>
              </p:ext>
            </p:extLst>
          </p:nvPr>
        </p:nvGraphicFramePr>
        <p:xfrm>
          <a:off x="9426575" y="2381250"/>
          <a:ext cx="365125" cy="412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80" name="Equation" r:id="rId19" imgW="177480" imgH="203040" progId="Equation.DSMT4">
                  <p:embed/>
                </p:oleObj>
              </mc:Choice>
              <mc:Fallback>
                <p:oleObj name="Equation" r:id="rId19" imgW="17748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426575" y="2381250"/>
                        <a:ext cx="365125" cy="412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对象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42066634"/>
              </p:ext>
            </p:extLst>
          </p:nvPr>
        </p:nvGraphicFramePr>
        <p:xfrm>
          <a:off x="7497763" y="2400300"/>
          <a:ext cx="519112" cy="412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81" name="Equation" r:id="rId21" imgW="253800" imgH="203040" progId="Equation.DSMT4">
                  <p:embed/>
                </p:oleObj>
              </mc:Choice>
              <mc:Fallback>
                <p:oleObj name="Equation" r:id="rId21" imgW="25380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97763" y="2400300"/>
                        <a:ext cx="519112" cy="412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2" name="直接箭头连接符 21"/>
          <p:cNvCxnSpPr/>
          <p:nvPr/>
        </p:nvCxnSpPr>
        <p:spPr>
          <a:xfrm flipH="1">
            <a:off x="9808478" y="2607112"/>
            <a:ext cx="1860550" cy="4394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>
            <a:endCxn id="21" idx="3"/>
          </p:cNvCxnSpPr>
          <p:nvPr/>
        </p:nvCxnSpPr>
        <p:spPr>
          <a:xfrm flipH="1">
            <a:off x="7938403" y="2607112"/>
            <a:ext cx="145097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 2"/>
          <p:cNvSpPr/>
          <p:nvPr/>
        </p:nvSpPr>
        <p:spPr>
          <a:xfrm>
            <a:off x="8125968" y="1251615"/>
            <a:ext cx="9790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000000"/>
                </a:solidFill>
                <a:latin typeface="Calibri" panose="020F0502020204030204" pitchFamily="34" charset="0"/>
              </a:rPr>
              <a:t>Layer </a:t>
            </a:r>
            <a:r>
              <a:rPr lang="en-US" altLang="zh-CN" dirty="0" smtClean="0">
                <a:solidFill>
                  <a:srgbClr val="000000"/>
                </a:solidFill>
                <a:latin typeface="Calibri" panose="020F0502020204030204" pitchFamily="34" charset="0"/>
              </a:rPr>
              <a:t>l-1</a:t>
            </a:r>
            <a:endParaRPr lang="zh-CN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10109197" y="1251615"/>
            <a:ext cx="7914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000000"/>
                </a:solidFill>
                <a:latin typeface="Calibri" panose="020F0502020204030204" pitchFamily="34" charset="0"/>
              </a:rPr>
              <a:t>Layer </a:t>
            </a:r>
            <a:r>
              <a:rPr lang="en-US" altLang="zh-CN" dirty="0" smtClean="0">
                <a:solidFill>
                  <a:srgbClr val="000000"/>
                </a:solidFill>
                <a:latin typeface="Calibri" panose="020F0502020204030204" pitchFamily="34" charset="0"/>
              </a:rPr>
              <a:t>l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84026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xmlns="" id="{C73BF1F5-EEF9-4F6B-8BF0-DD7A2B006A3C}"/>
              </a:ext>
            </a:extLst>
          </p:cNvPr>
          <p:cNvSpPr/>
          <p:nvPr/>
        </p:nvSpPr>
        <p:spPr>
          <a:xfrm>
            <a:off x="682469" y="514440"/>
            <a:ext cx="533120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3"/>
            <a:r>
              <a:rPr lang="en-US" altLang="zh-CN" sz="4400" dirty="0">
                <a:solidFill>
                  <a:srgbClr val="000000"/>
                </a:solidFill>
                <a:latin typeface="Calibri" panose="020F0502020204030204" pitchFamily="34" charset="0"/>
              </a:rPr>
              <a:t>Backward prop in CNN</a:t>
            </a:r>
          </a:p>
        </p:txBody>
      </p:sp>
      <p:sp>
        <p:nvSpPr>
          <p:cNvPr id="59" name="矩形 58"/>
          <p:cNvSpPr/>
          <p:nvPr/>
        </p:nvSpPr>
        <p:spPr>
          <a:xfrm>
            <a:off x="1037281" y="1818206"/>
            <a:ext cx="9650291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 smtClean="0">
                <a:latin typeface="Calibri" panose="020F0502020204030204" pitchFamily="34" charset="0"/>
              </a:rPr>
              <a:t>  </a:t>
            </a:r>
            <a:r>
              <a:rPr lang="en-US" altLang="zh-CN" sz="2800" dirty="0" smtClean="0">
                <a:latin typeface="Calibri" panose="020F0502020204030204" pitchFamily="34" charset="0"/>
              </a:rPr>
              <a:t>-</a:t>
            </a:r>
            <a:r>
              <a:rPr lang="en-US" altLang="zh-CN" sz="2800" dirty="0" err="1" smtClean="0">
                <a:latin typeface="Calibri" panose="020F0502020204030204" pitchFamily="34" charset="0"/>
              </a:rPr>
              <a:t>th</a:t>
            </a:r>
            <a:r>
              <a:rPr lang="en-US" altLang="zh-CN" sz="2800" dirty="0" smtClean="0">
                <a:latin typeface="Calibri" panose="020F0502020204030204" pitchFamily="34" charset="0"/>
              </a:rPr>
              <a:t>   layer is a </a:t>
            </a:r>
            <a:r>
              <a:rPr lang="en-US" altLang="zh-CN" sz="2800" b="1" dirty="0">
                <a:latin typeface="Calibri" panose="020F0502020204030204" pitchFamily="34" charset="0"/>
              </a:rPr>
              <a:t>convolution</a:t>
            </a:r>
            <a:r>
              <a:rPr lang="en-US" altLang="zh-CN" sz="2800" dirty="0" smtClean="0">
                <a:latin typeface="Calibri" panose="020F0502020204030204" pitchFamily="34" charset="0"/>
              </a:rPr>
              <a:t> layer:</a:t>
            </a:r>
          </a:p>
          <a:p>
            <a:endParaRPr lang="en-US" altLang="zh-CN" sz="2800" dirty="0">
              <a:latin typeface="Calibri" panose="020F0502020204030204" pitchFamily="34" charset="0"/>
            </a:endParaRPr>
          </a:p>
          <a:p>
            <a:r>
              <a:rPr lang="en-US" altLang="zh-CN" sz="2800" dirty="0" smtClean="0">
                <a:latin typeface="Calibri" panose="020F0502020204030204" pitchFamily="34" charset="0"/>
              </a:rPr>
              <a:t>	Forward prop:</a:t>
            </a:r>
          </a:p>
          <a:p>
            <a:endParaRPr lang="en-US" altLang="zh-CN" sz="2800" dirty="0">
              <a:latin typeface="Calibri" panose="020F0502020204030204" pitchFamily="34" charset="0"/>
            </a:endParaRPr>
          </a:p>
          <a:p>
            <a:endParaRPr lang="en-US" altLang="zh-CN" sz="2800" dirty="0">
              <a:latin typeface="Calibri" panose="020F0502020204030204" pitchFamily="34" charset="0"/>
            </a:endParaRPr>
          </a:p>
          <a:p>
            <a:r>
              <a:rPr lang="en-US" altLang="zh-CN" sz="2800" dirty="0" smtClean="0">
                <a:latin typeface="Calibri" panose="020F0502020204030204" pitchFamily="34" charset="0"/>
              </a:rPr>
              <a:t>	Backward </a:t>
            </a:r>
            <a:r>
              <a:rPr lang="en-US" altLang="zh-CN" sz="2800" dirty="0">
                <a:latin typeface="Calibri" panose="020F0502020204030204" pitchFamily="34" charset="0"/>
              </a:rPr>
              <a:t>prop</a:t>
            </a:r>
            <a:r>
              <a:rPr lang="en-US" altLang="zh-CN" sz="2800" dirty="0" smtClean="0">
                <a:latin typeface="Calibri" panose="020F0502020204030204" pitchFamily="34" charset="0"/>
              </a:rPr>
              <a:t>:</a:t>
            </a:r>
            <a:endParaRPr lang="en-US" altLang="zh-CN" sz="800" dirty="0" smtClean="0">
              <a:latin typeface="Calibri" panose="020F0502020204030204" pitchFamily="34" charset="0"/>
            </a:endParaRPr>
          </a:p>
          <a:p>
            <a:endParaRPr lang="en-US" altLang="zh-CN" sz="800" dirty="0">
              <a:latin typeface="Calibri" panose="020F0502020204030204" pitchFamily="34" charset="0"/>
            </a:endParaRPr>
          </a:p>
          <a:p>
            <a:endParaRPr lang="en-US" altLang="zh-CN" sz="800" dirty="0" smtClean="0">
              <a:latin typeface="Calibri" panose="020F0502020204030204" pitchFamily="34" charset="0"/>
            </a:endParaRPr>
          </a:p>
          <a:p>
            <a:endParaRPr lang="en-US" altLang="zh-CN" sz="800" dirty="0">
              <a:latin typeface="Calibri" panose="020F0502020204030204" pitchFamily="34" charset="0"/>
            </a:endParaRPr>
          </a:p>
          <a:p>
            <a:endParaRPr lang="en-US" altLang="zh-CN" sz="800" dirty="0" smtClean="0">
              <a:latin typeface="Calibri" panose="020F0502020204030204" pitchFamily="34" charset="0"/>
            </a:endParaRPr>
          </a:p>
          <a:p>
            <a:endParaRPr lang="en-US" altLang="zh-CN" sz="800" dirty="0">
              <a:latin typeface="Calibri" panose="020F0502020204030204" pitchFamily="34" charset="0"/>
            </a:endParaRPr>
          </a:p>
          <a:p>
            <a:endParaRPr lang="en-US" altLang="zh-CN" sz="800" dirty="0" smtClean="0">
              <a:latin typeface="Calibri" panose="020F0502020204030204" pitchFamily="34" charset="0"/>
            </a:endParaRPr>
          </a:p>
          <a:p>
            <a:r>
              <a:rPr lang="en-US" altLang="zh-CN" sz="2800" dirty="0" smtClean="0">
                <a:latin typeface="Calibri" panose="020F0502020204030204" pitchFamily="34" charset="0"/>
              </a:rPr>
              <a:t>Then, we can obtain all delta. For the </a:t>
            </a:r>
            <a:r>
              <a:rPr lang="en-US" altLang="zh-CN" sz="2800" i="1" dirty="0" smtClean="0">
                <a:latin typeface="Calibri" panose="020F0502020204030204" pitchFamily="34" charset="0"/>
              </a:rPr>
              <a:t>l</a:t>
            </a:r>
            <a:r>
              <a:rPr lang="en-US" altLang="zh-CN" sz="2800" dirty="0" smtClean="0">
                <a:latin typeface="Calibri" panose="020F0502020204030204" pitchFamily="34" charset="0"/>
              </a:rPr>
              <a:t>-</a:t>
            </a:r>
            <a:r>
              <a:rPr lang="en-US" altLang="zh-CN" sz="2800" dirty="0" err="1" smtClean="0">
                <a:latin typeface="Calibri" panose="020F0502020204030204" pitchFamily="34" charset="0"/>
              </a:rPr>
              <a:t>th</a:t>
            </a:r>
            <a:r>
              <a:rPr lang="en-US" altLang="zh-CN" sz="2800" dirty="0" smtClean="0">
                <a:latin typeface="Calibri" panose="020F0502020204030204" pitchFamily="34" charset="0"/>
              </a:rPr>
              <a:t> layer: </a:t>
            </a:r>
          </a:p>
          <a:p>
            <a:endParaRPr lang="en-US" altLang="zh-CN" sz="2800" dirty="0" smtClean="0">
              <a:latin typeface="Calibri" panose="020F0502020204030204" pitchFamily="34" charset="0"/>
            </a:endParaRPr>
          </a:p>
          <a:p>
            <a:endParaRPr lang="en-US" altLang="zh-CN" sz="2800" dirty="0" smtClean="0">
              <a:latin typeface="Calibri" panose="020F0502020204030204" pitchFamily="34" charset="0"/>
            </a:endParaRP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71441771"/>
              </p:ext>
            </p:extLst>
          </p:nvPr>
        </p:nvGraphicFramePr>
        <p:xfrm>
          <a:off x="1104393" y="1914409"/>
          <a:ext cx="182563" cy="361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75" name="Equation" r:id="rId3" imgW="88560" imgH="177480" progId="Equation.DSMT4">
                  <p:embed/>
                </p:oleObj>
              </mc:Choice>
              <mc:Fallback>
                <p:oleObj name="Equation" r:id="rId3" imgW="88560" imgH="177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04393" y="1914409"/>
                        <a:ext cx="182563" cy="361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6164" y="2722620"/>
            <a:ext cx="4391025" cy="48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6164" y="4172858"/>
            <a:ext cx="5400675" cy="781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矩形 7"/>
          <p:cNvSpPr/>
          <p:nvPr/>
        </p:nvSpPr>
        <p:spPr>
          <a:xfrm>
            <a:off x="8334773" y="1012366"/>
            <a:ext cx="1140903" cy="108217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箭头连接符 8"/>
          <p:cNvCxnSpPr>
            <a:endCxn id="8" idx="1"/>
          </p:cNvCxnSpPr>
          <p:nvPr/>
        </p:nvCxnSpPr>
        <p:spPr>
          <a:xfrm>
            <a:off x="7395206" y="1553455"/>
            <a:ext cx="939567" cy="1"/>
          </a:xfrm>
          <a:prstGeom prst="straightConnector1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>
            <a:stCxn id="8" idx="0"/>
            <a:endCxn id="8" idx="2"/>
          </p:cNvCxnSpPr>
          <p:nvPr/>
        </p:nvCxnSpPr>
        <p:spPr>
          <a:xfrm>
            <a:off x="8905225" y="1012366"/>
            <a:ext cx="0" cy="1082179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对象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89242086"/>
              </p:ext>
            </p:extLst>
          </p:nvPr>
        </p:nvGraphicFramePr>
        <p:xfrm>
          <a:off x="8371694" y="1359296"/>
          <a:ext cx="490537" cy="387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76" name="Equation" r:id="rId7" imgW="241200" imgH="190440" progId="Equation.DSMT4">
                  <p:embed/>
                </p:oleObj>
              </mc:Choice>
              <mc:Fallback>
                <p:oleObj name="Equation" r:id="rId7" imgW="241200" imgH="1904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8371694" y="1359296"/>
                        <a:ext cx="490537" cy="387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24743063"/>
              </p:ext>
            </p:extLst>
          </p:nvPr>
        </p:nvGraphicFramePr>
        <p:xfrm>
          <a:off x="8952719" y="1346596"/>
          <a:ext cx="492125" cy="412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77" name="Equation" r:id="rId9" imgW="241200" imgH="203040" progId="Equation.DSMT4">
                  <p:embed/>
                </p:oleObj>
              </mc:Choice>
              <mc:Fallback>
                <p:oleObj name="Equation" r:id="rId9" imgW="24120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52719" y="1346596"/>
                        <a:ext cx="492125" cy="412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48750991"/>
              </p:ext>
            </p:extLst>
          </p:nvPr>
        </p:nvGraphicFramePr>
        <p:xfrm>
          <a:off x="7604931" y="1037033"/>
          <a:ext cx="519113" cy="411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78" name="Equation" r:id="rId11" imgW="253800" imgH="203040" progId="Equation.DSMT4">
                  <p:embed/>
                </p:oleObj>
              </mc:Choice>
              <mc:Fallback>
                <p:oleObj name="Equation" r:id="rId11" imgW="25380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4931" y="1037033"/>
                        <a:ext cx="519113" cy="411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矩形 13"/>
          <p:cNvSpPr/>
          <p:nvPr/>
        </p:nvSpPr>
        <p:spPr>
          <a:xfrm>
            <a:off x="10318003" y="1012366"/>
            <a:ext cx="1140903" cy="108217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" name="直接箭头连接符 14"/>
          <p:cNvCxnSpPr>
            <a:stCxn id="8" idx="3"/>
            <a:endCxn id="14" idx="1"/>
          </p:cNvCxnSpPr>
          <p:nvPr/>
        </p:nvCxnSpPr>
        <p:spPr>
          <a:xfrm>
            <a:off x="9475676" y="1553456"/>
            <a:ext cx="842327" cy="0"/>
          </a:xfrm>
          <a:prstGeom prst="straightConnector1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>
            <a:stCxn id="14" idx="0"/>
            <a:endCxn id="14" idx="2"/>
          </p:cNvCxnSpPr>
          <p:nvPr/>
        </p:nvCxnSpPr>
        <p:spPr>
          <a:xfrm>
            <a:off x="10888455" y="1012366"/>
            <a:ext cx="0" cy="1082179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7" name="对象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7088083"/>
              </p:ext>
            </p:extLst>
          </p:nvPr>
        </p:nvGraphicFramePr>
        <p:xfrm>
          <a:off x="10444969" y="1359296"/>
          <a:ext cx="312737" cy="387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79" name="Equation" r:id="rId13" imgW="152280" imgH="190440" progId="Equation.DSMT4">
                  <p:embed/>
                </p:oleObj>
              </mc:Choice>
              <mc:Fallback>
                <p:oleObj name="Equation" r:id="rId13" imgW="152280" imgH="1904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0444969" y="1359296"/>
                        <a:ext cx="312737" cy="387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对象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50591188"/>
              </p:ext>
            </p:extLst>
          </p:nvPr>
        </p:nvGraphicFramePr>
        <p:xfrm>
          <a:off x="11013294" y="1346596"/>
          <a:ext cx="336550" cy="412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80" name="Equation" r:id="rId15" imgW="164880" imgH="203040" progId="Equation.DSMT4">
                  <p:embed/>
                </p:oleObj>
              </mc:Choice>
              <mc:Fallback>
                <p:oleObj name="Equation" r:id="rId15" imgW="16488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013294" y="1346596"/>
                        <a:ext cx="336550" cy="412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对象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34907711"/>
              </p:ext>
            </p:extLst>
          </p:nvPr>
        </p:nvGraphicFramePr>
        <p:xfrm>
          <a:off x="9743294" y="998933"/>
          <a:ext cx="338137" cy="412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81" name="Equation" r:id="rId17" imgW="164880" imgH="203040" progId="Equation.DSMT4">
                  <p:embed/>
                </p:oleObj>
              </mc:Choice>
              <mc:Fallback>
                <p:oleObj name="Equation" r:id="rId17" imgW="16488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43294" y="998933"/>
                        <a:ext cx="338137" cy="412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0" name="直接箭头连接符 19"/>
          <p:cNvCxnSpPr/>
          <p:nvPr/>
        </p:nvCxnSpPr>
        <p:spPr>
          <a:xfrm flipV="1">
            <a:off x="11458906" y="1533880"/>
            <a:ext cx="499853" cy="2"/>
          </a:xfrm>
          <a:prstGeom prst="straightConnector1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1" name="对象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32422605"/>
              </p:ext>
            </p:extLst>
          </p:nvPr>
        </p:nvGraphicFramePr>
        <p:xfrm>
          <a:off x="9729006" y="1662508"/>
          <a:ext cx="338138" cy="412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82" name="Equation" r:id="rId19" imgW="164880" imgH="203040" progId="Equation.DSMT4">
                  <p:embed/>
                </p:oleObj>
              </mc:Choice>
              <mc:Fallback>
                <p:oleObj name="Equation" r:id="rId19" imgW="16488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29006" y="1662508"/>
                        <a:ext cx="338138" cy="412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对象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82982526"/>
              </p:ext>
            </p:extLst>
          </p:nvPr>
        </p:nvGraphicFramePr>
        <p:xfrm>
          <a:off x="7787494" y="1681558"/>
          <a:ext cx="519112" cy="412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83" name="Equation" r:id="rId21" imgW="253800" imgH="203040" progId="Equation.DSMT4">
                  <p:embed/>
                </p:oleObj>
              </mc:Choice>
              <mc:Fallback>
                <p:oleObj name="Equation" r:id="rId21" imgW="25380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87494" y="1681558"/>
                        <a:ext cx="519112" cy="412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3" name="直接箭头连接符 22"/>
          <p:cNvCxnSpPr/>
          <p:nvPr/>
        </p:nvCxnSpPr>
        <p:spPr>
          <a:xfrm flipH="1">
            <a:off x="10098209" y="1888370"/>
            <a:ext cx="1860550" cy="4394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/>
          <p:cNvCxnSpPr>
            <a:endCxn id="22" idx="3"/>
          </p:cNvCxnSpPr>
          <p:nvPr/>
        </p:nvCxnSpPr>
        <p:spPr>
          <a:xfrm flipH="1">
            <a:off x="8228134" y="1888370"/>
            <a:ext cx="145097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/>
          <p:cNvSpPr/>
          <p:nvPr/>
        </p:nvSpPr>
        <p:spPr>
          <a:xfrm>
            <a:off x="8415699" y="532873"/>
            <a:ext cx="9790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000000"/>
                </a:solidFill>
                <a:latin typeface="Calibri" panose="020F0502020204030204" pitchFamily="34" charset="0"/>
              </a:rPr>
              <a:t>Layer </a:t>
            </a:r>
            <a:r>
              <a:rPr lang="en-US" altLang="zh-CN" dirty="0" smtClean="0">
                <a:solidFill>
                  <a:srgbClr val="000000"/>
                </a:solidFill>
                <a:latin typeface="Calibri" panose="020F0502020204030204" pitchFamily="34" charset="0"/>
              </a:rPr>
              <a:t>i-1</a:t>
            </a:r>
            <a:endParaRPr lang="zh-CN" altLang="en-US" dirty="0"/>
          </a:p>
        </p:txBody>
      </p:sp>
      <p:sp>
        <p:nvSpPr>
          <p:cNvPr id="26" name="矩形 25"/>
          <p:cNvSpPr/>
          <p:nvPr/>
        </p:nvSpPr>
        <p:spPr>
          <a:xfrm>
            <a:off x="10398928" y="532873"/>
            <a:ext cx="7914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000000"/>
                </a:solidFill>
                <a:latin typeface="Calibri" panose="020F0502020204030204" pitchFamily="34" charset="0"/>
              </a:rPr>
              <a:t>Layer </a:t>
            </a:r>
            <a:r>
              <a:rPr lang="en-US" altLang="zh-CN" dirty="0" err="1" smtClean="0">
                <a:solidFill>
                  <a:srgbClr val="000000"/>
                </a:solidFill>
                <a:latin typeface="Calibri" panose="020F0502020204030204" pitchFamily="34" charset="0"/>
              </a:rPr>
              <a:t>i</a:t>
            </a:r>
            <a:endParaRPr lang="zh-CN" altLang="en-US" dirty="0"/>
          </a:p>
        </p:txBody>
      </p:sp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6892" y="3408377"/>
            <a:ext cx="3552825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5" name="Picture 7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7587" y="5775952"/>
            <a:ext cx="5572125" cy="771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6" name="Picture 8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6409" y="5679347"/>
            <a:ext cx="2971800" cy="8702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9986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332091" y="323998"/>
            <a:ext cx="630287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400" dirty="0">
                <a:solidFill>
                  <a:srgbClr val="000000"/>
                </a:solidFill>
                <a:latin typeface="Calibri" panose="020F0502020204030204" pitchFamily="34" charset="0"/>
              </a:rPr>
              <a:t>Section 2-DCNN: </a:t>
            </a:r>
            <a:r>
              <a:rPr lang="en-US" altLang="zh-CN" sz="4400" dirty="0" smtClean="0"/>
              <a:t>Summary</a:t>
            </a:r>
            <a:endParaRPr lang="zh-CN" altLang="en-US" sz="2400" dirty="0"/>
          </a:p>
        </p:txBody>
      </p:sp>
      <p:sp>
        <p:nvSpPr>
          <p:cNvPr id="4" name="矩形 3"/>
          <p:cNvSpPr/>
          <p:nvPr/>
        </p:nvSpPr>
        <p:spPr>
          <a:xfrm>
            <a:off x="1260189" y="1517890"/>
            <a:ext cx="9390038" cy="46474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000" dirty="0" smtClean="0"/>
              <a:t>ConvNets </a:t>
            </a:r>
            <a:r>
              <a:rPr lang="en-US" altLang="zh-CN" sz="3000" dirty="0"/>
              <a:t>stack CONV</a:t>
            </a:r>
            <a:r>
              <a:rPr lang="en-US" altLang="zh-CN" sz="3000" dirty="0" smtClean="0"/>
              <a:t>, POOL, FC layers;</a:t>
            </a:r>
          </a:p>
          <a:p>
            <a:pPr marL="914400" lvl="1" indent="-457200">
              <a:buFont typeface="Calibri" panose="020F0502020204030204" pitchFamily="34" charset="0"/>
              <a:buChar char="–"/>
            </a:pPr>
            <a:r>
              <a:rPr lang="en-US" altLang="zh-CN" sz="3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Local connectivity;</a:t>
            </a:r>
          </a:p>
          <a:p>
            <a:pPr marL="914400" lvl="1" indent="-457200">
              <a:buFont typeface="Calibri" panose="020F0502020204030204" pitchFamily="34" charset="0"/>
              <a:buChar char="–"/>
            </a:pPr>
            <a:r>
              <a:rPr lang="en-US" altLang="zh-CN" sz="32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Parameter </a:t>
            </a:r>
            <a:r>
              <a:rPr lang="en-US" altLang="zh-CN" sz="32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sharing</a:t>
            </a:r>
            <a:endParaRPr lang="en-US" altLang="zh-CN" sz="30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000" dirty="0" smtClean="0"/>
              <a:t>Trend </a:t>
            </a:r>
            <a:r>
              <a:rPr lang="en-US" altLang="zh-CN" sz="3000" dirty="0"/>
              <a:t>towards smaller filters and deeper </a:t>
            </a:r>
            <a:r>
              <a:rPr lang="en-US" altLang="zh-CN" sz="3000" dirty="0" smtClean="0"/>
              <a:t>architectures;</a:t>
            </a:r>
            <a:endParaRPr lang="en-US" altLang="zh-CN" sz="30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000" dirty="0" smtClean="0"/>
              <a:t>Trend </a:t>
            </a:r>
            <a:r>
              <a:rPr lang="en-US" altLang="zh-CN" sz="3000" dirty="0"/>
              <a:t>towards getting rid of POOL/FC layers (just CONV</a:t>
            </a:r>
            <a:r>
              <a:rPr lang="en-US" altLang="zh-CN" sz="3000" dirty="0" smtClean="0"/>
              <a:t>);</a:t>
            </a:r>
            <a:endParaRPr lang="en-US" altLang="zh-CN" sz="30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000" dirty="0" smtClean="0"/>
              <a:t>Typical </a:t>
            </a:r>
            <a:r>
              <a:rPr lang="en-US" altLang="zh-CN" sz="3000" dirty="0"/>
              <a:t>architectures look like</a:t>
            </a:r>
          </a:p>
          <a:p>
            <a:pPr lvl="1"/>
            <a:r>
              <a:rPr lang="en-US" altLang="zh-CN" sz="2800" b="1" dirty="0" smtClean="0"/>
              <a:t>      [(</a:t>
            </a:r>
            <a:r>
              <a:rPr lang="en-US" altLang="zh-CN" sz="2800" b="1" dirty="0"/>
              <a:t>CONV-RELU)*N-POOL?]*M-(FC-RELU)*K,SOFTMAX</a:t>
            </a:r>
          </a:p>
          <a:p>
            <a:pPr lvl="1"/>
            <a:r>
              <a:rPr lang="en-US" altLang="zh-CN" sz="2800" dirty="0" smtClean="0"/>
              <a:t>      where </a:t>
            </a:r>
            <a:r>
              <a:rPr lang="en-US" altLang="zh-CN" sz="2800" dirty="0"/>
              <a:t>N is usually up to ~5, M is large, 0 &lt;= K &lt;= 2.</a:t>
            </a:r>
          </a:p>
          <a:p>
            <a:pPr lvl="1"/>
            <a:r>
              <a:rPr lang="en-US" altLang="zh-CN" sz="2800" dirty="0" smtClean="0"/>
              <a:t>but </a:t>
            </a:r>
            <a:r>
              <a:rPr lang="en-US" altLang="zh-CN" sz="2800" dirty="0"/>
              <a:t>recent advances such as </a:t>
            </a:r>
            <a:r>
              <a:rPr lang="en-US" altLang="zh-CN" sz="2800" dirty="0" err="1" smtClean="0"/>
              <a:t>ResNet</a:t>
            </a:r>
            <a:r>
              <a:rPr lang="en-US" altLang="zh-CN" sz="2800" dirty="0" smtClean="0"/>
              <a:t>/</a:t>
            </a:r>
            <a:r>
              <a:rPr lang="en-US" altLang="zh-CN" sz="2800" dirty="0" err="1" smtClean="0"/>
              <a:t>GoogLeNet</a:t>
            </a:r>
            <a:r>
              <a:rPr lang="en-US" altLang="zh-CN" sz="2800" dirty="0"/>
              <a:t> </a:t>
            </a:r>
            <a:r>
              <a:rPr lang="en-US" altLang="zh-CN" sz="2800" dirty="0" smtClean="0"/>
              <a:t>challenge </a:t>
            </a:r>
            <a:r>
              <a:rPr lang="en-US" altLang="zh-CN" sz="2800" dirty="0"/>
              <a:t>this </a:t>
            </a:r>
            <a:r>
              <a:rPr lang="en-US" altLang="zh-CN" sz="2800" dirty="0" smtClean="0"/>
              <a:t>paradigm.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655122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24018" y="1438318"/>
            <a:ext cx="6826673" cy="1987127"/>
          </a:xfrm>
          <a:prstGeom prst="rect">
            <a:avLst/>
          </a:prstGeom>
        </p:spPr>
        <p:txBody>
          <a:bodyPr vert="horz" wrap="square" lIns="0" tIns="13546" rIns="0" bIns="0" rtlCol="0">
            <a:spAutoFit/>
          </a:bodyPr>
          <a:lstStyle/>
          <a:p>
            <a:pPr marL="16933" marR="6773" indent="1579841">
              <a:lnSpc>
                <a:spcPct val="100299"/>
              </a:lnSpc>
              <a:spcBef>
                <a:spcPts val="107"/>
              </a:spcBef>
            </a:pPr>
            <a:r>
              <a:rPr lang="en-US" sz="6400" spc="20" dirty="0" smtClean="0">
                <a:solidFill>
                  <a:srgbClr val="000000"/>
                </a:solidFill>
              </a:rPr>
              <a:t>Section</a:t>
            </a:r>
            <a:r>
              <a:rPr sz="6400" spc="20" dirty="0" smtClean="0">
                <a:solidFill>
                  <a:srgbClr val="000000"/>
                </a:solidFill>
              </a:rPr>
              <a:t> </a:t>
            </a:r>
            <a:r>
              <a:rPr lang="en-US" sz="6400" spc="-7" dirty="0" smtClean="0">
                <a:solidFill>
                  <a:srgbClr val="000000"/>
                </a:solidFill>
              </a:rPr>
              <a:t>3</a:t>
            </a:r>
            <a:r>
              <a:rPr sz="6400" spc="-7" dirty="0" smtClean="0">
                <a:solidFill>
                  <a:srgbClr val="000000"/>
                </a:solidFill>
              </a:rPr>
              <a:t>:  </a:t>
            </a:r>
            <a:r>
              <a:rPr sz="6400" spc="-7" dirty="0">
                <a:solidFill>
                  <a:srgbClr val="000000"/>
                </a:solidFill>
              </a:rPr>
              <a:t>CNN</a:t>
            </a:r>
            <a:r>
              <a:rPr sz="6400" spc="-80" dirty="0">
                <a:solidFill>
                  <a:srgbClr val="000000"/>
                </a:solidFill>
              </a:rPr>
              <a:t> </a:t>
            </a:r>
            <a:r>
              <a:rPr sz="6400" spc="33" dirty="0">
                <a:solidFill>
                  <a:srgbClr val="000000"/>
                </a:solidFill>
              </a:rPr>
              <a:t>Architectures</a:t>
            </a:r>
            <a:endParaRPr sz="6400" dirty="0"/>
          </a:p>
        </p:txBody>
      </p:sp>
      <p:sp>
        <p:nvSpPr>
          <p:cNvPr id="3" name="object 3"/>
          <p:cNvSpPr txBox="1"/>
          <p:nvPr/>
        </p:nvSpPr>
        <p:spPr>
          <a:xfrm>
            <a:off x="210566" y="6290125"/>
            <a:ext cx="11612033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53"/>
              </a:lnSpc>
              <a:tabLst>
                <a:tab pos="7004298" algn="l"/>
                <a:tab pos="9747430" algn="l"/>
              </a:tabLst>
            </a:pP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2400" spc="-2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2400" spc="-1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Yeung	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May 2,</a:t>
            </a:r>
            <a:r>
              <a:rPr sz="4000" spc="-189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4000" baseline="-4166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198825" y="6273191"/>
            <a:ext cx="1651847" cy="41232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0"/>
              </a:lnSpc>
            </a:pPr>
            <a:r>
              <a:rPr sz="2700" spc="-7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2700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r>
              <a:rPr sz="2700" spc="-1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0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27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dt" sz="half" idx="6"/>
          </p:nvPr>
        </p:nvSpPr>
        <p:spPr>
          <a:xfrm>
            <a:off x="838200" y="6340140"/>
            <a:ext cx="2743200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0"/>
              </a:lnSpc>
            </a:pPr>
            <a:r>
              <a:rPr spc="-7" dirty="0"/>
              <a:t>May 2,</a:t>
            </a:r>
            <a:r>
              <a:rPr spc="-113" dirty="0"/>
              <a:t> </a:t>
            </a:r>
            <a:r>
              <a:rPr spc="-7" dirty="0"/>
              <a:t>2017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4038600" y="6179840"/>
            <a:ext cx="4114800" cy="7181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2787"/>
              </a:lnSpc>
            </a:pPr>
            <a:r>
              <a:rPr spc="-7" dirty="0"/>
              <a:t>Fei-Fei Li </a:t>
            </a:r>
            <a:r>
              <a:rPr dirty="0"/>
              <a:t>&amp; Justin Johnson &amp; </a:t>
            </a:r>
            <a:r>
              <a:rPr spc="-7" dirty="0"/>
              <a:t>Serena</a:t>
            </a:r>
            <a:r>
              <a:rPr spc="-167" dirty="0"/>
              <a:t> </a:t>
            </a:r>
            <a:r>
              <a:rPr spc="-7" dirty="0"/>
              <a:t>Yeung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9083125" y="6284587"/>
            <a:ext cx="222673" cy="41232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0"/>
              </a:lnSpc>
            </a:pPr>
            <a:r>
              <a:rPr sz="2700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27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38661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6964" y="509591"/>
            <a:ext cx="9043526" cy="63265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lang="en-US" sz="4000" spc="-13" dirty="0" smtClean="0">
                <a:solidFill>
                  <a:srgbClr val="000000"/>
                </a:solidFill>
              </a:rPr>
              <a:t>Section 3-</a:t>
            </a:r>
            <a:r>
              <a:rPr sz="4000" spc="-7" dirty="0" smtClean="0">
                <a:solidFill>
                  <a:srgbClr val="000000"/>
                </a:solidFill>
              </a:rPr>
              <a:t>CNN</a:t>
            </a:r>
            <a:r>
              <a:rPr sz="4000" spc="-113" dirty="0" smtClean="0">
                <a:solidFill>
                  <a:srgbClr val="000000"/>
                </a:solidFill>
              </a:rPr>
              <a:t> </a:t>
            </a:r>
            <a:r>
              <a:rPr sz="4000" spc="-13" dirty="0" smtClean="0">
                <a:solidFill>
                  <a:srgbClr val="000000"/>
                </a:solidFill>
              </a:rPr>
              <a:t>Architectures</a:t>
            </a:r>
            <a:r>
              <a:rPr lang="en-US" sz="4000" spc="-13" dirty="0" smtClean="0">
                <a:solidFill>
                  <a:srgbClr val="000000"/>
                </a:solidFill>
              </a:rPr>
              <a:t>: Outline</a:t>
            </a:r>
            <a:endParaRPr sz="4000" dirty="0"/>
          </a:p>
        </p:txBody>
      </p:sp>
      <p:sp>
        <p:nvSpPr>
          <p:cNvPr id="6" name="object 6"/>
          <p:cNvSpPr txBox="1"/>
          <p:nvPr/>
        </p:nvSpPr>
        <p:spPr>
          <a:xfrm>
            <a:off x="7198825" y="6273191"/>
            <a:ext cx="1651847" cy="41232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0"/>
              </a:lnSpc>
            </a:pPr>
            <a:r>
              <a:rPr sz="2700" spc="-7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2700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r>
              <a:rPr sz="2700" spc="-1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0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27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066191" y="6284587"/>
            <a:ext cx="256540" cy="41232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3866">
              <a:lnSpc>
                <a:spcPts val="3080"/>
              </a:lnSpc>
            </a:pPr>
            <a:fld id="{81D60167-4931-47E6-BA6A-407CBD079E47}" type="slidenum">
              <a:rPr sz="2700" dirty="0">
                <a:solidFill>
                  <a:srgbClr val="FFFFFF"/>
                </a:solidFill>
                <a:latin typeface="Arial"/>
                <a:cs typeface="Arial"/>
              </a:rPr>
              <a:pPr marL="33866">
                <a:lnSpc>
                  <a:spcPts val="3080"/>
                </a:lnSpc>
              </a:pPr>
              <a:t>105</a:t>
            </a:fld>
            <a:endParaRPr sz="27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55699" y="1498600"/>
            <a:ext cx="2490893" cy="2653717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60112">
              <a:lnSpc>
                <a:spcPts val="3833"/>
              </a:lnSpc>
              <a:spcBef>
                <a:spcPts val="133"/>
              </a:spcBef>
            </a:pPr>
            <a:r>
              <a:rPr sz="3200" spc="-7" dirty="0">
                <a:latin typeface="Arial"/>
                <a:cs typeface="Arial"/>
              </a:rPr>
              <a:t>Case</a:t>
            </a:r>
            <a:r>
              <a:rPr sz="3200" spc="-113" dirty="0">
                <a:latin typeface="Arial"/>
                <a:cs typeface="Arial"/>
              </a:rPr>
              <a:t> </a:t>
            </a:r>
            <a:r>
              <a:rPr sz="3200" spc="-7" dirty="0">
                <a:latin typeface="Arial"/>
                <a:cs typeface="Arial"/>
              </a:rPr>
              <a:t>Studies</a:t>
            </a:r>
            <a:endParaRPr sz="3200" dirty="0">
              <a:latin typeface="Arial"/>
              <a:cs typeface="Arial"/>
            </a:endParaRPr>
          </a:p>
          <a:p>
            <a:pPr marL="669695" indent="-406390">
              <a:lnSpc>
                <a:spcPts val="2873"/>
              </a:lnSpc>
              <a:buChar char="-"/>
              <a:tabLst>
                <a:tab pos="669695" algn="l"/>
                <a:tab pos="670543" algn="l"/>
              </a:tabLst>
            </a:pPr>
            <a:r>
              <a:rPr sz="2400" spc="-7" dirty="0">
                <a:latin typeface="Arial"/>
                <a:cs typeface="Arial"/>
              </a:rPr>
              <a:t>AlexNet</a:t>
            </a:r>
            <a:endParaRPr sz="2400" dirty="0">
              <a:latin typeface="Arial"/>
              <a:cs typeface="Arial"/>
            </a:endParaRPr>
          </a:p>
          <a:p>
            <a:pPr marL="669695" indent="-406390">
              <a:spcBef>
                <a:spcPts val="20"/>
              </a:spcBef>
              <a:buChar char="-"/>
              <a:tabLst>
                <a:tab pos="669695" algn="l"/>
                <a:tab pos="670543" algn="l"/>
              </a:tabLst>
            </a:pPr>
            <a:r>
              <a:rPr sz="2400" spc="-7" dirty="0">
                <a:latin typeface="Arial"/>
                <a:cs typeface="Arial"/>
              </a:rPr>
              <a:t>VGG</a:t>
            </a:r>
            <a:endParaRPr sz="2400" dirty="0">
              <a:latin typeface="Arial"/>
              <a:cs typeface="Arial"/>
            </a:endParaRPr>
          </a:p>
          <a:p>
            <a:pPr marL="669695" indent="-406390">
              <a:spcBef>
                <a:spcPts val="20"/>
              </a:spcBef>
              <a:buChar char="-"/>
              <a:tabLst>
                <a:tab pos="669695" algn="l"/>
                <a:tab pos="670543" algn="l"/>
              </a:tabLst>
            </a:pPr>
            <a:r>
              <a:rPr sz="2400" spc="-7" dirty="0">
                <a:latin typeface="Arial"/>
                <a:cs typeface="Arial"/>
              </a:rPr>
              <a:t>GoogLeNet</a:t>
            </a:r>
            <a:endParaRPr sz="2400" dirty="0">
              <a:latin typeface="Arial"/>
              <a:cs typeface="Arial"/>
            </a:endParaRPr>
          </a:p>
          <a:p>
            <a:pPr marL="669695" indent="-406390">
              <a:spcBef>
                <a:spcPts val="20"/>
              </a:spcBef>
              <a:buChar char="-"/>
              <a:tabLst>
                <a:tab pos="669695" algn="l"/>
                <a:tab pos="670543" algn="l"/>
              </a:tabLst>
            </a:pPr>
            <a:r>
              <a:rPr sz="2400" spc="-7" dirty="0" err="1">
                <a:latin typeface="Arial"/>
                <a:cs typeface="Arial"/>
              </a:rPr>
              <a:t>ResNet</a:t>
            </a:r>
            <a:endParaRPr lang="en-US" dirty="0">
              <a:latin typeface="Arial"/>
              <a:cs typeface="Arial"/>
            </a:endParaRPr>
          </a:p>
          <a:p>
            <a:pPr marL="669695" indent="-406390">
              <a:spcBef>
                <a:spcPts val="20"/>
              </a:spcBef>
              <a:buChar char="-"/>
              <a:tabLst>
                <a:tab pos="669695" algn="l"/>
                <a:tab pos="670543" algn="l"/>
              </a:tabLst>
            </a:pPr>
            <a:endParaRPr sz="1100" dirty="0">
              <a:latin typeface="Times New Roman"/>
              <a:cs typeface="Times New Roman"/>
            </a:endParaRPr>
          </a:p>
          <a:p>
            <a:pPr marL="16933"/>
            <a:r>
              <a:rPr sz="3200" spc="-7" dirty="0">
                <a:latin typeface="Arial"/>
                <a:cs typeface="Arial"/>
              </a:rPr>
              <a:t>Also....</a:t>
            </a:r>
            <a:endParaRPr sz="32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58998" y="4196830"/>
            <a:ext cx="3876887" cy="1504527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422476" indent="-405543">
              <a:spcBef>
                <a:spcPts val="133"/>
              </a:spcBef>
              <a:buChar char="-"/>
              <a:tabLst>
                <a:tab pos="422476" algn="l"/>
                <a:tab pos="423323" algn="l"/>
              </a:tabLst>
            </a:pPr>
            <a:r>
              <a:rPr sz="2400" spc="-7" dirty="0">
                <a:latin typeface="Arial"/>
                <a:cs typeface="Arial"/>
              </a:rPr>
              <a:t>NiN (Network in</a:t>
            </a:r>
            <a:r>
              <a:rPr sz="2400" spc="-107" dirty="0">
                <a:latin typeface="Arial"/>
                <a:cs typeface="Arial"/>
              </a:rPr>
              <a:t> </a:t>
            </a:r>
            <a:r>
              <a:rPr sz="2400" spc="-7" dirty="0">
                <a:latin typeface="Arial"/>
                <a:cs typeface="Arial"/>
              </a:rPr>
              <a:t>Network)</a:t>
            </a:r>
            <a:endParaRPr sz="2400">
              <a:latin typeface="Arial"/>
              <a:cs typeface="Arial"/>
            </a:endParaRPr>
          </a:p>
          <a:p>
            <a:pPr marL="422476" indent="-405543">
              <a:spcBef>
                <a:spcPts val="20"/>
              </a:spcBef>
              <a:buChar char="-"/>
              <a:tabLst>
                <a:tab pos="422476" algn="l"/>
                <a:tab pos="423323" algn="l"/>
              </a:tabLst>
            </a:pPr>
            <a:r>
              <a:rPr sz="2400" spc="-7" dirty="0">
                <a:latin typeface="Arial"/>
                <a:cs typeface="Arial"/>
              </a:rPr>
              <a:t>Wide</a:t>
            </a:r>
            <a:r>
              <a:rPr sz="2400" spc="-13" dirty="0">
                <a:latin typeface="Arial"/>
                <a:cs typeface="Arial"/>
              </a:rPr>
              <a:t> </a:t>
            </a:r>
            <a:r>
              <a:rPr sz="2400" spc="-7" dirty="0">
                <a:latin typeface="Arial"/>
                <a:cs typeface="Arial"/>
              </a:rPr>
              <a:t>ResNet</a:t>
            </a:r>
            <a:endParaRPr sz="2400">
              <a:latin typeface="Arial"/>
              <a:cs typeface="Arial"/>
            </a:endParaRPr>
          </a:p>
          <a:p>
            <a:pPr marL="422476" indent="-405543">
              <a:spcBef>
                <a:spcPts val="20"/>
              </a:spcBef>
              <a:buChar char="-"/>
              <a:tabLst>
                <a:tab pos="422476" algn="l"/>
                <a:tab pos="423323" algn="l"/>
              </a:tabLst>
            </a:pPr>
            <a:r>
              <a:rPr sz="2400" spc="-7" dirty="0">
                <a:latin typeface="Arial"/>
                <a:cs typeface="Arial"/>
              </a:rPr>
              <a:t>ResNeXT</a:t>
            </a:r>
            <a:endParaRPr sz="2400">
              <a:latin typeface="Arial"/>
              <a:cs typeface="Arial"/>
            </a:endParaRPr>
          </a:p>
          <a:p>
            <a:pPr marL="422476" indent="-405543">
              <a:spcBef>
                <a:spcPts val="20"/>
              </a:spcBef>
              <a:buChar char="-"/>
              <a:tabLst>
                <a:tab pos="422476" algn="l"/>
                <a:tab pos="423323" algn="l"/>
              </a:tabLst>
            </a:pPr>
            <a:r>
              <a:rPr sz="2400" spc="-7" dirty="0">
                <a:latin typeface="Arial"/>
                <a:cs typeface="Arial"/>
              </a:rPr>
              <a:t>Stochastic</a:t>
            </a:r>
            <a:r>
              <a:rPr sz="2400" spc="-27" dirty="0">
                <a:latin typeface="Arial"/>
                <a:cs typeface="Arial"/>
              </a:rPr>
              <a:t> </a:t>
            </a:r>
            <a:r>
              <a:rPr sz="2400" spc="-7" dirty="0">
                <a:latin typeface="Arial"/>
                <a:cs typeface="Arial"/>
              </a:rPr>
              <a:t>Depth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560114" y="4200538"/>
            <a:ext cx="2114973" cy="1136225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422476" indent="-405543">
              <a:spcBef>
                <a:spcPts val="133"/>
              </a:spcBef>
              <a:buChar char="-"/>
              <a:tabLst>
                <a:tab pos="422476" algn="l"/>
                <a:tab pos="423323" algn="l"/>
              </a:tabLst>
            </a:pPr>
            <a:r>
              <a:rPr sz="2400" spc="-7" dirty="0">
                <a:latin typeface="Arial"/>
                <a:cs typeface="Arial"/>
              </a:rPr>
              <a:t>DenseNet</a:t>
            </a:r>
            <a:endParaRPr sz="2400" dirty="0">
              <a:latin typeface="Arial"/>
              <a:cs typeface="Arial"/>
            </a:endParaRPr>
          </a:p>
          <a:p>
            <a:pPr marL="422476" indent="-405543">
              <a:spcBef>
                <a:spcPts val="20"/>
              </a:spcBef>
              <a:buChar char="-"/>
              <a:tabLst>
                <a:tab pos="422476" algn="l"/>
                <a:tab pos="423323" algn="l"/>
              </a:tabLst>
            </a:pPr>
            <a:r>
              <a:rPr sz="2400" spc="-7" dirty="0">
                <a:latin typeface="Arial"/>
                <a:cs typeface="Arial"/>
              </a:rPr>
              <a:t>FractalNet</a:t>
            </a:r>
            <a:endParaRPr sz="2400" dirty="0">
              <a:latin typeface="Arial"/>
              <a:cs typeface="Arial"/>
            </a:endParaRPr>
          </a:p>
          <a:p>
            <a:pPr marL="422476" indent="-405543">
              <a:spcBef>
                <a:spcPts val="20"/>
              </a:spcBef>
              <a:buChar char="-"/>
              <a:tabLst>
                <a:tab pos="422476" algn="l"/>
                <a:tab pos="423323" algn="l"/>
              </a:tabLst>
            </a:pPr>
            <a:r>
              <a:rPr sz="2400" spc="-7" dirty="0">
                <a:latin typeface="Arial"/>
                <a:cs typeface="Arial"/>
              </a:rPr>
              <a:t>SqueezeNet</a:t>
            </a:r>
            <a:endParaRPr sz="2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18652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66531" y="246245"/>
            <a:ext cx="3787140" cy="643467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z="4000" spc="-7" dirty="0">
                <a:solidFill>
                  <a:srgbClr val="000000"/>
                </a:solidFill>
              </a:rPr>
              <a:t>Review:</a:t>
            </a:r>
            <a:r>
              <a:rPr sz="4000" spc="-113" dirty="0">
                <a:solidFill>
                  <a:srgbClr val="000000"/>
                </a:solidFill>
              </a:rPr>
              <a:t> </a:t>
            </a:r>
            <a:r>
              <a:rPr sz="4000" spc="-7" dirty="0">
                <a:solidFill>
                  <a:srgbClr val="000000"/>
                </a:solidFill>
              </a:rPr>
              <a:t>LeNet-5</a:t>
            </a:r>
            <a:endParaRPr sz="4000"/>
          </a:p>
        </p:txBody>
      </p:sp>
      <p:sp>
        <p:nvSpPr>
          <p:cNvPr id="3" name="object 3"/>
          <p:cNvSpPr txBox="1"/>
          <p:nvPr/>
        </p:nvSpPr>
        <p:spPr>
          <a:xfrm>
            <a:off x="683532" y="990813"/>
            <a:ext cx="2099733" cy="318347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900" spc="-7" dirty="0">
                <a:latin typeface="Arial"/>
                <a:cs typeface="Arial"/>
              </a:rPr>
              <a:t>[LeCun et al.,</a:t>
            </a:r>
            <a:r>
              <a:rPr sz="1900" spc="-107" dirty="0">
                <a:latin typeface="Arial"/>
                <a:cs typeface="Arial"/>
              </a:rPr>
              <a:t> </a:t>
            </a:r>
            <a:r>
              <a:rPr sz="1900" spc="-7" dirty="0">
                <a:latin typeface="Arial"/>
                <a:cs typeface="Arial"/>
              </a:rPr>
              <a:t>1998]</a:t>
            </a:r>
            <a:endParaRPr sz="19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29298" y="5021873"/>
            <a:ext cx="6073987" cy="1145612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lnSpc>
                <a:spcPts val="2219"/>
              </a:lnSpc>
              <a:spcBef>
                <a:spcPts val="133"/>
              </a:spcBef>
            </a:pPr>
            <a:r>
              <a:rPr sz="1900" spc="-7" dirty="0">
                <a:latin typeface="Arial"/>
                <a:cs typeface="Arial"/>
              </a:rPr>
              <a:t>Conv filters were 5x5, applied at </a:t>
            </a:r>
            <a:r>
              <a:rPr sz="1900" dirty="0">
                <a:latin typeface="Arial"/>
                <a:cs typeface="Arial"/>
              </a:rPr>
              <a:t>stride</a:t>
            </a:r>
            <a:r>
              <a:rPr sz="1900" spc="-27" dirty="0">
                <a:latin typeface="Arial"/>
                <a:cs typeface="Arial"/>
              </a:rPr>
              <a:t> </a:t>
            </a:r>
            <a:r>
              <a:rPr sz="1900" dirty="0">
                <a:latin typeface="Arial"/>
                <a:cs typeface="Arial"/>
              </a:rPr>
              <a:t>1</a:t>
            </a:r>
            <a:endParaRPr sz="1900">
              <a:latin typeface="Arial"/>
              <a:cs typeface="Arial"/>
            </a:endParaRPr>
          </a:p>
          <a:p>
            <a:pPr marL="16933">
              <a:lnSpc>
                <a:spcPts val="2200"/>
              </a:lnSpc>
            </a:pPr>
            <a:r>
              <a:rPr sz="1900" spc="-7" dirty="0">
                <a:latin typeface="Arial"/>
                <a:cs typeface="Arial"/>
              </a:rPr>
              <a:t>Subsampling (Pooling) layers were 2x2 applied at </a:t>
            </a:r>
            <a:r>
              <a:rPr sz="1900" dirty="0">
                <a:latin typeface="Arial"/>
                <a:cs typeface="Arial"/>
              </a:rPr>
              <a:t>stride</a:t>
            </a:r>
            <a:r>
              <a:rPr sz="1900" spc="-87" dirty="0">
                <a:latin typeface="Arial"/>
                <a:cs typeface="Arial"/>
              </a:rPr>
              <a:t> </a:t>
            </a:r>
            <a:r>
              <a:rPr sz="1900" dirty="0">
                <a:latin typeface="Arial"/>
                <a:cs typeface="Arial"/>
              </a:rPr>
              <a:t>2</a:t>
            </a:r>
            <a:endParaRPr sz="1900">
              <a:latin typeface="Arial"/>
              <a:cs typeface="Arial"/>
            </a:endParaRPr>
          </a:p>
          <a:p>
            <a:pPr marL="16933">
              <a:lnSpc>
                <a:spcPts val="2219"/>
              </a:lnSpc>
            </a:pPr>
            <a:r>
              <a:rPr sz="1900" spc="-7" dirty="0">
                <a:latin typeface="Arial"/>
                <a:cs typeface="Arial"/>
              </a:rPr>
              <a:t>i.e. architecture is</a:t>
            </a:r>
            <a:r>
              <a:rPr sz="1900" spc="-53" dirty="0">
                <a:latin typeface="Arial"/>
                <a:cs typeface="Arial"/>
              </a:rPr>
              <a:t> </a:t>
            </a:r>
            <a:r>
              <a:rPr sz="1900" spc="-7" dirty="0">
                <a:latin typeface="Arial"/>
                <a:cs typeface="Arial"/>
              </a:rPr>
              <a:t>[CONV-POOL-CONV-POOL-FC-FC]</a:t>
            </a:r>
            <a:endParaRPr sz="19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2465" y="1484296"/>
            <a:ext cx="11785576" cy="358425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198825" y="6273191"/>
            <a:ext cx="1651847" cy="41232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0"/>
              </a:lnSpc>
            </a:pPr>
            <a:r>
              <a:rPr sz="2700" spc="-7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2700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r>
              <a:rPr sz="2700" spc="-1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0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27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066191" y="6284587"/>
            <a:ext cx="256540" cy="41232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3866">
              <a:lnSpc>
                <a:spcPts val="3080"/>
              </a:lnSpc>
            </a:pPr>
            <a:fld id="{81D60167-4931-47E6-BA6A-407CBD079E47}" type="slidenum">
              <a:rPr sz="2700" dirty="0">
                <a:solidFill>
                  <a:srgbClr val="FFFFFF"/>
                </a:solidFill>
                <a:latin typeface="Arial"/>
                <a:cs typeface="Arial"/>
              </a:rPr>
              <a:pPr marL="33866">
                <a:lnSpc>
                  <a:spcPts val="3080"/>
                </a:lnSpc>
              </a:pPr>
              <a:t>106</a:t>
            </a:fld>
            <a:endParaRPr sz="27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55186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342221" y="295629"/>
            <a:ext cx="6646417" cy="20888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0132" y="-7566"/>
            <a:ext cx="4710005" cy="1302914"/>
          </a:xfrm>
          <a:prstGeom prst="rect">
            <a:avLst/>
          </a:prstGeom>
        </p:spPr>
        <p:txBody>
          <a:bodyPr vert="horz" wrap="square" lIns="0" tIns="261613" rIns="0" bIns="0" rtlCol="0">
            <a:spAutoFit/>
          </a:bodyPr>
          <a:lstStyle/>
          <a:p>
            <a:pPr marL="16933">
              <a:lnSpc>
                <a:spcPct val="100000"/>
              </a:lnSpc>
              <a:spcBef>
                <a:spcPts val="2060"/>
              </a:spcBef>
            </a:pPr>
            <a:r>
              <a:rPr sz="2800" spc="-7" dirty="0">
                <a:solidFill>
                  <a:srgbClr val="000000"/>
                </a:solidFill>
              </a:rPr>
              <a:t>Case </a:t>
            </a:r>
            <a:r>
              <a:rPr sz="2800" spc="-13" dirty="0">
                <a:solidFill>
                  <a:srgbClr val="000000"/>
                </a:solidFill>
              </a:rPr>
              <a:t>Study:</a:t>
            </a:r>
            <a:r>
              <a:rPr sz="2800" spc="-120" dirty="0">
                <a:solidFill>
                  <a:srgbClr val="000000"/>
                </a:solidFill>
              </a:rPr>
              <a:t> </a:t>
            </a:r>
            <a:r>
              <a:rPr sz="2800" spc="-7" dirty="0">
                <a:solidFill>
                  <a:srgbClr val="000000"/>
                </a:solidFill>
              </a:rPr>
              <a:t>AlexNet</a:t>
            </a:r>
            <a:endParaRPr sz="2800" dirty="0"/>
          </a:p>
          <a:p>
            <a:pPr marL="60958">
              <a:lnSpc>
                <a:spcPct val="100000"/>
              </a:lnSpc>
              <a:spcBef>
                <a:spcPts val="900"/>
              </a:spcBef>
            </a:pPr>
            <a:r>
              <a:rPr sz="3200" i="1" spc="-7" dirty="0">
                <a:solidFill>
                  <a:srgbClr val="000000"/>
                </a:solidFill>
                <a:latin typeface="Arial"/>
                <a:cs typeface="Arial"/>
              </a:rPr>
              <a:t>[Krizhevsky et al.</a:t>
            </a:r>
            <a:r>
              <a:rPr sz="3200" i="1" spc="-2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3200" i="1" spc="-7" dirty="0">
                <a:solidFill>
                  <a:srgbClr val="000000"/>
                </a:solidFill>
                <a:latin typeface="Arial"/>
                <a:cs typeface="Arial"/>
              </a:rPr>
              <a:t>2012]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40233" y="1659809"/>
            <a:ext cx="1509607" cy="426185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lnSpc>
                <a:spcPts val="2219"/>
              </a:lnSpc>
              <a:spcBef>
                <a:spcPts val="133"/>
              </a:spcBef>
            </a:pPr>
            <a:r>
              <a:rPr sz="1900" b="1" spc="-7" dirty="0">
                <a:solidFill>
                  <a:srgbClr val="424242"/>
                </a:solidFill>
                <a:latin typeface="Arial"/>
                <a:cs typeface="Arial"/>
              </a:rPr>
              <a:t>Architecture:</a:t>
            </a:r>
            <a:endParaRPr sz="1900">
              <a:latin typeface="Arial"/>
              <a:cs typeface="Arial"/>
            </a:endParaRPr>
          </a:p>
          <a:p>
            <a:pPr marL="16933" marR="112604">
              <a:lnSpc>
                <a:spcPts val="2200"/>
              </a:lnSpc>
              <a:spcBef>
                <a:spcPts val="87"/>
              </a:spcBef>
            </a:pPr>
            <a:r>
              <a:rPr sz="1900" spc="-7" dirty="0">
                <a:solidFill>
                  <a:srgbClr val="FF0000"/>
                </a:solidFill>
                <a:latin typeface="Arial"/>
                <a:cs typeface="Arial"/>
              </a:rPr>
              <a:t>CONV1  </a:t>
            </a:r>
            <a:r>
              <a:rPr sz="1900" spc="-7" dirty="0">
                <a:solidFill>
                  <a:srgbClr val="0000FF"/>
                </a:solidFill>
                <a:latin typeface="Arial"/>
                <a:cs typeface="Arial"/>
              </a:rPr>
              <a:t>MAX</a:t>
            </a:r>
            <a:r>
              <a:rPr sz="1900" spc="-12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900" spc="-7" dirty="0">
                <a:solidFill>
                  <a:srgbClr val="0000FF"/>
                </a:solidFill>
                <a:latin typeface="Arial"/>
                <a:cs typeface="Arial"/>
              </a:rPr>
              <a:t>POOL1  </a:t>
            </a:r>
            <a:r>
              <a:rPr sz="1900" spc="-7" dirty="0">
                <a:solidFill>
                  <a:srgbClr val="69A84F"/>
                </a:solidFill>
                <a:latin typeface="Arial"/>
                <a:cs typeface="Arial"/>
              </a:rPr>
              <a:t>NORM1  </a:t>
            </a:r>
            <a:r>
              <a:rPr sz="1900" spc="-7" dirty="0">
                <a:solidFill>
                  <a:srgbClr val="FF0000"/>
                </a:solidFill>
                <a:latin typeface="Arial"/>
                <a:cs typeface="Arial"/>
              </a:rPr>
              <a:t>CONV2  </a:t>
            </a:r>
            <a:r>
              <a:rPr sz="1900" spc="-7" dirty="0">
                <a:solidFill>
                  <a:srgbClr val="0000FF"/>
                </a:solidFill>
                <a:latin typeface="Arial"/>
                <a:cs typeface="Arial"/>
              </a:rPr>
              <a:t>MAX</a:t>
            </a:r>
            <a:r>
              <a:rPr sz="1900" spc="-12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900" spc="-7" dirty="0">
                <a:solidFill>
                  <a:srgbClr val="0000FF"/>
                </a:solidFill>
                <a:latin typeface="Arial"/>
                <a:cs typeface="Arial"/>
              </a:rPr>
              <a:t>POOL2  </a:t>
            </a:r>
            <a:r>
              <a:rPr sz="1900" spc="-7" dirty="0">
                <a:solidFill>
                  <a:srgbClr val="69A84F"/>
                </a:solidFill>
                <a:latin typeface="Arial"/>
                <a:cs typeface="Arial"/>
              </a:rPr>
              <a:t>NORM2  </a:t>
            </a:r>
            <a:r>
              <a:rPr sz="1900" spc="-7" dirty="0">
                <a:solidFill>
                  <a:srgbClr val="FF0000"/>
                </a:solidFill>
                <a:latin typeface="Arial"/>
                <a:cs typeface="Arial"/>
              </a:rPr>
              <a:t>CONV3  CONV4  CONV5</a:t>
            </a:r>
            <a:endParaRPr sz="1900">
              <a:latin typeface="Arial"/>
              <a:cs typeface="Arial"/>
            </a:endParaRPr>
          </a:p>
          <a:p>
            <a:pPr marL="16933" marR="178642">
              <a:lnSpc>
                <a:spcPts val="2200"/>
              </a:lnSpc>
            </a:pPr>
            <a:r>
              <a:rPr sz="1900" spc="-7" dirty="0">
                <a:solidFill>
                  <a:srgbClr val="0000FF"/>
                </a:solidFill>
                <a:latin typeface="Arial"/>
                <a:cs typeface="Arial"/>
              </a:rPr>
              <a:t>Max</a:t>
            </a:r>
            <a:r>
              <a:rPr sz="1900" spc="-12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900" spc="-7" dirty="0">
                <a:solidFill>
                  <a:srgbClr val="0000FF"/>
                </a:solidFill>
                <a:latin typeface="Arial"/>
                <a:cs typeface="Arial"/>
              </a:rPr>
              <a:t>POOL3  </a:t>
            </a:r>
            <a:r>
              <a:rPr sz="1900" spc="-7" dirty="0">
                <a:solidFill>
                  <a:srgbClr val="E69138"/>
                </a:solidFill>
                <a:latin typeface="Arial"/>
                <a:cs typeface="Arial"/>
              </a:rPr>
              <a:t>FC6</a:t>
            </a:r>
            <a:endParaRPr sz="1900">
              <a:latin typeface="Arial"/>
              <a:cs typeface="Arial"/>
            </a:endParaRPr>
          </a:p>
          <a:p>
            <a:pPr marL="16933" marR="1033754">
              <a:lnSpc>
                <a:spcPts val="2200"/>
              </a:lnSpc>
            </a:pPr>
            <a:r>
              <a:rPr sz="1900" spc="-7" dirty="0">
                <a:solidFill>
                  <a:srgbClr val="E69138"/>
                </a:solidFill>
                <a:latin typeface="Arial"/>
                <a:cs typeface="Arial"/>
              </a:rPr>
              <a:t>FC7  FC8</a:t>
            </a:r>
            <a:endParaRPr sz="19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10566" y="6290125"/>
            <a:ext cx="11612033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53"/>
              </a:lnSpc>
              <a:tabLst>
                <a:tab pos="7004298" algn="l"/>
                <a:tab pos="9747430" algn="l"/>
              </a:tabLst>
            </a:pP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2400" spc="-2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2400" spc="-1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Yeung	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May 2,</a:t>
            </a:r>
            <a:r>
              <a:rPr sz="4000" spc="-189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4000" baseline="-4166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198825" y="6273191"/>
            <a:ext cx="2124287" cy="4241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173"/>
              </a:lnSpc>
            </a:pPr>
            <a:r>
              <a:rPr sz="4000" spc="-9" baseline="1388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4000" baseline="1388" dirty="0">
                <a:solidFill>
                  <a:srgbClr val="FFFFFF"/>
                </a:solidFill>
                <a:latin typeface="Arial"/>
                <a:cs typeface="Arial"/>
              </a:rPr>
              <a:t>9 -</a:t>
            </a:r>
            <a:r>
              <a:rPr sz="4000" spc="-369" baseline="1388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fld id="{81D60167-4931-47E6-BA6A-407CBD079E47}" type="slidenum">
              <a:rPr sz="2700" dirty="0">
                <a:solidFill>
                  <a:srgbClr val="FFFFFF"/>
                </a:solidFill>
                <a:latin typeface="Arial"/>
                <a:cs typeface="Arial"/>
              </a:rPr>
              <a:pPr marL="16933">
                <a:lnSpc>
                  <a:spcPts val="3173"/>
                </a:lnSpc>
              </a:pPr>
              <a:t>107</a:t>
            </a:fld>
            <a:endParaRPr sz="27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57859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342221" y="295629"/>
            <a:ext cx="6646417" cy="20888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0132" y="-7566"/>
            <a:ext cx="4710005" cy="1302914"/>
          </a:xfrm>
          <a:prstGeom prst="rect">
            <a:avLst/>
          </a:prstGeom>
        </p:spPr>
        <p:txBody>
          <a:bodyPr vert="horz" wrap="square" lIns="0" tIns="261613" rIns="0" bIns="0" rtlCol="0">
            <a:spAutoFit/>
          </a:bodyPr>
          <a:lstStyle/>
          <a:p>
            <a:pPr marL="16933">
              <a:lnSpc>
                <a:spcPct val="100000"/>
              </a:lnSpc>
              <a:spcBef>
                <a:spcPts val="2060"/>
              </a:spcBef>
            </a:pPr>
            <a:r>
              <a:rPr sz="2800" spc="-7" dirty="0">
                <a:solidFill>
                  <a:srgbClr val="000000"/>
                </a:solidFill>
              </a:rPr>
              <a:t>Case </a:t>
            </a:r>
            <a:r>
              <a:rPr sz="2800" spc="-13" dirty="0">
                <a:solidFill>
                  <a:srgbClr val="000000"/>
                </a:solidFill>
              </a:rPr>
              <a:t>Study:</a:t>
            </a:r>
            <a:r>
              <a:rPr sz="2800" spc="-120" dirty="0">
                <a:solidFill>
                  <a:srgbClr val="000000"/>
                </a:solidFill>
              </a:rPr>
              <a:t> </a:t>
            </a:r>
            <a:r>
              <a:rPr sz="2800" spc="-7" dirty="0">
                <a:solidFill>
                  <a:srgbClr val="000000"/>
                </a:solidFill>
              </a:rPr>
              <a:t>AlexNet</a:t>
            </a:r>
            <a:endParaRPr sz="2800" dirty="0"/>
          </a:p>
          <a:p>
            <a:pPr marL="60958">
              <a:lnSpc>
                <a:spcPct val="100000"/>
              </a:lnSpc>
              <a:spcBef>
                <a:spcPts val="900"/>
              </a:spcBef>
            </a:pPr>
            <a:r>
              <a:rPr sz="3200" i="1" spc="-7" dirty="0">
                <a:solidFill>
                  <a:srgbClr val="000000"/>
                </a:solidFill>
                <a:latin typeface="Arial"/>
                <a:cs typeface="Arial"/>
              </a:rPr>
              <a:t>[Krizhevsky et al.</a:t>
            </a:r>
            <a:r>
              <a:rPr sz="3200" i="1" spc="-2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3200" i="1" spc="-7" dirty="0">
                <a:solidFill>
                  <a:srgbClr val="000000"/>
                </a:solidFill>
                <a:latin typeface="Arial"/>
                <a:cs typeface="Arial"/>
              </a:rPr>
              <a:t>2012]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44199" y="2528420"/>
            <a:ext cx="7922260" cy="1872827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-7" dirty="0">
                <a:latin typeface="Arial"/>
                <a:cs typeface="Arial"/>
              </a:rPr>
              <a:t>Input: 227x227x3</a:t>
            </a:r>
            <a:r>
              <a:rPr sz="2400" spc="-13" dirty="0">
                <a:latin typeface="Arial"/>
                <a:cs typeface="Arial"/>
              </a:rPr>
              <a:t> </a:t>
            </a:r>
            <a:r>
              <a:rPr sz="2400" spc="-7" dirty="0">
                <a:latin typeface="Arial"/>
                <a:cs typeface="Arial"/>
              </a:rPr>
              <a:t>images</a:t>
            </a:r>
            <a:endParaRPr sz="2400">
              <a:latin typeface="Arial"/>
              <a:cs typeface="Arial"/>
            </a:endParaRPr>
          </a:p>
          <a:p>
            <a:pPr>
              <a:spcBef>
                <a:spcPts val="7"/>
              </a:spcBef>
            </a:pPr>
            <a:endParaRPr sz="2500">
              <a:latin typeface="Times New Roman"/>
              <a:cs typeface="Times New Roman"/>
            </a:endParaRPr>
          </a:p>
          <a:p>
            <a:pPr marL="16933"/>
            <a:r>
              <a:rPr sz="2400" b="1" spc="-7" dirty="0">
                <a:latin typeface="Arial"/>
                <a:cs typeface="Arial"/>
              </a:rPr>
              <a:t>First layer </a:t>
            </a:r>
            <a:r>
              <a:rPr sz="2400" spc="-7" dirty="0">
                <a:latin typeface="Arial"/>
                <a:cs typeface="Arial"/>
              </a:rPr>
              <a:t>(CONV1): 96 11x11 filters applied at </a:t>
            </a:r>
            <a:r>
              <a:rPr sz="2400" dirty="0">
                <a:latin typeface="Arial"/>
                <a:cs typeface="Arial"/>
              </a:rPr>
              <a:t>stride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4</a:t>
            </a:r>
            <a:endParaRPr sz="2400">
              <a:latin typeface="Arial"/>
              <a:cs typeface="Arial"/>
            </a:endParaRPr>
          </a:p>
          <a:p>
            <a:pPr marL="16933">
              <a:spcBef>
                <a:spcPts val="20"/>
              </a:spcBef>
            </a:pPr>
            <a:r>
              <a:rPr sz="2400" spc="-7" dirty="0">
                <a:latin typeface="Arial"/>
                <a:cs typeface="Arial"/>
              </a:rPr>
              <a:t>=&gt;</a:t>
            </a:r>
            <a:endParaRPr sz="2400">
              <a:latin typeface="Arial"/>
              <a:cs typeface="Arial"/>
            </a:endParaRPr>
          </a:p>
          <a:p>
            <a:pPr marL="16933">
              <a:spcBef>
                <a:spcPts val="20"/>
              </a:spcBef>
            </a:pP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Q: what is the output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volume size?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Hint: (227-11)/4+1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=</a:t>
            </a:r>
            <a:r>
              <a:rPr sz="2400" spc="-113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55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10566" y="6290125"/>
            <a:ext cx="11612033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53"/>
              </a:lnSpc>
              <a:tabLst>
                <a:tab pos="7004298" algn="l"/>
                <a:tab pos="9747430" algn="l"/>
              </a:tabLst>
            </a:pP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2400" spc="-2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2400" spc="-1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Yeung	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May 2,</a:t>
            </a:r>
            <a:r>
              <a:rPr sz="4000" spc="-189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4000" baseline="-4166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198825" y="6273191"/>
            <a:ext cx="2124287" cy="4241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173"/>
              </a:lnSpc>
            </a:pPr>
            <a:r>
              <a:rPr sz="4000" spc="-9" baseline="1388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4000" baseline="1388" dirty="0">
                <a:solidFill>
                  <a:srgbClr val="FFFFFF"/>
                </a:solidFill>
                <a:latin typeface="Arial"/>
                <a:cs typeface="Arial"/>
              </a:rPr>
              <a:t>9 -</a:t>
            </a:r>
            <a:r>
              <a:rPr sz="4000" spc="-369" baseline="1388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fld id="{81D60167-4931-47E6-BA6A-407CBD079E47}" type="slidenum">
              <a:rPr sz="2700" dirty="0">
                <a:solidFill>
                  <a:srgbClr val="FFFFFF"/>
                </a:solidFill>
                <a:latin typeface="Arial"/>
                <a:cs typeface="Arial"/>
              </a:rPr>
              <a:pPr marL="16933">
                <a:lnSpc>
                  <a:spcPts val="3173"/>
                </a:lnSpc>
              </a:pPr>
              <a:t>108</a:t>
            </a:fld>
            <a:endParaRPr sz="27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04704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342221" y="295629"/>
            <a:ext cx="6646417" cy="20888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0132" y="-7566"/>
            <a:ext cx="4710005" cy="1302914"/>
          </a:xfrm>
          <a:prstGeom prst="rect">
            <a:avLst/>
          </a:prstGeom>
        </p:spPr>
        <p:txBody>
          <a:bodyPr vert="horz" wrap="square" lIns="0" tIns="261613" rIns="0" bIns="0" rtlCol="0">
            <a:spAutoFit/>
          </a:bodyPr>
          <a:lstStyle/>
          <a:p>
            <a:pPr marL="16933">
              <a:lnSpc>
                <a:spcPct val="100000"/>
              </a:lnSpc>
              <a:spcBef>
                <a:spcPts val="2060"/>
              </a:spcBef>
            </a:pPr>
            <a:r>
              <a:rPr sz="2800" spc="-7" dirty="0">
                <a:solidFill>
                  <a:srgbClr val="000000"/>
                </a:solidFill>
              </a:rPr>
              <a:t>Case </a:t>
            </a:r>
            <a:r>
              <a:rPr sz="2800" spc="-13" dirty="0">
                <a:solidFill>
                  <a:srgbClr val="000000"/>
                </a:solidFill>
              </a:rPr>
              <a:t>Study:</a:t>
            </a:r>
            <a:r>
              <a:rPr sz="2800" spc="-120" dirty="0">
                <a:solidFill>
                  <a:srgbClr val="000000"/>
                </a:solidFill>
              </a:rPr>
              <a:t> </a:t>
            </a:r>
            <a:r>
              <a:rPr sz="2800" spc="-7" dirty="0">
                <a:solidFill>
                  <a:srgbClr val="000000"/>
                </a:solidFill>
              </a:rPr>
              <a:t>AlexNet</a:t>
            </a:r>
            <a:endParaRPr sz="2800" dirty="0"/>
          </a:p>
          <a:p>
            <a:pPr marL="60958">
              <a:lnSpc>
                <a:spcPct val="100000"/>
              </a:lnSpc>
              <a:spcBef>
                <a:spcPts val="900"/>
              </a:spcBef>
            </a:pPr>
            <a:r>
              <a:rPr sz="3200" i="1" spc="-7" dirty="0">
                <a:solidFill>
                  <a:srgbClr val="000000"/>
                </a:solidFill>
                <a:latin typeface="Arial"/>
                <a:cs typeface="Arial"/>
              </a:rPr>
              <a:t>[Krizhevsky et al.</a:t>
            </a:r>
            <a:r>
              <a:rPr sz="3200" i="1" spc="-2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3200" i="1" spc="-7" dirty="0">
                <a:solidFill>
                  <a:srgbClr val="000000"/>
                </a:solidFill>
                <a:latin typeface="Arial"/>
                <a:cs typeface="Arial"/>
              </a:rPr>
              <a:t>2012]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44199" y="2528420"/>
            <a:ext cx="7549727" cy="2609427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-7" dirty="0">
                <a:latin typeface="Arial"/>
                <a:cs typeface="Arial"/>
              </a:rPr>
              <a:t>Input: 227x227x3</a:t>
            </a:r>
            <a:r>
              <a:rPr sz="2400" spc="-13" dirty="0">
                <a:latin typeface="Arial"/>
                <a:cs typeface="Arial"/>
              </a:rPr>
              <a:t> </a:t>
            </a:r>
            <a:r>
              <a:rPr sz="2400" spc="-7" dirty="0">
                <a:latin typeface="Arial"/>
                <a:cs typeface="Arial"/>
              </a:rPr>
              <a:t>images</a:t>
            </a:r>
            <a:endParaRPr sz="2400">
              <a:latin typeface="Arial"/>
              <a:cs typeface="Arial"/>
            </a:endParaRPr>
          </a:p>
          <a:p>
            <a:pPr>
              <a:spcBef>
                <a:spcPts val="7"/>
              </a:spcBef>
            </a:pPr>
            <a:endParaRPr sz="2500">
              <a:latin typeface="Times New Roman"/>
              <a:cs typeface="Times New Roman"/>
            </a:endParaRPr>
          </a:p>
          <a:p>
            <a:pPr marL="16933"/>
            <a:r>
              <a:rPr sz="2400" b="1" spc="-7" dirty="0">
                <a:latin typeface="Arial"/>
                <a:cs typeface="Arial"/>
              </a:rPr>
              <a:t>First layer </a:t>
            </a:r>
            <a:r>
              <a:rPr sz="2400" spc="-7" dirty="0">
                <a:latin typeface="Arial"/>
                <a:cs typeface="Arial"/>
              </a:rPr>
              <a:t>(CONV1): 96 11x11 filters applied at </a:t>
            </a:r>
            <a:r>
              <a:rPr sz="2400" dirty="0">
                <a:latin typeface="Arial"/>
                <a:cs typeface="Arial"/>
              </a:rPr>
              <a:t>stride</a:t>
            </a:r>
            <a:r>
              <a:rPr sz="2400" spc="-47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4</a:t>
            </a:r>
            <a:endParaRPr sz="2400">
              <a:latin typeface="Arial"/>
              <a:cs typeface="Arial"/>
            </a:endParaRPr>
          </a:p>
          <a:p>
            <a:pPr marL="16933">
              <a:spcBef>
                <a:spcPts val="20"/>
              </a:spcBef>
            </a:pPr>
            <a:r>
              <a:rPr sz="2400" spc="-7" dirty="0">
                <a:latin typeface="Arial"/>
                <a:cs typeface="Arial"/>
              </a:rPr>
              <a:t>=&gt;</a:t>
            </a:r>
            <a:endParaRPr sz="2400">
              <a:latin typeface="Arial"/>
              <a:cs typeface="Arial"/>
            </a:endParaRPr>
          </a:p>
          <a:p>
            <a:pPr marL="16933">
              <a:spcBef>
                <a:spcPts val="20"/>
              </a:spcBef>
            </a:pPr>
            <a:r>
              <a:rPr sz="2400" spc="-7" dirty="0">
                <a:latin typeface="Arial"/>
                <a:cs typeface="Arial"/>
              </a:rPr>
              <a:t>Output </a:t>
            </a:r>
            <a:r>
              <a:rPr sz="2400" dirty="0">
                <a:latin typeface="Arial"/>
                <a:cs typeface="Arial"/>
              </a:rPr>
              <a:t>volume</a:t>
            </a:r>
            <a:r>
              <a:rPr sz="2400" spc="7" dirty="0">
                <a:latin typeface="Arial"/>
                <a:cs typeface="Arial"/>
              </a:rPr>
              <a:t> </a:t>
            </a:r>
            <a:r>
              <a:rPr sz="2400" b="1" spc="-7" dirty="0">
                <a:latin typeface="Arial"/>
                <a:cs typeface="Arial"/>
              </a:rPr>
              <a:t>[55x55x96]</a:t>
            </a:r>
            <a:endParaRPr sz="2400">
              <a:latin typeface="Arial"/>
              <a:cs typeface="Arial"/>
            </a:endParaRPr>
          </a:p>
          <a:p>
            <a:pPr>
              <a:spcBef>
                <a:spcPts val="7"/>
              </a:spcBef>
            </a:pPr>
            <a:endParaRPr sz="2500">
              <a:latin typeface="Times New Roman"/>
              <a:cs typeface="Times New Roman"/>
            </a:endParaRPr>
          </a:p>
          <a:p>
            <a:pPr marL="16933"/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Q: What is the total number of parameters in this</a:t>
            </a:r>
            <a:r>
              <a:rPr sz="2400" spc="-67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layer?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10566" y="6290125"/>
            <a:ext cx="11612033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53"/>
              </a:lnSpc>
              <a:tabLst>
                <a:tab pos="7004298" algn="l"/>
                <a:tab pos="9747430" algn="l"/>
              </a:tabLst>
            </a:pP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2400" spc="-2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2400" spc="-1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Yeung	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May 2,</a:t>
            </a:r>
            <a:r>
              <a:rPr sz="4000" spc="-189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4000" baseline="-4166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198825" y="6273191"/>
            <a:ext cx="2124287" cy="4241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173"/>
              </a:lnSpc>
            </a:pPr>
            <a:r>
              <a:rPr sz="4000" spc="-9" baseline="1388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4000" baseline="1388" dirty="0">
                <a:solidFill>
                  <a:srgbClr val="FFFFFF"/>
                </a:solidFill>
                <a:latin typeface="Arial"/>
                <a:cs typeface="Arial"/>
              </a:rPr>
              <a:t>9 -</a:t>
            </a:r>
            <a:r>
              <a:rPr sz="4000" spc="-369" baseline="1388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fld id="{81D60167-4931-47E6-BA6A-407CBD079E47}" type="slidenum">
              <a:rPr sz="2700" dirty="0">
                <a:solidFill>
                  <a:srgbClr val="FFFFFF"/>
                </a:solidFill>
                <a:latin typeface="Arial"/>
                <a:cs typeface="Arial"/>
              </a:rPr>
              <a:pPr marL="16933">
                <a:lnSpc>
                  <a:spcPts val="3173"/>
                </a:lnSpc>
              </a:pPr>
              <a:t>109</a:t>
            </a:fld>
            <a:endParaRPr sz="27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86357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Calibri" panose="020F0502020204030204" pitchFamily="34" charset="0"/>
              </a:rPr>
              <a:t>Neural </a:t>
            </a:r>
            <a:r>
              <a:rPr lang="en-US" altLang="zh-CN" dirty="0" smtClean="0">
                <a:latin typeface="Calibri" panose="020F0502020204030204" pitchFamily="34" charset="0"/>
              </a:rPr>
              <a:t>Networks - Composition</a:t>
            </a:r>
            <a:endParaRPr lang="en-US" dirty="0">
              <a:latin typeface="Calibri" panose="020F0502020204030204" pitchFamily="34" charset="0"/>
            </a:endParaRPr>
          </a:p>
        </p:txBody>
      </p:sp>
      <p:pic>
        <p:nvPicPr>
          <p:cNvPr id="11266" name="Picture 2" descr="http://neuralnetworksanddeeplearning.com/images/tikz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4687" y="2254477"/>
            <a:ext cx="8726400" cy="2557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196872" y="5212068"/>
            <a:ext cx="98445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i="1" dirty="0">
                <a:latin typeface="Calibri" panose="020F0502020204030204" pitchFamily="34" charset="0"/>
              </a:rPr>
              <a:t> </a:t>
            </a:r>
            <a:r>
              <a:rPr lang="en-US" altLang="zh-CN" sz="2400" b="1" i="1" dirty="0" smtClean="0">
                <a:latin typeface="Calibri" panose="020F0502020204030204" pitchFamily="34" charset="0"/>
              </a:rPr>
              <a:t>Network architectur</a:t>
            </a:r>
            <a:r>
              <a:rPr lang="en-US" altLang="zh-CN" sz="2400" b="1" i="1" dirty="0">
                <a:latin typeface="Calibri" panose="020F0502020204030204" pitchFamily="34" charset="0"/>
              </a:rPr>
              <a:t>e</a:t>
            </a:r>
            <a:r>
              <a:rPr lang="en-US" altLang="zh-CN" sz="2400" b="1" i="1" dirty="0" smtClean="0">
                <a:latin typeface="Calibri" panose="020F0502020204030204" pitchFamily="34" charset="0"/>
              </a:rPr>
              <a:t>: </a:t>
            </a:r>
            <a:r>
              <a:rPr lang="en-US" sz="2400" dirty="0" smtClean="0">
                <a:latin typeface="Calibri" panose="020F0502020204030204" pitchFamily="34" charset="0"/>
              </a:rPr>
              <a:t>Sets </a:t>
            </a:r>
            <a:r>
              <a:rPr lang="en-US" sz="2400" dirty="0">
                <a:latin typeface="Calibri" panose="020F0502020204030204" pitchFamily="34" charset="0"/>
              </a:rPr>
              <a:t>of layers and the connections (weights) between </a:t>
            </a:r>
            <a:r>
              <a:rPr lang="en-US" sz="2400" dirty="0" smtClean="0">
                <a:latin typeface="Calibri" panose="020F0502020204030204" pitchFamily="34" charset="0"/>
              </a:rPr>
              <a:t>them.</a:t>
            </a:r>
            <a:endParaRPr lang="en-US" sz="2400" i="1" dirty="0">
              <a:latin typeface="Calibri" panose="020F050202020403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903260" y="1690689"/>
            <a:ext cx="1182805" cy="368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Layer 1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668371" y="1690689"/>
            <a:ext cx="1182805" cy="368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Layer 2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482980" y="1690689"/>
            <a:ext cx="1510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Output Layer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522134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342221" y="295629"/>
            <a:ext cx="6646417" cy="20888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0132" y="-7566"/>
            <a:ext cx="4710005" cy="1302914"/>
          </a:xfrm>
          <a:prstGeom prst="rect">
            <a:avLst/>
          </a:prstGeom>
        </p:spPr>
        <p:txBody>
          <a:bodyPr vert="horz" wrap="square" lIns="0" tIns="261613" rIns="0" bIns="0" rtlCol="0">
            <a:spAutoFit/>
          </a:bodyPr>
          <a:lstStyle/>
          <a:p>
            <a:pPr marL="16933">
              <a:lnSpc>
                <a:spcPct val="100000"/>
              </a:lnSpc>
              <a:spcBef>
                <a:spcPts val="2060"/>
              </a:spcBef>
            </a:pPr>
            <a:r>
              <a:rPr sz="2800" spc="-7" dirty="0">
                <a:solidFill>
                  <a:srgbClr val="000000"/>
                </a:solidFill>
              </a:rPr>
              <a:t>Case </a:t>
            </a:r>
            <a:r>
              <a:rPr sz="2800" spc="-13" dirty="0">
                <a:solidFill>
                  <a:srgbClr val="000000"/>
                </a:solidFill>
              </a:rPr>
              <a:t>Study:</a:t>
            </a:r>
            <a:r>
              <a:rPr sz="2800" spc="-120" dirty="0">
                <a:solidFill>
                  <a:srgbClr val="000000"/>
                </a:solidFill>
              </a:rPr>
              <a:t> </a:t>
            </a:r>
            <a:r>
              <a:rPr sz="2800" spc="-7" dirty="0">
                <a:solidFill>
                  <a:srgbClr val="000000"/>
                </a:solidFill>
              </a:rPr>
              <a:t>AlexNet</a:t>
            </a:r>
            <a:endParaRPr sz="2800" dirty="0"/>
          </a:p>
          <a:p>
            <a:pPr marL="60958">
              <a:lnSpc>
                <a:spcPct val="100000"/>
              </a:lnSpc>
              <a:spcBef>
                <a:spcPts val="900"/>
              </a:spcBef>
            </a:pPr>
            <a:r>
              <a:rPr sz="3200" i="1" spc="-7" dirty="0">
                <a:solidFill>
                  <a:srgbClr val="000000"/>
                </a:solidFill>
                <a:latin typeface="Arial"/>
                <a:cs typeface="Arial"/>
              </a:rPr>
              <a:t>[Krizhevsky et al.</a:t>
            </a:r>
            <a:r>
              <a:rPr sz="3200" i="1" spc="-2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3200" i="1" spc="-7" dirty="0">
                <a:solidFill>
                  <a:srgbClr val="000000"/>
                </a:solidFill>
                <a:latin typeface="Arial"/>
                <a:cs typeface="Arial"/>
              </a:rPr>
              <a:t>2012]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44199" y="2528420"/>
            <a:ext cx="7549727" cy="2241127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-7" dirty="0">
                <a:latin typeface="Arial"/>
                <a:cs typeface="Arial"/>
              </a:rPr>
              <a:t>Input: 227x227x3</a:t>
            </a:r>
            <a:r>
              <a:rPr sz="2400" spc="-13" dirty="0">
                <a:latin typeface="Arial"/>
                <a:cs typeface="Arial"/>
              </a:rPr>
              <a:t> </a:t>
            </a:r>
            <a:r>
              <a:rPr sz="2400" spc="-7" dirty="0">
                <a:latin typeface="Arial"/>
                <a:cs typeface="Arial"/>
              </a:rPr>
              <a:t>images</a:t>
            </a:r>
            <a:endParaRPr sz="2400">
              <a:latin typeface="Arial"/>
              <a:cs typeface="Arial"/>
            </a:endParaRPr>
          </a:p>
          <a:p>
            <a:pPr>
              <a:spcBef>
                <a:spcPts val="7"/>
              </a:spcBef>
            </a:pPr>
            <a:endParaRPr sz="2500">
              <a:latin typeface="Times New Roman"/>
              <a:cs typeface="Times New Roman"/>
            </a:endParaRPr>
          </a:p>
          <a:p>
            <a:pPr marL="16933"/>
            <a:r>
              <a:rPr sz="2400" b="1" spc="-7" dirty="0">
                <a:latin typeface="Arial"/>
                <a:cs typeface="Arial"/>
              </a:rPr>
              <a:t>First layer </a:t>
            </a:r>
            <a:r>
              <a:rPr sz="2400" spc="-7" dirty="0">
                <a:latin typeface="Arial"/>
                <a:cs typeface="Arial"/>
              </a:rPr>
              <a:t>(CONV1): 96 11x11 filters applied at </a:t>
            </a:r>
            <a:r>
              <a:rPr sz="2400" dirty="0">
                <a:latin typeface="Arial"/>
                <a:cs typeface="Arial"/>
              </a:rPr>
              <a:t>stride</a:t>
            </a:r>
            <a:r>
              <a:rPr sz="2400" spc="-47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4</a:t>
            </a:r>
            <a:endParaRPr sz="2400">
              <a:latin typeface="Arial"/>
              <a:cs typeface="Arial"/>
            </a:endParaRPr>
          </a:p>
          <a:p>
            <a:pPr marL="16933">
              <a:spcBef>
                <a:spcPts val="20"/>
              </a:spcBef>
            </a:pPr>
            <a:r>
              <a:rPr sz="2400" spc="-7" dirty="0">
                <a:latin typeface="Arial"/>
                <a:cs typeface="Arial"/>
              </a:rPr>
              <a:t>=&gt;</a:t>
            </a:r>
            <a:endParaRPr sz="2400">
              <a:latin typeface="Arial"/>
              <a:cs typeface="Arial"/>
            </a:endParaRPr>
          </a:p>
          <a:p>
            <a:pPr marL="16933">
              <a:spcBef>
                <a:spcPts val="20"/>
              </a:spcBef>
            </a:pPr>
            <a:r>
              <a:rPr sz="2400" spc="-7" dirty="0">
                <a:latin typeface="Arial"/>
                <a:cs typeface="Arial"/>
              </a:rPr>
              <a:t>Output </a:t>
            </a:r>
            <a:r>
              <a:rPr sz="2400" dirty="0">
                <a:latin typeface="Arial"/>
                <a:cs typeface="Arial"/>
              </a:rPr>
              <a:t>volume</a:t>
            </a:r>
            <a:r>
              <a:rPr sz="2400" spc="7" dirty="0">
                <a:latin typeface="Arial"/>
                <a:cs typeface="Arial"/>
              </a:rPr>
              <a:t> </a:t>
            </a:r>
            <a:r>
              <a:rPr sz="2400" b="1" spc="-7" dirty="0">
                <a:latin typeface="Arial"/>
                <a:cs typeface="Arial"/>
              </a:rPr>
              <a:t>[55x55x96]</a:t>
            </a:r>
            <a:endParaRPr sz="2400">
              <a:latin typeface="Arial"/>
              <a:cs typeface="Arial"/>
            </a:endParaRPr>
          </a:p>
          <a:p>
            <a:pPr marL="16933">
              <a:spcBef>
                <a:spcPts val="20"/>
              </a:spcBef>
            </a:pPr>
            <a:r>
              <a:rPr sz="2400" spc="-7" dirty="0">
                <a:latin typeface="Arial"/>
                <a:cs typeface="Arial"/>
              </a:rPr>
              <a:t>Parameters: (11*11*3)*96 </a:t>
            </a:r>
            <a:r>
              <a:rPr sz="2400" dirty="0">
                <a:latin typeface="Arial"/>
                <a:cs typeface="Arial"/>
              </a:rPr>
              <a:t>=</a:t>
            </a:r>
            <a:r>
              <a:rPr sz="2400" spc="33" dirty="0">
                <a:latin typeface="Arial"/>
                <a:cs typeface="Arial"/>
              </a:rPr>
              <a:t> </a:t>
            </a:r>
            <a:r>
              <a:rPr sz="2400" b="1" spc="-7" dirty="0">
                <a:latin typeface="Arial"/>
                <a:cs typeface="Arial"/>
              </a:rPr>
              <a:t>35K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10566" y="6290125"/>
            <a:ext cx="11612033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53"/>
              </a:lnSpc>
              <a:tabLst>
                <a:tab pos="7004298" algn="l"/>
                <a:tab pos="9747430" algn="l"/>
              </a:tabLst>
            </a:pP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2400" spc="-2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2400" spc="-1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Yeung	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May 2,</a:t>
            </a:r>
            <a:r>
              <a:rPr sz="4000" spc="-189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4000" baseline="-4166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198825" y="6273191"/>
            <a:ext cx="2124287" cy="4241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173"/>
              </a:lnSpc>
            </a:pPr>
            <a:r>
              <a:rPr sz="4000" spc="-9" baseline="1388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4000" baseline="1388" dirty="0">
                <a:solidFill>
                  <a:srgbClr val="FFFFFF"/>
                </a:solidFill>
                <a:latin typeface="Arial"/>
                <a:cs typeface="Arial"/>
              </a:rPr>
              <a:t>9 -</a:t>
            </a:r>
            <a:r>
              <a:rPr sz="4000" spc="-369" baseline="1388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fld id="{81D60167-4931-47E6-BA6A-407CBD079E47}" type="slidenum">
              <a:rPr sz="2700" dirty="0">
                <a:solidFill>
                  <a:srgbClr val="FFFFFF"/>
                </a:solidFill>
                <a:latin typeface="Arial"/>
                <a:cs typeface="Arial"/>
              </a:rPr>
              <a:pPr marL="16933">
                <a:lnSpc>
                  <a:spcPts val="3173"/>
                </a:lnSpc>
              </a:pPr>
              <a:t>110</a:t>
            </a:fld>
            <a:endParaRPr sz="27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46048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342221" y="295629"/>
            <a:ext cx="6646417" cy="20888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0132" y="-7566"/>
            <a:ext cx="4710005" cy="1302914"/>
          </a:xfrm>
          <a:prstGeom prst="rect">
            <a:avLst/>
          </a:prstGeom>
        </p:spPr>
        <p:txBody>
          <a:bodyPr vert="horz" wrap="square" lIns="0" tIns="261613" rIns="0" bIns="0" rtlCol="0">
            <a:spAutoFit/>
          </a:bodyPr>
          <a:lstStyle/>
          <a:p>
            <a:pPr marL="16933">
              <a:lnSpc>
                <a:spcPct val="100000"/>
              </a:lnSpc>
              <a:spcBef>
                <a:spcPts val="2060"/>
              </a:spcBef>
            </a:pPr>
            <a:r>
              <a:rPr sz="2800" spc="-7" dirty="0">
                <a:solidFill>
                  <a:srgbClr val="000000"/>
                </a:solidFill>
              </a:rPr>
              <a:t>Case </a:t>
            </a:r>
            <a:r>
              <a:rPr sz="2800" spc="-13" dirty="0">
                <a:solidFill>
                  <a:srgbClr val="000000"/>
                </a:solidFill>
              </a:rPr>
              <a:t>Study:</a:t>
            </a:r>
            <a:r>
              <a:rPr sz="2800" spc="-120" dirty="0">
                <a:solidFill>
                  <a:srgbClr val="000000"/>
                </a:solidFill>
              </a:rPr>
              <a:t> </a:t>
            </a:r>
            <a:r>
              <a:rPr sz="2800" spc="-7" dirty="0">
                <a:solidFill>
                  <a:srgbClr val="000000"/>
                </a:solidFill>
              </a:rPr>
              <a:t>AlexNet</a:t>
            </a:r>
            <a:endParaRPr sz="2800" dirty="0"/>
          </a:p>
          <a:p>
            <a:pPr marL="60958">
              <a:lnSpc>
                <a:spcPct val="100000"/>
              </a:lnSpc>
              <a:spcBef>
                <a:spcPts val="900"/>
              </a:spcBef>
            </a:pPr>
            <a:r>
              <a:rPr sz="3200" i="1" spc="-7" dirty="0">
                <a:solidFill>
                  <a:srgbClr val="000000"/>
                </a:solidFill>
                <a:latin typeface="Arial"/>
                <a:cs typeface="Arial"/>
              </a:rPr>
              <a:t>[Krizhevsky et al.</a:t>
            </a:r>
            <a:r>
              <a:rPr sz="3200" i="1" spc="-2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3200" i="1" spc="-7" dirty="0">
                <a:solidFill>
                  <a:srgbClr val="000000"/>
                </a:solidFill>
                <a:latin typeface="Arial"/>
                <a:cs typeface="Arial"/>
              </a:rPr>
              <a:t>2012]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44199" y="2528420"/>
            <a:ext cx="7582747" cy="2241127"/>
          </a:xfrm>
          <a:prstGeom prst="rect">
            <a:avLst/>
          </a:prstGeom>
        </p:spPr>
        <p:txBody>
          <a:bodyPr vert="horz" wrap="square" lIns="0" tIns="14393" rIns="0" bIns="0" rtlCol="0">
            <a:spAutoFit/>
          </a:bodyPr>
          <a:lstStyle/>
          <a:p>
            <a:pPr marL="16933" marR="4153643">
              <a:lnSpc>
                <a:spcPct val="100699"/>
              </a:lnSpc>
              <a:spcBef>
                <a:spcPts val="113"/>
              </a:spcBef>
            </a:pPr>
            <a:r>
              <a:rPr sz="2400" spc="-7" dirty="0">
                <a:latin typeface="Arial"/>
                <a:cs typeface="Arial"/>
              </a:rPr>
              <a:t>Input: 227x227x3</a:t>
            </a:r>
            <a:r>
              <a:rPr sz="2400" spc="-120" dirty="0">
                <a:latin typeface="Arial"/>
                <a:cs typeface="Arial"/>
              </a:rPr>
              <a:t> </a:t>
            </a:r>
            <a:r>
              <a:rPr sz="2400" spc="-7" dirty="0">
                <a:latin typeface="Arial"/>
                <a:cs typeface="Arial"/>
              </a:rPr>
              <a:t>images  After CONV1:</a:t>
            </a:r>
            <a:r>
              <a:rPr sz="2400" spc="-80" dirty="0">
                <a:latin typeface="Arial"/>
                <a:cs typeface="Arial"/>
              </a:rPr>
              <a:t> </a:t>
            </a:r>
            <a:r>
              <a:rPr sz="2400" spc="-7" dirty="0">
                <a:latin typeface="Arial"/>
                <a:cs typeface="Arial"/>
              </a:rPr>
              <a:t>55x55x96</a:t>
            </a:r>
            <a:endParaRPr sz="2400">
              <a:latin typeface="Arial"/>
              <a:cs typeface="Arial"/>
            </a:endParaRPr>
          </a:p>
          <a:p>
            <a:pPr marL="16933" marR="6773">
              <a:lnSpc>
                <a:spcPct val="201399"/>
              </a:lnSpc>
            </a:pPr>
            <a:r>
              <a:rPr sz="2400" b="1" spc="-7" dirty="0">
                <a:latin typeface="Arial"/>
                <a:cs typeface="Arial"/>
              </a:rPr>
              <a:t>Second layer </a:t>
            </a:r>
            <a:r>
              <a:rPr sz="2400" spc="-7" dirty="0">
                <a:latin typeface="Arial"/>
                <a:cs typeface="Arial"/>
              </a:rPr>
              <a:t>(POOL1): 3x3 filters applied at </a:t>
            </a:r>
            <a:r>
              <a:rPr sz="2400" dirty="0">
                <a:latin typeface="Arial"/>
                <a:cs typeface="Arial"/>
              </a:rPr>
              <a:t>stride 2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Q: what is the output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volume size?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Hint: (55-3)/2+1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=</a:t>
            </a:r>
            <a:r>
              <a:rPr sz="2400" spc="-113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27</a:t>
            </a:r>
            <a:endParaRPr sz="24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198825" y="6273191"/>
            <a:ext cx="2124287" cy="4241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173"/>
              </a:lnSpc>
            </a:pPr>
            <a:r>
              <a:rPr sz="4000" spc="-9" baseline="1388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4000" baseline="1388" dirty="0">
                <a:solidFill>
                  <a:srgbClr val="FFFFFF"/>
                </a:solidFill>
                <a:latin typeface="Arial"/>
                <a:cs typeface="Arial"/>
              </a:rPr>
              <a:t>9 -</a:t>
            </a:r>
            <a:r>
              <a:rPr sz="4000" spc="-369" baseline="1388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fld id="{81D60167-4931-47E6-BA6A-407CBD079E47}" type="slidenum">
              <a:rPr sz="2700" dirty="0">
                <a:solidFill>
                  <a:srgbClr val="FFFFFF"/>
                </a:solidFill>
                <a:latin typeface="Arial"/>
                <a:cs typeface="Arial"/>
              </a:rPr>
              <a:pPr marL="16933">
                <a:lnSpc>
                  <a:spcPts val="3173"/>
                </a:lnSpc>
              </a:pPr>
              <a:t>111</a:t>
            </a:fld>
            <a:endParaRPr sz="27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88120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342221" y="295629"/>
            <a:ext cx="6646417" cy="20888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0132" y="-7566"/>
            <a:ext cx="4710005" cy="1302914"/>
          </a:xfrm>
          <a:prstGeom prst="rect">
            <a:avLst/>
          </a:prstGeom>
        </p:spPr>
        <p:txBody>
          <a:bodyPr vert="horz" wrap="square" lIns="0" tIns="261613" rIns="0" bIns="0" rtlCol="0">
            <a:spAutoFit/>
          </a:bodyPr>
          <a:lstStyle/>
          <a:p>
            <a:pPr marL="16933">
              <a:lnSpc>
                <a:spcPct val="100000"/>
              </a:lnSpc>
              <a:spcBef>
                <a:spcPts val="2060"/>
              </a:spcBef>
            </a:pPr>
            <a:r>
              <a:rPr sz="2800" spc="-7" dirty="0">
                <a:solidFill>
                  <a:srgbClr val="000000"/>
                </a:solidFill>
              </a:rPr>
              <a:t>Case </a:t>
            </a:r>
            <a:r>
              <a:rPr sz="2800" spc="-13" dirty="0">
                <a:solidFill>
                  <a:srgbClr val="000000"/>
                </a:solidFill>
              </a:rPr>
              <a:t>Study:</a:t>
            </a:r>
            <a:r>
              <a:rPr sz="2800" spc="-120" dirty="0">
                <a:solidFill>
                  <a:srgbClr val="000000"/>
                </a:solidFill>
              </a:rPr>
              <a:t> </a:t>
            </a:r>
            <a:r>
              <a:rPr sz="2800" spc="-7" dirty="0">
                <a:solidFill>
                  <a:srgbClr val="000000"/>
                </a:solidFill>
              </a:rPr>
              <a:t>AlexNet</a:t>
            </a:r>
            <a:endParaRPr sz="2800" dirty="0"/>
          </a:p>
          <a:p>
            <a:pPr marL="60958">
              <a:lnSpc>
                <a:spcPct val="100000"/>
              </a:lnSpc>
              <a:spcBef>
                <a:spcPts val="900"/>
              </a:spcBef>
            </a:pPr>
            <a:r>
              <a:rPr sz="3200" i="1" spc="-7" dirty="0">
                <a:solidFill>
                  <a:srgbClr val="000000"/>
                </a:solidFill>
                <a:latin typeface="Arial"/>
                <a:cs typeface="Arial"/>
              </a:rPr>
              <a:t>[Krizhevsky et al.</a:t>
            </a:r>
            <a:r>
              <a:rPr sz="3200" i="1" spc="-2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3200" i="1" spc="-7" dirty="0">
                <a:solidFill>
                  <a:srgbClr val="000000"/>
                </a:solidFill>
                <a:latin typeface="Arial"/>
                <a:cs typeface="Arial"/>
              </a:rPr>
              <a:t>2012]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44199" y="2528420"/>
            <a:ext cx="7194127" cy="2658334"/>
          </a:xfrm>
          <a:prstGeom prst="rect">
            <a:avLst/>
          </a:prstGeom>
        </p:spPr>
        <p:txBody>
          <a:bodyPr vert="horz" wrap="square" lIns="0" tIns="14393" rIns="0" bIns="0" rtlCol="0">
            <a:spAutoFit/>
          </a:bodyPr>
          <a:lstStyle/>
          <a:p>
            <a:pPr marL="16933" marR="3765033">
              <a:lnSpc>
                <a:spcPct val="100699"/>
              </a:lnSpc>
              <a:spcBef>
                <a:spcPts val="113"/>
              </a:spcBef>
            </a:pPr>
            <a:r>
              <a:rPr sz="2400" spc="-7" dirty="0">
                <a:latin typeface="Arial"/>
                <a:cs typeface="Arial"/>
              </a:rPr>
              <a:t>Input: 227x227x3</a:t>
            </a:r>
            <a:r>
              <a:rPr sz="2400" spc="-120" dirty="0">
                <a:latin typeface="Arial"/>
                <a:cs typeface="Arial"/>
              </a:rPr>
              <a:t> </a:t>
            </a:r>
            <a:r>
              <a:rPr sz="2400" spc="-7" dirty="0">
                <a:latin typeface="Arial"/>
                <a:cs typeface="Arial"/>
              </a:rPr>
              <a:t>images  After CONV1:</a:t>
            </a:r>
            <a:r>
              <a:rPr sz="2400" spc="-80" dirty="0">
                <a:latin typeface="Arial"/>
                <a:cs typeface="Arial"/>
              </a:rPr>
              <a:t> </a:t>
            </a:r>
            <a:r>
              <a:rPr sz="2400" spc="-7" dirty="0">
                <a:latin typeface="Arial"/>
                <a:cs typeface="Arial"/>
              </a:rPr>
              <a:t>55x55x96</a:t>
            </a:r>
            <a:endParaRPr sz="2400">
              <a:latin typeface="Arial"/>
              <a:cs typeface="Arial"/>
            </a:endParaRPr>
          </a:p>
          <a:p>
            <a:pPr>
              <a:spcBef>
                <a:spcPts val="60"/>
              </a:spcBef>
            </a:pPr>
            <a:endParaRPr sz="2500">
              <a:latin typeface="Times New Roman"/>
              <a:cs typeface="Times New Roman"/>
            </a:endParaRPr>
          </a:p>
          <a:p>
            <a:pPr marL="16933" marR="6773">
              <a:lnSpc>
                <a:spcPct val="100699"/>
              </a:lnSpc>
            </a:pPr>
            <a:r>
              <a:rPr sz="2400" b="1" spc="-7" dirty="0">
                <a:latin typeface="Arial"/>
                <a:cs typeface="Arial"/>
              </a:rPr>
              <a:t>Second layer </a:t>
            </a:r>
            <a:r>
              <a:rPr sz="2400" spc="-7" dirty="0">
                <a:latin typeface="Arial"/>
                <a:cs typeface="Arial"/>
              </a:rPr>
              <a:t>(POOL1): 3x3 filters applied at </a:t>
            </a:r>
            <a:r>
              <a:rPr sz="2400" dirty="0">
                <a:latin typeface="Arial"/>
                <a:cs typeface="Arial"/>
              </a:rPr>
              <a:t>stride 2  </a:t>
            </a:r>
            <a:r>
              <a:rPr sz="2400" spc="-7" dirty="0">
                <a:latin typeface="Arial"/>
                <a:cs typeface="Arial"/>
              </a:rPr>
              <a:t>Output </a:t>
            </a:r>
            <a:r>
              <a:rPr sz="2400" dirty="0">
                <a:latin typeface="Arial"/>
                <a:cs typeface="Arial"/>
              </a:rPr>
              <a:t>volume:</a:t>
            </a:r>
            <a:r>
              <a:rPr sz="2400" spc="-13" dirty="0">
                <a:latin typeface="Arial"/>
                <a:cs typeface="Arial"/>
              </a:rPr>
              <a:t> </a:t>
            </a:r>
            <a:r>
              <a:rPr sz="2400" spc="-7" dirty="0">
                <a:latin typeface="Arial"/>
                <a:cs typeface="Arial"/>
              </a:rPr>
              <a:t>27x27x96</a:t>
            </a:r>
            <a:endParaRPr sz="2400">
              <a:latin typeface="Arial"/>
              <a:cs typeface="Arial"/>
            </a:endParaRPr>
          </a:p>
          <a:p>
            <a:pPr>
              <a:spcBef>
                <a:spcPts val="7"/>
              </a:spcBef>
            </a:pPr>
            <a:endParaRPr sz="2500">
              <a:latin typeface="Times New Roman"/>
              <a:cs typeface="Times New Roman"/>
            </a:endParaRPr>
          </a:p>
          <a:p>
            <a:pPr marL="16933"/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Q: what is the number of parameters in this</a:t>
            </a:r>
            <a:r>
              <a:rPr sz="2400" spc="-53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layer?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10566" y="6290125"/>
            <a:ext cx="11612033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53"/>
              </a:lnSpc>
              <a:tabLst>
                <a:tab pos="7004298" algn="l"/>
                <a:tab pos="9747430" algn="l"/>
              </a:tabLst>
            </a:pP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2400" spc="-2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2400" spc="-1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Yeung	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May 2,</a:t>
            </a:r>
            <a:r>
              <a:rPr sz="4000" spc="-189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4000" baseline="-4166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198825" y="6273191"/>
            <a:ext cx="2124287" cy="4241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173"/>
              </a:lnSpc>
            </a:pPr>
            <a:r>
              <a:rPr sz="4000" spc="-9" baseline="1388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4000" baseline="1388" dirty="0">
                <a:solidFill>
                  <a:srgbClr val="FFFFFF"/>
                </a:solidFill>
                <a:latin typeface="Arial"/>
                <a:cs typeface="Arial"/>
              </a:rPr>
              <a:t>9 -</a:t>
            </a:r>
            <a:r>
              <a:rPr sz="4000" spc="-369" baseline="1388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fld id="{81D60167-4931-47E6-BA6A-407CBD079E47}" type="slidenum">
              <a:rPr sz="2700" dirty="0">
                <a:solidFill>
                  <a:srgbClr val="FFFFFF"/>
                </a:solidFill>
                <a:latin typeface="Arial"/>
                <a:cs typeface="Arial"/>
              </a:rPr>
              <a:pPr marL="16933">
                <a:lnSpc>
                  <a:spcPts val="3173"/>
                </a:lnSpc>
              </a:pPr>
              <a:t>112</a:t>
            </a:fld>
            <a:endParaRPr sz="27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50348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342221" y="295629"/>
            <a:ext cx="6646417" cy="20888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0132" y="-7566"/>
            <a:ext cx="4710005" cy="1302914"/>
          </a:xfrm>
          <a:prstGeom prst="rect">
            <a:avLst/>
          </a:prstGeom>
        </p:spPr>
        <p:txBody>
          <a:bodyPr vert="horz" wrap="square" lIns="0" tIns="261613" rIns="0" bIns="0" rtlCol="0">
            <a:spAutoFit/>
          </a:bodyPr>
          <a:lstStyle/>
          <a:p>
            <a:pPr marL="16933">
              <a:lnSpc>
                <a:spcPct val="100000"/>
              </a:lnSpc>
              <a:spcBef>
                <a:spcPts val="2060"/>
              </a:spcBef>
            </a:pPr>
            <a:r>
              <a:rPr sz="2800" spc="-7" dirty="0">
                <a:solidFill>
                  <a:srgbClr val="000000"/>
                </a:solidFill>
              </a:rPr>
              <a:t>Case </a:t>
            </a:r>
            <a:r>
              <a:rPr sz="2800" spc="-13" dirty="0">
                <a:solidFill>
                  <a:srgbClr val="000000"/>
                </a:solidFill>
              </a:rPr>
              <a:t>Study:</a:t>
            </a:r>
            <a:r>
              <a:rPr sz="2800" spc="-120" dirty="0">
                <a:solidFill>
                  <a:srgbClr val="000000"/>
                </a:solidFill>
              </a:rPr>
              <a:t> </a:t>
            </a:r>
            <a:r>
              <a:rPr sz="2800" spc="-7" dirty="0">
                <a:solidFill>
                  <a:srgbClr val="000000"/>
                </a:solidFill>
              </a:rPr>
              <a:t>AlexNet</a:t>
            </a:r>
            <a:endParaRPr sz="2800" dirty="0"/>
          </a:p>
          <a:p>
            <a:pPr marL="60958">
              <a:lnSpc>
                <a:spcPct val="100000"/>
              </a:lnSpc>
              <a:spcBef>
                <a:spcPts val="900"/>
              </a:spcBef>
            </a:pPr>
            <a:r>
              <a:rPr sz="3200" i="1" spc="-7" dirty="0">
                <a:solidFill>
                  <a:srgbClr val="000000"/>
                </a:solidFill>
                <a:latin typeface="Arial"/>
                <a:cs typeface="Arial"/>
              </a:rPr>
              <a:t>[Krizhevsky et al.</a:t>
            </a:r>
            <a:r>
              <a:rPr sz="3200" i="1" spc="-2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3200" i="1" spc="-7" dirty="0">
                <a:solidFill>
                  <a:srgbClr val="000000"/>
                </a:solidFill>
                <a:latin typeface="Arial"/>
                <a:cs typeface="Arial"/>
              </a:rPr>
              <a:t>2012]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44199" y="2528420"/>
            <a:ext cx="7194127" cy="2273614"/>
          </a:xfrm>
          <a:prstGeom prst="rect">
            <a:avLst/>
          </a:prstGeom>
        </p:spPr>
        <p:txBody>
          <a:bodyPr vert="horz" wrap="square" lIns="0" tIns="14393" rIns="0" bIns="0" rtlCol="0">
            <a:spAutoFit/>
          </a:bodyPr>
          <a:lstStyle/>
          <a:p>
            <a:pPr marL="16933" marR="3765033">
              <a:lnSpc>
                <a:spcPct val="100699"/>
              </a:lnSpc>
              <a:spcBef>
                <a:spcPts val="113"/>
              </a:spcBef>
            </a:pPr>
            <a:r>
              <a:rPr sz="2400" spc="-7" dirty="0">
                <a:latin typeface="Arial"/>
                <a:cs typeface="Arial"/>
              </a:rPr>
              <a:t>Input: 227x227x3</a:t>
            </a:r>
            <a:r>
              <a:rPr sz="2400" spc="-120" dirty="0">
                <a:latin typeface="Arial"/>
                <a:cs typeface="Arial"/>
              </a:rPr>
              <a:t> </a:t>
            </a:r>
            <a:r>
              <a:rPr sz="2400" spc="-7" dirty="0">
                <a:latin typeface="Arial"/>
                <a:cs typeface="Arial"/>
              </a:rPr>
              <a:t>images  After CONV1:</a:t>
            </a:r>
            <a:r>
              <a:rPr sz="2400" spc="-80" dirty="0">
                <a:latin typeface="Arial"/>
                <a:cs typeface="Arial"/>
              </a:rPr>
              <a:t> </a:t>
            </a:r>
            <a:r>
              <a:rPr sz="2400" spc="-7" dirty="0">
                <a:latin typeface="Arial"/>
                <a:cs typeface="Arial"/>
              </a:rPr>
              <a:t>55x55x96</a:t>
            </a:r>
            <a:endParaRPr sz="2400">
              <a:latin typeface="Arial"/>
              <a:cs typeface="Arial"/>
            </a:endParaRPr>
          </a:p>
          <a:p>
            <a:pPr>
              <a:spcBef>
                <a:spcPts val="60"/>
              </a:spcBef>
            </a:pPr>
            <a:endParaRPr sz="2500">
              <a:latin typeface="Times New Roman"/>
              <a:cs typeface="Times New Roman"/>
            </a:endParaRPr>
          </a:p>
          <a:p>
            <a:pPr marL="16933" marR="6773">
              <a:lnSpc>
                <a:spcPct val="100699"/>
              </a:lnSpc>
            </a:pPr>
            <a:r>
              <a:rPr sz="2400" b="1" spc="-7" dirty="0">
                <a:latin typeface="Arial"/>
                <a:cs typeface="Arial"/>
              </a:rPr>
              <a:t>Second layer </a:t>
            </a:r>
            <a:r>
              <a:rPr sz="2400" spc="-7" dirty="0">
                <a:latin typeface="Arial"/>
                <a:cs typeface="Arial"/>
              </a:rPr>
              <a:t>(POOL1): 3x3 filters applied at </a:t>
            </a:r>
            <a:r>
              <a:rPr sz="2400" dirty="0">
                <a:latin typeface="Arial"/>
                <a:cs typeface="Arial"/>
              </a:rPr>
              <a:t>stride 2  </a:t>
            </a:r>
            <a:r>
              <a:rPr sz="2400" spc="-7" dirty="0">
                <a:latin typeface="Arial"/>
                <a:cs typeface="Arial"/>
              </a:rPr>
              <a:t>Output </a:t>
            </a:r>
            <a:r>
              <a:rPr sz="2400" dirty="0">
                <a:latin typeface="Arial"/>
                <a:cs typeface="Arial"/>
              </a:rPr>
              <a:t>volume:</a:t>
            </a:r>
            <a:r>
              <a:rPr sz="2400" spc="-13" dirty="0">
                <a:latin typeface="Arial"/>
                <a:cs typeface="Arial"/>
              </a:rPr>
              <a:t> </a:t>
            </a:r>
            <a:r>
              <a:rPr sz="2400" spc="-7" dirty="0">
                <a:latin typeface="Arial"/>
                <a:cs typeface="Arial"/>
              </a:rPr>
              <a:t>27x27x96</a:t>
            </a:r>
            <a:endParaRPr sz="2400">
              <a:latin typeface="Arial"/>
              <a:cs typeface="Arial"/>
            </a:endParaRPr>
          </a:p>
          <a:p>
            <a:pPr marL="16933">
              <a:spcBef>
                <a:spcPts val="20"/>
              </a:spcBef>
            </a:pPr>
            <a:r>
              <a:rPr sz="2400" spc="-7" dirty="0">
                <a:latin typeface="Arial"/>
                <a:cs typeface="Arial"/>
              </a:rPr>
              <a:t>Parameters: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7" dirty="0">
                <a:latin typeface="Arial"/>
                <a:cs typeface="Arial"/>
              </a:rPr>
              <a:t>0!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10566" y="6290125"/>
            <a:ext cx="11612033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53"/>
              </a:lnSpc>
              <a:tabLst>
                <a:tab pos="7004298" algn="l"/>
                <a:tab pos="9747430" algn="l"/>
              </a:tabLst>
            </a:pP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2400" spc="-2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2400" spc="-1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Yeung	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May 2,</a:t>
            </a:r>
            <a:r>
              <a:rPr sz="4000" spc="-189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4000" baseline="-4166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198825" y="6273191"/>
            <a:ext cx="2124287" cy="4241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173"/>
              </a:lnSpc>
            </a:pPr>
            <a:r>
              <a:rPr sz="4000" spc="-9" baseline="1388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4000" baseline="1388" dirty="0">
                <a:solidFill>
                  <a:srgbClr val="FFFFFF"/>
                </a:solidFill>
                <a:latin typeface="Arial"/>
                <a:cs typeface="Arial"/>
              </a:rPr>
              <a:t>9 -</a:t>
            </a:r>
            <a:r>
              <a:rPr sz="4000" spc="-369" baseline="1388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fld id="{81D60167-4931-47E6-BA6A-407CBD079E47}" type="slidenum">
              <a:rPr sz="2700" dirty="0">
                <a:solidFill>
                  <a:srgbClr val="FFFFFF"/>
                </a:solidFill>
                <a:latin typeface="Arial"/>
                <a:cs typeface="Arial"/>
              </a:rPr>
              <a:pPr marL="16933">
                <a:lnSpc>
                  <a:spcPts val="3173"/>
                </a:lnSpc>
              </a:pPr>
              <a:t>113</a:t>
            </a:fld>
            <a:endParaRPr sz="27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48283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342221" y="295629"/>
            <a:ext cx="6646417" cy="20888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0132" y="-7566"/>
            <a:ext cx="4710005" cy="1302914"/>
          </a:xfrm>
          <a:prstGeom prst="rect">
            <a:avLst/>
          </a:prstGeom>
        </p:spPr>
        <p:txBody>
          <a:bodyPr vert="horz" wrap="square" lIns="0" tIns="261613" rIns="0" bIns="0" rtlCol="0">
            <a:spAutoFit/>
          </a:bodyPr>
          <a:lstStyle/>
          <a:p>
            <a:pPr marL="16933">
              <a:lnSpc>
                <a:spcPct val="100000"/>
              </a:lnSpc>
              <a:spcBef>
                <a:spcPts val="2060"/>
              </a:spcBef>
            </a:pPr>
            <a:r>
              <a:rPr sz="2800" spc="-7" dirty="0">
                <a:solidFill>
                  <a:srgbClr val="000000"/>
                </a:solidFill>
              </a:rPr>
              <a:t>Case </a:t>
            </a:r>
            <a:r>
              <a:rPr sz="2800" spc="-13" dirty="0">
                <a:solidFill>
                  <a:srgbClr val="000000"/>
                </a:solidFill>
              </a:rPr>
              <a:t>Study:</a:t>
            </a:r>
            <a:r>
              <a:rPr sz="2800" spc="-120" dirty="0">
                <a:solidFill>
                  <a:srgbClr val="000000"/>
                </a:solidFill>
              </a:rPr>
              <a:t> </a:t>
            </a:r>
            <a:r>
              <a:rPr sz="2800" spc="-7" dirty="0">
                <a:solidFill>
                  <a:srgbClr val="000000"/>
                </a:solidFill>
              </a:rPr>
              <a:t>AlexNet</a:t>
            </a:r>
            <a:endParaRPr sz="2800" dirty="0"/>
          </a:p>
          <a:p>
            <a:pPr marL="60958">
              <a:lnSpc>
                <a:spcPct val="100000"/>
              </a:lnSpc>
              <a:spcBef>
                <a:spcPts val="900"/>
              </a:spcBef>
            </a:pPr>
            <a:r>
              <a:rPr sz="3200" i="1" spc="-7" dirty="0">
                <a:solidFill>
                  <a:srgbClr val="000000"/>
                </a:solidFill>
                <a:latin typeface="Arial"/>
                <a:cs typeface="Arial"/>
              </a:rPr>
              <a:t>[Krizhevsky et al.</a:t>
            </a:r>
            <a:r>
              <a:rPr sz="3200" i="1" spc="-2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3200" i="1" spc="-7" dirty="0">
                <a:solidFill>
                  <a:srgbClr val="000000"/>
                </a:solidFill>
                <a:latin typeface="Arial"/>
                <a:cs typeface="Arial"/>
              </a:rPr>
              <a:t>2012]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44199" y="2528421"/>
            <a:ext cx="3435773" cy="1504527"/>
          </a:xfrm>
          <a:prstGeom prst="rect">
            <a:avLst/>
          </a:prstGeom>
        </p:spPr>
        <p:txBody>
          <a:bodyPr vert="horz" wrap="square" lIns="0" tIns="14393" rIns="0" bIns="0" rtlCol="0">
            <a:spAutoFit/>
          </a:bodyPr>
          <a:lstStyle/>
          <a:p>
            <a:pPr marL="16933" marR="6773">
              <a:lnSpc>
                <a:spcPct val="100699"/>
              </a:lnSpc>
              <a:spcBef>
                <a:spcPts val="113"/>
              </a:spcBef>
            </a:pPr>
            <a:r>
              <a:rPr sz="2400" spc="-7" dirty="0">
                <a:latin typeface="Arial"/>
                <a:cs typeface="Arial"/>
              </a:rPr>
              <a:t>Input: 227x227x3</a:t>
            </a:r>
            <a:r>
              <a:rPr sz="2400" spc="-120" dirty="0">
                <a:latin typeface="Arial"/>
                <a:cs typeface="Arial"/>
              </a:rPr>
              <a:t> </a:t>
            </a:r>
            <a:r>
              <a:rPr sz="2400" spc="-7" dirty="0">
                <a:latin typeface="Arial"/>
                <a:cs typeface="Arial"/>
              </a:rPr>
              <a:t>images  After CONV1: 55x55x96  After POOL1:</a:t>
            </a:r>
            <a:r>
              <a:rPr sz="2400" spc="-80" dirty="0">
                <a:latin typeface="Arial"/>
                <a:cs typeface="Arial"/>
              </a:rPr>
              <a:t> </a:t>
            </a:r>
            <a:r>
              <a:rPr sz="2400" spc="-7" dirty="0">
                <a:latin typeface="Arial"/>
                <a:cs typeface="Arial"/>
              </a:rPr>
              <a:t>27x27x96</a:t>
            </a:r>
            <a:endParaRPr sz="2400">
              <a:latin typeface="Arial"/>
              <a:cs typeface="Arial"/>
            </a:endParaRPr>
          </a:p>
          <a:p>
            <a:pPr marL="16933">
              <a:spcBef>
                <a:spcPts val="20"/>
              </a:spcBef>
            </a:pPr>
            <a:r>
              <a:rPr sz="2400" spc="-7" dirty="0">
                <a:latin typeface="Arial"/>
                <a:cs typeface="Arial"/>
              </a:rPr>
              <a:t>...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10566" y="6290125"/>
            <a:ext cx="11612033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53"/>
              </a:lnSpc>
              <a:tabLst>
                <a:tab pos="7004298" algn="l"/>
                <a:tab pos="9747430" algn="l"/>
              </a:tabLst>
            </a:pP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2400" spc="-2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2400" spc="-1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Yeung	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May 2,</a:t>
            </a:r>
            <a:r>
              <a:rPr sz="4000" spc="-189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4000" baseline="-4166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198825" y="6273191"/>
            <a:ext cx="2124287" cy="4241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173"/>
              </a:lnSpc>
            </a:pPr>
            <a:r>
              <a:rPr sz="4000" spc="-9" baseline="1388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4000" baseline="1388" dirty="0">
                <a:solidFill>
                  <a:srgbClr val="FFFFFF"/>
                </a:solidFill>
                <a:latin typeface="Arial"/>
                <a:cs typeface="Arial"/>
              </a:rPr>
              <a:t>9 -</a:t>
            </a:r>
            <a:r>
              <a:rPr sz="4000" spc="-369" baseline="1388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fld id="{81D60167-4931-47E6-BA6A-407CBD079E47}" type="slidenum">
              <a:rPr sz="2700" dirty="0">
                <a:solidFill>
                  <a:srgbClr val="FFFFFF"/>
                </a:solidFill>
                <a:latin typeface="Arial"/>
                <a:cs typeface="Arial"/>
              </a:rPr>
              <a:pPr marL="16933">
                <a:lnSpc>
                  <a:spcPts val="3173"/>
                </a:lnSpc>
              </a:pPr>
              <a:t>114</a:t>
            </a:fld>
            <a:endParaRPr sz="27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39390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342221" y="295629"/>
            <a:ext cx="6646417" cy="20888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0132" y="-7566"/>
            <a:ext cx="4710005" cy="1302914"/>
          </a:xfrm>
          <a:prstGeom prst="rect">
            <a:avLst/>
          </a:prstGeom>
        </p:spPr>
        <p:txBody>
          <a:bodyPr vert="horz" wrap="square" lIns="0" tIns="261613" rIns="0" bIns="0" rtlCol="0">
            <a:spAutoFit/>
          </a:bodyPr>
          <a:lstStyle/>
          <a:p>
            <a:pPr marL="16933">
              <a:lnSpc>
                <a:spcPct val="100000"/>
              </a:lnSpc>
              <a:spcBef>
                <a:spcPts val="2060"/>
              </a:spcBef>
            </a:pPr>
            <a:r>
              <a:rPr sz="2800" spc="-7" dirty="0">
                <a:solidFill>
                  <a:srgbClr val="000000"/>
                </a:solidFill>
              </a:rPr>
              <a:t>Case </a:t>
            </a:r>
            <a:r>
              <a:rPr sz="2800" spc="-13" dirty="0">
                <a:solidFill>
                  <a:srgbClr val="000000"/>
                </a:solidFill>
              </a:rPr>
              <a:t>Study:</a:t>
            </a:r>
            <a:r>
              <a:rPr sz="2800" spc="-120" dirty="0">
                <a:solidFill>
                  <a:srgbClr val="000000"/>
                </a:solidFill>
              </a:rPr>
              <a:t> </a:t>
            </a:r>
            <a:r>
              <a:rPr sz="2800" spc="-7" dirty="0">
                <a:solidFill>
                  <a:srgbClr val="000000"/>
                </a:solidFill>
              </a:rPr>
              <a:t>AlexNet</a:t>
            </a:r>
            <a:endParaRPr sz="2800" dirty="0"/>
          </a:p>
          <a:p>
            <a:pPr marL="60958">
              <a:lnSpc>
                <a:spcPct val="100000"/>
              </a:lnSpc>
              <a:spcBef>
                <a:spcPts val="900"/>
              </a:spcBef>
            </a:pPr>
            <a:r>
              <a:rPr sz="3200" i="1" spc="-7" dirty="0">
                <a:solidFill>
                  <a:srgbClr val="000000"/>
                </a:solidFill>
                <a:latin typeface="Arial"/>
                <a:cs typeface="Arial"/>
              </a:rPr>
              <a:t>[Krizhevsky et al.</a:t>
            </a:r>
            <a:r>
              <a:rPr sz="3200" i="1" spc="-2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3200" i="1" spc="-7" dirty="0">
                <a:solidFill>
                  <a:srgbClr val="000000"/>
                </a:solidFill>
                <a:latin typeface="Arial"/>
                <a:cs typeface="Arial"/>
              </a:rPr>
              <a:t>2012]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21632" y="1743312"/>
            <a:ext cx="5794949" cy="4532009"/>
          </a:xfrm>
          <a:prstGeom prst="rect">
            <a:avLst/>
          </a:prstGeom>
        </p:spPr>
        <p:txBody>
          <a:bodyPr vert="horz" wrap="square" lIns="0" tIns="30479" rIns="0" bIns="0" rtlCol="0">
            <a:spAutoFit/>
          </a:bodyPr>
          <a:lstStyle/>
          <a:p>
            <a:pPr marL="16933" marR="1759329">
              <a:lnSpc>
                <a:spcPts val="2200"/>
              </a:lnSpc>
              <a:spcBef>
                <a:spcPts val="240"/>
              </a:spcBef>
            </a:pPr>
            <a:r>
              <a:rPr sz="1900" spc="-7" dirty="0">
                <a:latin typeface="Arial"/>
                <a:cs typeface="Arial"/>
              </a:rPr>
              <a:t>Full (simplified) AlexNet architecture:  [227x227x3]</a:t>
            </a:r>
            <a:r>
              <a:rPr sz="1900" spc="-13" dirty="0">
                <a:latin typeface="Arial"/>
                <a:cs typeface="Arial"/>
              </a:rPr>
              <a:t> </a:t>
            </a:r>
            <a:r>
              <a:rPr sz="1900" spc="-7" dirty="0">
                <a:latin typeface="Arial"/>
                <a:cs typeface="Arial"/>
              </a:rPr>
              <a:t>INPUT</a:t>
            </a:r>
            <a:endParaRPr sz="1900" dirty="0">
              <a:latin typeface="Arial"/>
              <a:cs typeface="Arial"/>
            </a:endParaRPr>
          </a:p>
          <a:p>
            <a:pPr marL="16933" marR="6773">
              <a:lnSpc>
                <a:spcPts val="2200"/>
              </a:lnSpc>
            </a:pPr>
            <a:r>
              <a:rPr sz="1900" spc="-7" dirty="0">
                <a:latin typeface="Arial"/>
                <a:cs typeface="Arial"/>
              </a:rPr>
              <a:t>[55x55x96] </a:t>
            </a:r>
            <a:r>
              <a:rPr sz="1900" spc="-7" dirty="0">
                <a:solidFill>
                  <a:srgbClr val="FF0000"/>
                </a:solidFill>
                <a:latin typeface="Arial"/>
                <a:cs typeface="Arial"/>
              </a:rPr>
              <a:t>CONV1</a:t>
            </a:r>
            <a:r>
              <a:rPr sz="1900" spc="-7" dirty="0">
                <a:latin typeface="Arial"/>
                <a:cs typeface="Arial"/>
              </a:rPr>
              <a:t>: 96 11x11 filters at </a:t>
            </a:r>
            <a:r>
              <a:rPr sz="1900" dirty="0">
                <a:latin typeface="Arial"/>
                <a:cs typeface="Arial"/>
              </a:rPr>
              <a:t>stride </a:t>
            </a:r>
            <a:r>
              <a:rPr sz="1900" spc="-7" dirty="0">
                <a:latin typeface="Arial"/>
                <a:cs typeface="Arial"/>
              </a:rPr>
              <a:t>4, pad </a:t>
            </a:r>
            <a:r>
              <a:rPr sz="1900" dirty="0">
                <a:latin typeface="Arial"/>
                <a:cs typeface="Arial"/>
              </a:rPr>
              <a:t>0  </a:t>
            </a:r>
            <a:r>
              <a:rPr sz="1900" spc="-7" dirty="0">
                <a:latin typeface="Arial"/>
                <a:cs typeface="Arial"/>
              </a:rPr>
              <a:t>[27x27x96] </a:t>
            </a:r>
            <a:r>
              <a:rPr sz="1900" spc="-7" dirty="0">
                <a:solidFill>
                  <a:srgbClr val="0000FF"/>
                </a:solidFill>
                <a:latin typeface="Arial"/>
                <a:cs typeface="Arial"/>
              </a:rPr>
              <a:t>MAX POOL1</a:t>
            </a:r>
            <a:r>
              <a:rPr sz="1900" spc="-7" dirty="0">
                <a:latin typeface="Arial"/>
                <a:cs typeface="Arial"/>
              </a:rPr>
              <a:t>: 3x3 filters at </a:t>
            </a:r>
            <a:r>
              <a:rPr sz="1900" dirty="0">
                <a:latin typeface="Arial"/>
                <a:cs typeface="Arial"/>
              </a:rPr>
              <a:t>stride 2  </a:t>
            </a:r>
            <a:r>
              <a:rPr sz="1900" spc="-7" dirty="0">
                <a:latin typeface="Arial"/>
                <a:cs typeface="Arial"/>
              </a:rPr>
              <a:t>[27x27x96] </a:t>
            </a:r>
            <a:r>
              <a:rPr sz="1900" spc="-7" dirty="0">
                <a:solidFill>
                  <a:srgbClr val="38751C"/>
                </a:solidFill>
                <a:latin typeface="Arial"/>
                <a:cs typeface="Arial"/>
              </a:rPr>
              <a:t>NORM1: </a:t>
            </a:r>
            <a:r>
              <a:rPr sz="1900" spc="-7" dirty="0">
                <a:latin typeface="Arial"/>
                <a:cs typeface="Arial"/>
              </a:rPr>
              <a:t>Normalization</a:t>
            </a:r>
            <a:r>
              <a:rPr sz="1900" dirty="0">
                <a:latin typeface="Arial"/>
                <a:cs typeface="Arial"/>
              </a:rPr>
              <a:t> </a:t>
            </a:r>
            <a:r>
              <a:rPr sz="1900" spc="-7" dirty="0">
                <a:latin typeface="Arial"/>
                <a:cs typeface="Arial"/>
              </a:rPr>
              <a:t>layer</a:t>
            </a:r>
            <a:endParaRPr sz="1900" dirty="0">
              <a:latin typeface="Arial"/>
              <a:cs typeface="Arial"/>
            </a:endParaRPr>
          </a:p>
          <a:p>
            <a:pPr marL="16933" marR="6773">
              <a:lnSpc>
                <a:spcPts val="2200"/>
              </a:lnSpc>
            </a:pPr>
            <a:r>
              <a:rPr sz="1900" spc="-7" dirty="0">
                <a:latin typeface="Arial"/>
                <a:cs typeface="Arial"/>
              </a:rPr>
              <a:t>[27x27x256] </a:t>
            </a:r>
            <a:r>
              <a:rPr sz="1900" spc="-7" dirty="0">
                <a:solidFill>
                  <a:srgbClr val="FF0000"/>
                </a:solidFill>
                <a:latin typeface="Arial"/>
                <a:cs typeface="Arial"/>
              </a:rPr>
              <a:t>CONV2</a:t>
            </a:r>
            <a:r>
              <a:rPr sz="1900" spc="-7" dirty="0">
                <a:latin typeface="Arial"/>
                <a:cs typeface="Arial"/>
              </a:rPr>
              <a:t>: 256 5x5 filters at </a:t>
            </a:r>
            <a:r>
              <a:rPr sz="1900" dirty="0">
                <a:latin typeface="Arial"/>
                <a:cs typeface="Arial"/>
              </a:rPr>
              <a:t>stride </a:t>
            </a:r>
            <a:r>
              <a:rPr sz="1900" spc="-7" dirty="0">
                <a:latin typeface="Arial"/>
                <a:cs typeface="Arial"/>
              </a:rPr>
              <a:t>1, pad </a:t>
            </a:r>
            <a:r>
              <a:rPr sz="1900" dirty="0">
                <a:latin typeface="Arial"/>
                <a:cs typeface="Arial"/>
              </a:rPr>
              <a:t>2  </a:t>
            </a:r>
            <a:r>
              <a:rPr sz="1900" spc="-7" dirty="0">
                <a:latin typeface="Arial"/>
                <a:cs typeface="Arial"/>
              </a:rPr>
              <a:t>[13x13x256] </a:t>
            </a:r>
            <a:r>
              <a:rPr sz="1900" spc="-7" dirty="0">
                <a:solidFill>
                  <a:srgbClr val="0000FF"/>
                </a:solidFill>
                <a:latin typeface="Arial"/>
                <a:cs typeface="Arial"/>
              </a:rPr>
              <a:t>MAX POOL2: </a:t>
            </a:r>
            <a:r>
              <a:rPr sz="1900" spc="-7" dirty="0">
                <a:latin typeface="Arial"/>
                <a:cs typeface="Arial"/>
              </a:rPr>
              <a:t>3x3 filters at </a:t>
            </a:r>
            <a:r>
              <a:rPr sz="1900" dirty="0">
                <a:latin typeface="Arial"/>
                <a:cs typeface="Arial"/>
              </a:rPr>
              <a:t>stride 2  </a:t>
            </a:r>
            <a:r>
              <a:rPr sz="1900" spc="-7" dirty="0">
                <a:latin typeface="Arial"/>
                <a:cs typeface="Arial"/>
              </a:rPr>
              <a:t>[13x13x256] </a:t>
            </a:r>
            <a:r>
              <a:rPr sz="1900" spc="-7" dirty="0">
                <a:solidFill>
                  <a:srgbClr val="38751C"/>
                </a:solidFill>
                <a:latin typeface="Arial"/>
                <a:cs typeface="Arial"/>
              </a:rPr>
              <a:t>NORM2: </a:t>
            </a:r>
            <a:r>
              <a:rPr sz="1900" spc="-7" dirty="0">
                <a:latin typeface="Arial"/>
                <a:cs typeface="Arial"/>
              </a:rPr>
              <a:t>Normalization layer  [13x13x384] </a:t>
            </a:r>
            <a:r>
              <a:rPr sz="1900" spc="-7" dirty="0">
                <a:solidFill>
                  <a:srgbClr val="FF0000"/>
                </a:solidFill>
                <a:latin typeface="Arial"/>
                <a:cs typeface="Arial"/>
              </a:rPr>
              <a:t>CONV3</a:t>
            </a:r>
            <a:r>
              <a:rPr sz="1900" spc="-7" dirty="0">
                <a:latin typeface="Arial"/>
                <a:cs typeface="Arial"/>
              </a:rPr>
              <a:t>: 384 3x3 filters at </a:t>
            </a:r>
            <a:r>
              <a:rPr sz="1900" dirty="0">
                <a:latin typeface="Arial"/>
                <a:cs typeface="Arial"/>
              </a:rPr>
              <a:t>stride </a:t>
            </a:r>
            <a:r>
              <a:rPr sz="1900" spc="-7" dirty="0">
                <a:latin typeface="Arial"/>
                <a:cs typeface="Arial"/>
              </a:rPr>
              <a:t>1, pad </a:t>
            </a:r>
            <a:r>
              <a:rPr sz="1900" dirty="0">
                <a:latin typeface="Arial"/>
                <a:cs typeface="Arial"/>
              </a:rPr>
              <a:t>1  </a:t>
            </a:r>
            <a:r>
              <a:rPr sz="1900" spc="-7" dirty="0">
                <a:latin typeface="Arial"/>
                <a:cs typeface="Arial"/>
              </a:rPr>
              <a:t>[13x13x384] </a:t>
            </a:r>
            <a:r>
              <a:rPr sz="1900" spc="-7" dirty="0">
                <a:solidFill>
                  <a:srgbClr val="FF0000"/>
                </a:solidFill>
                <a:latin typeface="Arial"/>
                <a:cs typeface="Arial"/>
              </a:rPr>
              <a:t>CONV4</a:t>
            </a:r>
            <a:r>
              <a:rPr sz="1900" spc="-7" dirty="0">
                <a:latin typeface="Arial"/>
                <a:cs typeface="Arial"/>
              </a:rPr>
              <a:t>: 384 3x3 filters at </a:t>
            </a:r>
            <a:r>
              <a:rPr sz="1900" dirty="0">
                <a:latin typeface="Arial"/>
                <a:cs typeface="Arial"/>
              </a:rPr>
              <a:t>stride </a:t>
            </a:r>
            <a:r>
              <a:rPr sz="1900" spc="-7" dirty="0">
                <a:latin typeface="Arial"/>
                <a:cs typeface="Arial"/>
              </a:rPr>
              <a:t>1, pad </a:t>
            </a:r>
            <a:r>
              <a:rPr sz="1900" dirty="0">
                <a:latin typeface="Arial"/>
                <a:cs typeface="Arial"/>
              </a:rPr>
              <a:t>1  </a:t>
            </a:r>
            <a:r>
              <a:rPr sz="1900" spc="-7" dirty="0">
                <a:latin typeface="Arial"/>
                <a:cs typeface="Arial"/>
              </a:rPr>
              <a:t>[13x13x256] </a:t>
            </a:r>
            <a:r>
              <a:rPr sz="1900" spc="-7" dirty="0">
                <a:solidFill>
                  <a:srgbClr val="FF0000"/>
                </a:solidFill>
                <a:latin typeface="Arial"/>
                <a:cs typeface="Arial"/>
              </a:rPr>
              <a:t>CONV5</a:t>
            </a:r>
            <a:r>
              <a:rPr sz="1900" spc="-7" dirty="0">
                <a:latin typeface="Arial"/>
                <a:cs typeface="Arial"/>
              </a:rPr>
              <a:t>: 256 3x3 filters at </a:t>
            </a:r>
            <a:r>
              <a:rPr sz="1900" dirty="0">
                <a:latin typeface="Arial"/>
                <a:cs typeface="Arial"/>
              </a:rPr>
              <a:t>stride </a:t>
            </a:r>
            <a:r>
              <a:rPr sz="1900" spc="-7" dirty="0">
                <a:latin typeface="Arial"/>
                <a:cs typeface="Arial"/>
              </a:rPr>
              <a:t>1, pad </a:t>
            </a:r>
            <a:r>
              <a:rPr sz="1900" dirty="0">
                <a:latin typeface="Arial"/>
                <a:cs typeface="Arial"/>
              </a:rPr>
              <a:t>1  </a:t>
            </a:r>
            <a:r>
              <a:rPr sz="1900" spc="-7" dirty="0">
                <a:latin typeface="Arial"/>
                <a:cs typeface="Arial"/>
              </a:rPr>
              <a:t>[6x6x256] </a:t>
            </a:r>
            <a:r>
              <a:rPr sz="1900" spc="-7" dirty="0">
                <a:solidFill>
                  <a:srgbClr val="0000FF"/>
                </a:solidFill>
                <a:latin typeface="Arial"/>
                <a:cs typeface="Arial"/>
              </a:rPr>
              <a:t>MAX POOL3</a:t>
            </a:r>
            <a:r>
              <a:rPr sz="1900" spc="-7" dirty="0">
                <a:latin typeface="Arial"/>
                <a:cs typeface="Arial"/>
              </a:rPr>
              <a:t>: 3x3 filters at </a:t>
            </a:r>
            <a:r>
              <a:rPr sz="1900" dirty="0">
                <a:latin typeface="Arial"/>
                <a:cs typeface="Arial"/>
              </a:rPr>
              <a:t>stride</a:t>
            </a:r>
            <a:r>
              <a:rPr sz="1900" spc="-13" dirty="0">
                <a:latin typeface="Arial"/>
                <a:cs typeface="Arial"/>
              </a:rPr>
              <a:t> </a:t>
            </a:r>
            <a:r>
              <a:rPr sz="1900" dirty="0" smtClean="0">
                <a:latin typeface="Arial"/>
                <a:cs typeface="Arial"/>
              </a:rPr>
              <a:t>2</a:t>
            </a:r>
            <a:endParaRPr lang="en-US" sz="1900" dirty="0" smtClean="0">
              <a:latin typeface="Arial"/>
              <a:cs typeface="Arial"/>
            </a:endParaRPr>
          </a:p>
          <a:p>
            <a:pPr marL="16933" marR="6773">
              <a:lnSpc>
                <a:spcPts val="2200"/>
              </a:lnSpc>
            </a:pPr>
            <a:endParaRPr sz="1900" dirty="0">
              <a:latin typeface="Arial"/>
              <a:cs typeface="Arial"/>
            </a:endParaRPr>
          </a:p>
          <a:p>
            <a:pPr marL="16933">
              <a:lnSpc>
                <a:spcPts val="2113"/>
              </a:lnSpc>
            </a:pPr>
            <a:r>
              <a:rPr sz="1900" spc="-7" dirty="0">
                <a:latin typeface="Arial"/>
                <a:cs typeface="Arial"/>
              </a:rPr>
              <a:t>[4096] </a:t>
            </a:r>
            <a:r>
              <a:rPr sz="1900" spc="-7" dirty="0">
                <a:solidFill>
                  <a:srgbClr val="E69138"/>
                </a:solidFill>
                <a:latin typeface="Arial"/>
                <a:cs typeface="Arial"/>
              </a:rPr>
              <a:t>FC6: </a:t>
            </a:r>
            <a:r>
              <a:rPr sz="1900" spc="-7" dirty="0">
                <a:latin typeface="Arial"/>
                <a:cs typeface="Arial"/>
              </a:rPr>
              <a:t>4096</a:t>
            </a:r>
            <a:r>
              <a:rPr sz="1900" spc="-100" dirty="0">
                <a:latin typeface="Arial"/>
                <a:cs typeface="Arial"/>
              </a:rPr>
              <a:t> </a:t>
            </a:r>
            <a:r>
              <a:rPr sz="1900" spc="-7" dirty="0">
                <a:latin typeface="Arial"/>
                <a:cs typeface="Arial"/>
              </a:rPr>
              <a:t>neurons</a:t>
            </a:r>
            <a:endParaRPr sz="1900" dirty="0">
              <a:latin typeface="Arial"/>
              <a:cs typeface="Arial"/>
            </a:endParaRPr>
          </a:p>
          <a:p>
            <a:pPr marL="16933">
              <a:lnSpc>
                <a:spcPts val="2200"/>
              </a:lnSpc>
            </a:pPr>
            <a:r>
              <a:rPr sz="1900" spc="-7" dirty="0">
                <a:latin typeface="Arial"/>
                <a:cs typeface="Arial"/>
              </a:rPr>
              <a:t>[4096] </a:t>
            </a:r>
            <a:r>
              <a:rPr sz="1900" spc="-7" dirty="0">
                <a:solidFill>
                  <a:srgbClr val="E69138"/>
                </a:solidFill>
                <a:latin typeface="Arial"/>
                <a:cs typeface="Arial"/>
              </a:rPr>
              <a:t>FC7: </a:t>
            </a:r>
            <a:r>
              <a:rPr sz="1900" spc="-7" dirty="0">
                <a:latin typeface="Arial"/>
                <a:cs typeface="Arial"/>
              </a:rPr>
              <a:t>4096</a:t>
            </a:r>
            <a:r>
              <a:rPr sz="1900" spc="-93" dirty="0">
                <a:latin typeface="Arial"/>
                <a:cs typeface="Arial"/>
              </a:rPr>
              <a:t> </a:t>
            </a:r>
            <a:r>
              <a:rPr sz="1900" spc="-7" dirty="0">
                <a:latin typeface="Arial"/>
                <a:cs typeface="Arial"/>
              </a:rPr>
              <a:t>neurons</a:t>
            </a:r>
            <a:endParaRPr sz="1900" dirty="0">
              <a:latin typeface="Arial"/>
              <a:cs typeface="Arial"/>
            </a:endParaRPr>
          </a:p>
          <a:p>
            <a:pPr marL="16933">
              <a:lnSpc>
                <a:spcPts val="2219"/>
              </a:lnSpc>
            </a:pPr>
            <a:r>
              <a:rPr sz="1900" spc="-7" dirty="0">
                <a:latin typeface="Arial"/>
                <a:cs typeface="Arial"/>
              </a:rPr>
              <a:t>[1000] </a:t>
            </a:r>
            <a:r>
              <a:rPr sz="1900" spc="-7" dirty="0">
                <a:solidFill>
                  <a:srgbClr val="E69138"/>
                </a:solidFill>
                <a:latin typeface="Arial"/>
                <a:cs typeface="Arial"/>
              </a:rPr>
              <a:t>FC8: </a:t>
            </a:r>
            <a:r>
              <a:rPr sz="1900" spc="-7" dirty="0">
                <a:latin typeface="Arial"/>
                <a:cs typeface="Arial"/>
              </a:rPr>
              <a:t>1000 neurons (class</a:t>
            </a:r>
            <a:r>
              <a:rPr sz="1900" dirty="0">
                <a:latin typeface="Arial"/>
                <a:cs typeface="Arial"/>
              </a:rPr>
              <a:t> scores)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10566" y="6290125"/>
            <a:ext cx="11612033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53"/>
              </a:lnSpc>
              <a:tabLst>
                <a:tab pos="7004298" algn="l"/>
                <a:tab pos="9747430" algn="l"/>
              </a:tabLst>
            </a:pP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2400" spc="-2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2400" spc="-1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Yeung	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May 2,</a:t>
            </a:r>
            <a:r>
              <a:rPr sz="4000" spc="-189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4000" baseline="-4166" dirty="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198825" y="6273191"/>
            <a:ext cx="2124287" cy="4241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173"/>
              </a:lnSpc>
            </a:pPr>
            <a:r>
              <a:rPr sz="4000" spc="-9" baseline="1388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4000" baseline="1388" dirty="0">
                <a:solidFill>
                  <a:srgbClr val="FFFFFF"/>
                </a:solidFill>
                <a:latin typeface="Arial"/>
                <a:cs typeface="Arial"/>
              </a:rPr>
              <a:t>9 </a:t>
            </a:r>
            <a:r>
              <a:rPr sz="4000" baseline="1388" dirty="0" smtClean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27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23585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0132" y="1"/>
            <a:ext cx="4710005" cy="1287780"/>
          </a:xfrm>
          <a:prstGeom prst="rect">
            <a:avLst/>
          </a:prstGeom>
        </p:spPr>
        <p:txBody>
          <a:bodyPr vert="horz" wrap="square" lIns="0" tIns="261613" rIns="0" bIns="0" rtlCol="0">
            <a:spAutoFit/>
          </a:bodyPr>
          <a:lstStyle/>
          <a:p>
            <a:pPr marL="16933">
              <a:lnSpc>
                <a:spcPct val="100000"/>
              </a:lnSpc>
              <a:spcBef>
                <a:spcPts val="2060"/>
              </a:spcBef>
            </a:pPr>
            <a:r>
              <a:rPr sz="4000" spc="-7" dirty="0">
                <a:solidFill>
                  <a:srgbClr val="000000"/>
                </a:solidFill>
              </a:rPr>
              <a:t>Case </a:t>
            </a:r>
            <a:r>
              <a:rPr sz="4000" spc="-13" dirty="0">
                <a:solidFill>
                  <a:srgbClr val="000000"/>
                </a:solidFill>
              </a:rPr>
              <a:t>Study:</a:t>
            </a:r>
            <a:r>
              <a:rPr sz="4000" spc="-120" dirty="0">
                <a:solidFill>
                  <a:srgbClr val="000000"/>
                </a:solidFill>
              </a:rPr>
              <a:t> </a:t>
            </a:r>
            <a:r>
              <a:rPr sz="4000" spc="-7" dirty="0">
                <a:solidFill>
                  <a:srgbClr val="000000"/>
                </a:solidFill>
              </a:rPr>
              <a:t>AlexNet</a:t>
            </a:r>
            <a:endParaRPr sz="4000"/>
          </a:p>
          <a:p>
            <a:pPr marL="60958">
              <a:lnSpc>
                <a:spcPct val="100000"/>
              </a:lnSpc>
              <a:spcBef>
                <a:spcPts val="900"/>
              </a:spcBef>
            </a:pPr>
            <a:r>
              <a:rPr i="1" spc="-7" dirty="0">
                <a:solidFill>
                  <a:srgbClr val="000000"/>
                </a:solidFill>
              </a:rPr>
              <a:t>[Krizhevsky et al.</a:t>
            </a:r>
            <a:r>
              <a:rPr i="1" spc="-20" dirty="0">
                <a:solidFill>
                  <a:srgbClr val="000000"/>
                </a:solidFill>
              </a:rPr>
              <a:t> </a:t>
            </a:r>
            <a:r>
              <a:rPr i="1" spc="-7" dirty="0">
                <a:solidFill>
                  <a:srgbClr val="000000"/>
                </a:solidFill>
              </a:rPr>
              <a:t>2012]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21633" y="1743312"/>
            <a:ext cx="5861926" cy="3416319"/>
          </a:xfrm>
          <a:prstGeom prst="rect">
            <a:avLst/>
          </a:prstGeom>
        </p:spPr>
        <p:txBody>
          <a:bodyPr vert="horz" wrap="square" lIns="0" tIns="30479" rIns="0" bIns="0" rtlCol="0">
            <a:spAutoFit/>
          </a:bodyPr>
          <a:lstStyle/>
          <a:p>
            <a:pPr marL="16933" marR="1759329">
              <a:lnSpc>
                <a:spcPts val="2200"/>
              </a:lnSpc>
              <a:spcBef>
                <a:spcPts val="240"/>
              </a:spcBef>
            </a:pPr>
            <a:r>
              <a:rPr sz="1900" spc="-7" dirty="0">
                <a:latin typeface="Arial"/>
                <a:cs typeface="Arial"/>
              </a:rPr>
              <a:t>Full (simplified) AlexNet architecture:  [227x227x3]</a:t>
            </a:r>
            <a:r>
              <a:rPr sz="1900" spc="-13" dirty="0">
                <a:latin typeface="Arial"/>
                <a:cs typeface="Arial"/>
              </a:rPr>
              <a:t> </a:t>
            </a:r>
            <a:r>
              <a:rPr sz="1900" spc="-7" dirty="0">
                <a:latin typeface="Arial"/>
                <a:cs typeface="Arial"/>
              </a:rPr>
              <a:t>INPUT</a:t>
            </a:r>
            <a:endParaRPr sz="1900" dirty="0">
              <a:latin typeface="Arial"/>
              <a:cs typeface="Arial"/>
            </a:endParaRPr>
          </a:p>
          <a:p>
            <a:pPr marL="16933" marR="6773">
              <a:lnSpc>
                <a:spcPts val="2200"/>
              </a:lnSpc>
            </a:pPr>
            <a:r>
              <a:rPr sz="1900" spc="-7" dirty="0">
                <a:latin typeface="Arial"/>
                <a:cs typeface="Arial"/>
              </a:rPr>
              <a:t>[55x55x96] </a:t>
            </a:r>
            <a:r>
              <a:rPr sz="1900" spc="-7" dirty="0">
                <a:solidFill>
                  <a:srgbClr val="FF0000"/>
                </a:solidFill>
                <a:latin typeface="Arial"/>
                <a:cs typeface="Arial"/>
              </a:rPr>
              <a:t>CONV1</a:t>
            </a:r>
            <a:r>
              <a:rPr sz="1900" spc="-7" dirty="0">
                <a:latin typeface="Arial"/>
                <a:cs typeface="Arial"/>
              </a:rPr>
              <a:t>: 96 11x11 filters at </a:t>
            </a:r>
            <a:r>
              <a:rPr sz="1900" dirty="0">
                <a:latin typeface="Arial"/>
                <a:cs typeface="Arial"/>
              </a:rPr>
              <a:t>stride </a:t>
            </a:r>
            <a:r>
              <a:rPr sz="1900" spc="-7" dirty="0">
                <a:latin typeface="Arial"/>
                <a:cs typeface="Arial"/>
              </a:rPr>
              <a:t>4, pad </a:t>
            </a:r>
            <a:r>
              <a:rPr sz="1900" dirty="0">
                <a:latin typeface="Arial"/>
                <a:cs typeface="Arial"/>
              </a:rPr>
              <a:t>0  </a:t>
            </a:r>
            <a:r>
              <a:rPr sz="1900" spc="-7" dirty="0">
                <a:latin typeface="Arial"/>
                <a:cs typeface="Arial"/>
              </a:rPr>
              <a:t>[27x27x96] </a:t>
            </a:r>
            <a:r>
              <a:rPr sz="1900" spc="-7" dirty="0">
                <a:solidFill>
                  <a:srgbClr val="0000FF"/>
                </a:solidFill>
                <a:latin typeface="Arial"/>
                <a:cs typeface="Arial"/>
              </a:rPr>
              <a:t>MAX POOL1</a:t>
            </a:r>
            <a:r>
              <a:rPr sz="1900" spc="-7" dirty="0">
                <a:latin typeface="Arial"/>
                <a:cs typeface="Arial"/>
              </a:rPr>
              <a:t>: 3x3 filters at </a:t>
            </a:r>
            <a:r>
              <a:rPr sz="1900" dirty="0">
                <a:latin typeface="Arial"/>
                <a:cs typeface="Arial"/>
              </a:rPr>
              <a:t>stride 2  </a:t>
            </a:r>
            <a:r>
              <a:rPr sz="1900" spc="-7" dirty="0">
                <a:latin typeface="Arial"/>
                <a:cs typeface="Arial"/>
              </a:rPr>
              <a:t>[27x27x96] </a:t>
            </a:r>
            <a:r>
              <a:rPr sz="1900" spc="-7" dirty="0">
                <a:solidFill>
                  <a:srgbClr val="38751C"/>
                </a:solidFill>
                <a:latin typeface="Arial"/>
                <a:cs typeface="Arial"/>
              </a:rPr>
              <a:t>NORM1: </a:t>
            </a:r>
            <a:r>
              <a:rPr sz="1900" spc="-7" dirty="0">
                <a:latin typeface="Arial"/>
                <a:cs typeface="Arial"/>
              </a:rPr>
              <a:t>Normalization</a:t>
            </a:r>
            <a:r>
              <a:rPr sz="1900" dirty="0">
                <a:latin typeface="Arial"/>
                <a:cs typeface="Arial"/>
              </a:rPr>
              <a:t> </a:t>
            </a:r>
            <a:r>
              <a:rPr sz="1900" spc="-7" dirty="0">
                <a:latin typeface="Arial"/>
                <a:cs typeface="Arial"/>
              </a:rPr>
              <a:t>layer</a:t>
            </a:r>
            <a:endParaRPr sz="1900" dirty="0">
              <a:latin typeface="Arial"/>
              <a:cs typeface="Arial"/>
            </a:endParaRPr>
          </a:p>
          <a:p>
            <a:pPr marL="16933" marR="6773">
              <a:lnSpc>
                <a:spcPts val="2200"/>
              </a:lnSpc>
            </a:pPr>
            <a:r>
              <a:rPr sz="1900" spc="-7" dirty="0">
                <a:latin typeface="Arial"/>
                <a:cs typeface="Arial"/>
              </a:rPr>
              <a:t>[27x27x256] </a:t>
            </a:r>
            <a:r>
              <a:rPr sz="1900" spc="-7" dirty="0">
                <a:solidFill>
                  <a:srgbClr val="FF0000"/>
                </a:solidFill>
                <a:latin typeface="Arial"/>
                <a:cs typeface="Arial"/>
              </a:rPr>
              <a:t>CONV2</a:t>
            </a:r>
            <a:r>
              <a:rPr sz="1900" spc="-7" dirty="0">
                <a:latin typeface="Arial"/>
                <a:cs typeface="Arial"/>
              </a:rPr>
              <a:t>: 256 5x5 filters at </a:t>
            </a:r>
            <a:r>
              <a:rPr sz="1900" dirty="0">
                <a:latin typeface="Arial"/>
                <a:cs typeface="Arial"/>
              </a:rPr>
              <a:t>stride </a:t>
            </a:r>
            <a:r>
              <a:rPr sz="1900" spc="-7" dirty="0">
                <a:latin typeface="Arial"/>
                <a:cs typeface="Arial"/>
              </a:rPr>
              <a:t>1, pad </a:t>
            </a:r>
            <a:r>
              <a:rPr sz="1900" dirty="0">
                <a:latin typeface="Arial"/>
                <a:cs typeface="Arial"/>
              </a:rPr>
              <a:t>2  </a:t>
            </a:r>
            <a:r>
              <a:rPr sz="1900" spc="-7" dirty="0">
                <a:latin typeface="Arial"/>
                <a:cs typeface="Arial"/>
              </a:rPr>
              <a:t>[13x13x256] </a:t>
            </a:r>
            <a:r>
              <a:rPr sz="1900" spc="-7" dirty="0">
                <a:solidFill>
                  <a:srgbClr val="0000FF"/>
                </a:solidFill>
                <a:latin typeface="Arial"/>
                <a:cs typeface="Arial"/>
              </a:rPr>
              <a:t>MAX POOL2: </a:t>
            </a:r>
            <a:r>
              <a:rPr sz="1900" spc="-7" dirty="0">
                <a:latin typeface="Arial"/>
                <a:cs typeface="Arial"/>
              </a:rPr>
              <a:t>3x3 filters at </a:t>
            </a:r>
            <a:r>
              <a:rPr sz="1900" dirty="0">
                <a:latin typeface="Arial"/>
                <a:cs typeface="Arial"/>
              </a:rPr>
              <a:t>stride 2  </a:t>
            </a:r>
            <a:r>
              <a:rPr sz="1900" spc="-7" dirty="0">
                <a:latin typeface="Arial"/>
                <a:cs typeface="Arial"/>
              </a:rPr>
              <a:t>[13x13x256] </a:t>
            </a:r>
            <a:r>
              <a:rPr sz="1900" spc="-7" dirty="0">
                <a:solidFill>
                  <a:srgbClr val="38751C"/>
                </a:solidFill>
                <a:latin typeface="Arial"/>
                <a:cs typeface="Arial"/>
              </a:rPr>
              <a:t>NORM2: </a:t>
            </a:r>
            <a:r>
              <a:rPr sz="1900" spc="-7" dirty="0">
                <a:latin typeface="Arial"/>
                <a:cs typeface="Arial"/>
              </a:rPr>
              <a:t>Normalization layer  [13x13x384] </a:t>
            </a:r>
            <a:r>
              <a:rPr sz="1900" spc="-7" dirty="0">
                <a:solidFill>
                  <a:srgbClr val="FF0000"/>
                </a:solidFill>
                <a:latin typeface="Arial"/>
                <a:cs typeface="Arial"/>
              </a:rPr>
              <a:t>CONV3</a:t>
            </a:r>
            <a:r>
              <a:rPr sz="1900" spc="-7" dirty="0">
                <a:latin typeface="Arial"/>
                <a:cs typeface="Arial"/>
              </a:rPr>
              <a:t>: 384 3x3 filters at </a:t>
            </a:r>
            <a:r>
              <a:rPr sz="1900" dirty="0">
                <a:latin typeface="Arial"/>
                <a:cs typeface="Arial"/>
              </a:rPr>
              <a:t>stride </a:t>
            </a:r>
            <a:r>
              <a:rPr sz="1900" spc="-7" dirty="0">
                <a:latin typeface="Arial"/>
                <a:cs typeface="Arial"/>
              </a:rPr>
              <a:t>1, pad </a:t>
            </a:r>
            <a:r>
              <a:rPr sz="1900" dirty="0">
                <a:latin typeface="Arial"/>
                <a:cs typeface="Arial"/>
              </a:rPr>
              <a:t>1  </a:t>
            </a:r>
            <a:r>
              <a:rPr sz="1900" spc="-7" dirty="0">
                <a:latin typeface="Arial"/>
                <a:cs typeface="Arial"/>
              </a:rPr>
              <a:t>[13x13x384] </a:t>
            </a:r>
            <a:r>
              <a:rPr sz="1900" spc="-7" dirty="0">
                <a:solidFill>
                  <a:srgbClr val="FF0000"/>
                </a:solidFill>
                <a:latin typeface="Arial"/>
                <a:cs typeface="Arial"/>
              </a:rPr>
              <a:t>CONV4</a:t>
            </a:r>
            <a:r>
              <a:rPr sz="1900" spc="-7" dirty="0">
                <a:latin typeface="Arial"/>
                <a:cs typeface="Arial"/>
              </a:rPr>
              <a:t>: 384 3x3 filters at </a:t>
            </a:r>
            <a:r>
              <a:rPr sz="1900" dirty="0">
                <a:latin typeface="Arial"/>
                <a:cs typeface="Arial"/>
              </a:rPr>
              <a:t>stride </a:t>
            </a:r>
            <a:r>
              <a:rPr sz="1900" spc="-7" dirty="0">
                <a:latin typeface="Arial"/>
                <a:cs typeface="Arial"/>
              </a:rPr>
              <a:t>1, pad </a:t>
            </a:r>
            <a:r>
              <a:rPr sz="1900" dirty="0">
                <a:latin typeface="Arial"/>
                <a:cs typeface="Arial"/>
              </a:rPr>
              <a:t>1  </a:t>
            </a:r>
            <a:r>
              <a:rPr sz="1900" spc="-7" dirty="0">
                <a:latin typeface="Arial"/>
                <a:cs typeface="Arial"/>
              </a:rPr>
              <a:t>[13x13x256] </a:t>
            </a:r>
            <a:r>
              <a:rPr sz="1900" spc="-7" dirty="0">
                <a:solidFill>
                  <a:srgbClr val="FF0000"/>
                </a:solidFill>
                <a:latin typeface="Arial"/>
                <a:cs typeface="Arial"/>
              </a:rPr>
              <a:t>CONV5</a:t>
            </a:r>
            <a:r>
              <a:rPr sz="1900" spc="-7" dirty="0">
                <a:latin typeface="Arial"/>
                <a:cs typeface="Arial"/>
              </a:rPr>
              <a:t>: 256 3x3 filters at </a:t>
            </a:r>
            <a:r>
              <a:rPr sz="1900" dirty="0">
                <a:latin typeface="Arial"/>
                <a:cs typeface="Arial"/>
              </a:rPr>
              <a:t>stride </a:t>
            </a:r>
            <a:r>
              <a:rPr sz="1900" spc="-7" dirty="0">
                <a:latin typeface="Arial"/>
                <a:cs typeface="Arial"/>
              </a:rPr>
              <a:t>1, pad </a:t>
            </a:r>
            <a:r>
              <a:rPr sz="1900" dirty="0">
                <a:latin typeface="Arial"/>
                <a:cs typeface="Arial"/>
              </a:rPr>
              <a:t>1  </a:t>
            </a:r>
            <a:r>
              <a:rPr sz="1900" spc="-7" dirty="0">
                <a:latin typeface="Arial"/>
                <a:cs typeface="Arial"/>
              </a:rPr>
              <a:t>[6x6x256] </a:t>
            </a:r>
            <a:r>
              <a:rPr sz="1900" spc="-7" dirty="0">
                <a:solidFill>
                  <a:srgbClr val="0000FF"/>
                </a:solidFill>
                <a:latin typeface="Arial"/>
                <a:cs typeface="Arial"/>
              </a:rPr>
              <a:t>MAX POOL3</a:t>
            </a:r>
            <a:r>
              <a:rPr sz="1900" spc="-7" dirty="0">
                <a:latin typeface="Arial"/>
                <a:cs typeface="Arial"/>
              </a:rPr>
              <a:t>: 3x3 filters at </a:t>
            </a:r>
            <a:r>
              <a:rPr sz="1900" dirty="0">
                <a:latin typeface="Arial"/>
                <a:cs typeface="Arial"/>
              </a:rPr>
              <a:t>stride</a:t>
            </a:r>
            <a:r>
              <a:rPr sz="1900" spc="-13" dirty="0">
                <a:latin typeface="Arial"/>
                <a:cs typeface="Arial"/>
              </a:rPr>
              <a:t> </a:t>
            </a:r>
            <a:r>
              <a:rPr sz="1900" dirty="0">
                <a:latin typeface="Arial"/>
                <a:cs typeface="Arial"/>
              </a:rPr>
              <a:t>2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111792" y="2442573"/>
            <a:ext cx="4971351" cy="3671945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lnSpc>
                <a:spcPts val="2219"/>
              </a:lnSpc>
              <a:spcBef>
                <a:spcPts val="133"/>
              </a:spcBef>
            </a:pPr>
            <a:r>
              <a:rPr sz="1900" b="1" spc="-7" dirty="0">
                <a:solidFill>
                  <a:srgbClr val="0000FF"/>
                </a:solidFill>
                <a:latin typeface="Arial"/>
                <a:cs typeface="Arial"/>
              </a:rPr>
              <a:t>Details/Retrospectives:</a:t>
            </a:r>
            <a:endParaRPr lang="en-US" sz="1900" b="1" spc="-7" dirty="0">
              <a:solidFill>
                <a:srgbClr val="0000FF"/>
              </a:solidFill>
              <a:latin typeface="Arial"/>
              <a:cs typeface="Arial"/>
            </a:endParaRPr>
          </a:p>
          <a:p>
            <a:pPr marL="16933">
              <a:lnSpc>
                <a:spcPts val="2219"/>
              </a:lnSpc>
              <a:spcBef>
                <a:spcPts val="133"/>
              </a:spcBef>
            </a:pPr>
            <a:endParaRPr sz="1900" dirty="0">
              <a:latin typeface="Arial"/>
              <a:cs typeface="Arial"/>
            </a:endParaRPr>
          </a:p>
          <a:p>
            <a:pPr marL="16933">
              <a:lnSpc>
                <a:spcPts val="2200"/>
              </a:lnSpc>
              <a:buChar char="-"/>
              <a:tabLst>
                <a:tab pos="161709" algn="l"/>
              </a:tabLst>
            </a:pPr>
            <a:r>
              <a:rPr sz="1900" spc="-7" dirty="0">
                <a:solidFill>
                  <a:srgbClr val="0000FF"/>
                </a:solidFill>
                <a:latin typeface="Arial"/>
                <a:cs typeface="Arial"/>
              </a:rPr>
              <a:t>first use of</a:t>
            </a:r>
            <a:r>
              <a:rPr sz="1900" spc="-2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900" spc="-7" dirty="0">
                <a:solidFill>
                  <a:srgbClr val="0000FF"/>
                </a:solidFill>
                <a:latin typeface="Arial"/>
                <a:cs typeface="Arial"/>
              </a:rPr>
              <a:t>ReLU</a:t>
            </a:r>
            <a:endParaRPr sz="1900" dirty="0">
              <a:latin typeface="Arial"/>
              <a:cs typeface="Arial"/>
            </a:endParaRPr>
          </a:p>
          <a:p>
            <a:pPr marL="16933">
              <a:lnSpc>
                <a:spcPts val="2200"/>
              </a:lnSpc>
              <a:buChar char="-"/>
              <a:tabLst>
                <a:tab pos="161709" algn="l"/>
              </a:tabLst>
            </a:pPr>
            <a:r>
              <a:rPr sz="1900" spc="-7" dirty="0">
                <a:solidFill>
                  <a:srgbClr val="0000FF"/>
                </a:solidFill>
                <a:latin typeface="Arial"/>
                <a:cs typeface="Arial"/>
              </a:rPr>
              <a:t>used Norm layers (not </a:t>
            </a:r>
            <a:r>
              <a:rPr sz="1900" dirty="0">
                <a:solidFill>
                  <a:srgbClr val="0000FF"/>
                </a:solidFill>
                <a:latin typeface="Arial"/>
                <a:cs typeface="Arial"/>
              </a:rPr>
              <a:t>common</a:t>
            </a:r>
            <a:r>
              <a:rPr sz="1900" spc="-107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900" spc="-7" dirty="0">
                <a:solidFill>
                  <a:srgbClr val="0000FF"/>
                </a:solidFill>
                <a:latin typeface="Arial"/>
                <a:cs typeface="Arial"/>
              </a:rPr>
              <a:t>anymore)</a:t>
            </a:r>
            <a:endParaRPr sz="1900" dirty="0">
              <a:latin typeface="Arial"/>
              <a:cs typeface="Arial"/>
            </a:endParaRPr>
          </a:p>
          <a:p>
            <a:pPr marL="16933">
              <a:lnSpc>
                <a:spcPts val="2200"/>
              </a:lnSpc>
              <a:buChar char="-"/>
              <a:tabLst>
                <a:tab pos="161709" algn="l"/>
              </a:tabLst>
            </a:pPr>
            <a:r>
              <a:rPr sz="1900" spc="-7" dirty="0">
                <a:solidFill>
                  <a:srgbClr val="0000FF"/>
                </a:solidFill>
                <a:latin typeface="Arial"/>
                <a:cs typeface="Arial"/>
              </a:rPr>
              <a:t>heavy data</a:t>
            </a:r>
            <a:r>
              <a:rPr sz="1900" spc="-2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900" spc="-7" dirty="0">
                <a:solidFill>
                  <a:srgbClr val="0000FF"/>
                </a:solidFill>
                <a:latin typeface="Arial"/>
                <a:cs typeface="Arial"/>
              </a:rPr>
              <a:t>augmentation</a:t>
            </a:r>
            <a:endParaRPr sz="1900" dirty="0">
              <a:latin typeface="Arial"/>
              <a:cs typeface="Arial"/>
            </a:endParaRPr>
          </a:p>
          <a:p>
            <a:pPr marL="16933">
              <a:lnSpc>
                <a:spcPts val="2200"/>
              </a:lnSpc>
              <a:buChar char="-"/>
              <a:tabLst>
                <a:tab pos="161709" algn="l"/>
              </a:tabLst>
            </a:pPr>
            <a:r>
              <a:rPr sz="1900" spc="-7" dirty="0">
                <a:solidFill>
                  <a:srgbClr val="0000FF"/>
                </a:solidFill>
                <a:latin typeface="Arial"/>
                <a:cs typeface="Arial"/>
              </a:rPr>
              <a:t>dropout</a:t>
            </a:r>
            <a:r>
              <a:rPr sz="1900" spc="-13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900" spc="-7" dirty="0">
                <a:solidFill>
                  <a:srgbClr val="0000FF"/>
                </a:solidFill>
                <a:latin typeface="Arial"/>
                <a:cs typeface="Arial"/>
              </a:rPr>
              <a:t>0.5</a:t>
            </a:r>
            <a:endParaRPr sz="1900" dirty="0">
              <a:latin typeface="Arial"/>
              <a:cs typeface="Arial"/>
            </a:endParaRPr>
          </a:p>
          <a:p>
            <a:pPr marL="16933">
              <a:lnSpc>
                <a:spcPts val="2200"/>
              </a:lnSpc>
              <a:buChar char="-"/>
              <a:tabLst>
                <a:tab pos="161709" algn="l"/>
              </a:tabLst>
            </a:pPr>
            <a:r>
              <a:rPr sz="1900" spc="-7" dirty="0">
                <a:solidFill>
                  <a:srgbClr val="0000FF"/>
                </a:solidFill>
                <a:latin typeface="Arial"/>
                <a:cs typeface="Arial"/>
              </a:rPr>
              <a:t>batch </a:t>
            </a:r>
            <a:r>
              <a:rPr sz="1900" dirty="0">
                <a:solidFill>
                  <a:srgbClr val="0000FF"/>
                </a:solidFill>
                <a:latin typeface="Arial"/>
                <a:cs typeface="Arial"/>
              </a:rPr>
              <a:t>size</a:t>
            </a:r>
            <a:r>
              <a:rPr sz="1900" spc="-13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900" spc="-7" dirty="0">
                <a:solidFill>
                  <a:srgbClr val="0000FF"/>
                </a:solidFill>
                <a:latin typeface="Arial"/>
                <a:cs typeface="Arial"/>
              </a:rPr>
              <a:t>128</a:t>
            </a:r>
            <a:endParaRPr sz="1900" dirty="0">
              <a:latin typeface="Arial"/>
              <a:cs typeface="Arial"/>
            </a:endParaRPr>
          </a:p>
          <a:p>
            <a:pPr marL="16933">
              <a:lnSpc>
                <a:spcPts val="2200"/>
              </a:lnSpc>
              <a:buChar char="-"/>
              <a:tabLst>
                <a:tab pos="161709" algn="l"/>
              </a:tabLst>
            </a:pPr>
            <a:r>
              <a:rPr sz="1900" spc="-7" dirty="0">
                <a:solidFill>
                  <a:srgbClr val="0000FF"/>
                </a:solidFill>
                <a:latin typeface="Arial"/>
                <a:cs typeface="Arial"/>
              </a:rPr>
              <a:t>SGD Momentum</a:t>
            </a:r>
            <a:r>
              <a:rPr sz="1900" spc="-13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900" spc="-7" dirty="0">
                <a:solidFill>
                  <a:srgbClr val="0000FF"/>
                </a:solidFill>
                <a:latin typeface="Arial"/>
                <a:cs typeface="Arial"/>
              </a:rPr>
              <a:t>0.9</a:t>
            </a:r>
            <a:endParaRPr sz="1900" dirty="0">
              <a:latin typeface="Arial"/>
              <a:cs typeface="Arial"/>
            </a:endParaRPr>
          </a:p>
          <a:p>
            <a:pPr marL="16933" marR="597730">
              <a:lnSpc>
                <a:spcPts val="2200"/>
              </a:lnSpc>
              <a:spcBef>
                <a:spcPts val="87"/>
              </a:spcBef>
              <a:buChar char="-"/>
              <a:tabLst>
                <a:tab pos="161709" algn="l"/>
              </a:tabLst>
            </a:pPr>
            <a:r>
              <a:rPr sz="1900" spc="-7" dirty="0">
                <a:solidFill>
                  <a:srgbClr val="0000FF"/>
                </a:solidFill>
                <a:latin typeface="Arial"/>
                <a:cs typeface="Arial"/>
              </a:rPr>
              <a:t>Learning rate 1e-2, reduced by 10  manually when </a:t>
            </a:r>
            <a:r>
              <a:rPr sz="1900" dirty="0">
                <a:solidFill>
                  <a:srgbClr val="0000FF"/>
                </a:solidFill>
                <a:latin typeface="Arial"/>
                <a:cs typeface="Arial"/>
              </a:rPr>
              <a:t>val </a:t>
            </a:r>
            <a:r>
              <a:rPr sz="1900" spc="-7" dirty="0">
                <a:solidFill>
                  <a:srgbClr val="0000FF"/>
                </a:solidFill>
                <a:latin typeface="Arial"/>
                <a:cs typeface="Arial"/>
              </a:rPr>
              <a:t>accuracy</a:t>
            </a:r>
            <a:r>
              <a:rPr sz="1900" spc="-12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900" spc="-7" dirty="0">
                <a:solidFill>
                  <a:srgbClr val="0000FF"/>
                </a:solidFill>
                <a:latin typeface="Arial"/>
                <a:cs typeface="Arial"/>
              </a:rPr>
              <a:t>plateaus</a:t>
            </a:r>
            <a:endParaRPr sz="1900" dirty="0">
              <a:latin typeface="Arial"/>
              <a:cs typeface="Arial"/>
            </a:endParaRPr>
          </a:p>
          <a:p>
            <a:pPr marL="16933">
              <a:lnSpc>
                <a:spcPts val="2133"/>
              </a:lnSpc>
              <a:buChar char="-"/>
              <a:tabLst>
                <a:tab pos="161709" algn="l"/>
              </a:tabLst>
            </a:pPr>
            <a:r>
              <a:rPr sz="1900" spc="-7" dirty="0">
                <a:solidFill>
                  <a:srgbClr val="0000FF"/>
                </a:solidFill>
                <a:latin typeface="Arial"/>
                <a:cs typeface="Arial"/>
              </a:rPr>
              <a:t>L2 weight decay</a:t>
            </a:r>
            <a:r>
              <a:rPr sz="1900" spc="-2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900" spc="-7" dirty="0">
                <a:solidFill>
                  <a:srgbClr val="0000FF"/>
                </a:solidFill>
                <a:latin typeface="Arial"/>
                <a:cs typeface="Arial"/>
              </a:rPr>
              <a:t>5e-4</a:t>
            </a:r>
            <a:endParaRPr lang="en-US" sz="1900" spc="-7" dirty="0">
              <a:solidFill>
                <a:srgbClr val="0000FF"/>
              </a:solidFill>
              <a:latin typeface="Arial"/>
              <a:cs typeface="Arial"/>
            </a:endParaRPr>
          </a:p>
          <a:p>
            <a:pPr marL="16933">
              <a:lnSpc>
                <a:spcPts val="2133"/>
              </a:lnSpc>
              <a:buChar char="-"/>
              <a:tabLst>
                <a:tab pos="161709" algn="l"/>
              </a:tabLst>
            </a:pPr>
            <a:r>
              <a:rPr lang="en-US" altLang="zh-CN" sz="1900" dirty="0">
                <a:solidFill>
                  <a:srgbClr val="0000FF"/>
                </a:solidFill>
                <a:latin typeface="Arial"/>
                <a:cs typeface="Arial"/>
              </a:rPr>
              <a:t>7 </a:t>
            </a:r>
            <a:r>
              <a:rPr lang="en-US" altLang="zh-CN" sz="1900" spc="-7" dirty="0">
                <a:solidFill>
                  <a:srgbClr val="0000FF"/>
                </a:solidFill>
                <a:latin typeface="Arial"/>
                <a:cs typeface="Arial"/>
              </a:rPr>
              <a:t>CNN ensemble: 18.2% -&gt;</a:t>
            </a:r>
            <a:r>
              <a:rPr lang="en-US" altLang="zh-CN" sz="1900" spc="-12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lang="en-US" altLang="zh-CN" sz="1900" spc="-7" dirty="0">
                <a:solidFill>
                  <a:srgbClr val="0000FF"/>
                </a:solidFill>
                <a:latin typeface="Arial"/>
                <a:cs typeface="Arial"/>
              </a:rPr>
              <a:t>15.4%</a:t>
            </a:r>
            <a:endParaRPr lang="en-US" altLang="zh-CN" sz="1900" dirty="0">
              <a:latin typeface="Arial"/>
              <a:cs typeface="Arial"/>
            </a:endParaRPr>
          </a:p>
          <a:p>
            <a:pPr marL="16933">
              <a:lnSpc>
                <a:spcPts val="2133"/>
              </a:lnSpc>
              <a:buChar char="-"/>
              <a:tabLst>
                <a:tab pos="161709" algn="l"/>
              </a:tabLst>
            </a:pPr>
            <a:endParaRPr sz="1900" dirty="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21632" y="5259022"/>
            <a:ext cx="5040833" cy="84638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2173"/>
              </a:lnSpc>
            </a:pPr>
            <a:r>
              <a:rPr sz="1900" spc="-7" dirty="0">
                <a:latin typeface="Arial"/>
                <a:cs typeface="Arial"/>
              </a:rPr>
              <a:t>[4096] </a:t>
            </a:r>
            <a:r>
              <a:rPr sz="1900" spc="-7" dirty="0">
                <a:solidFill>
                  <a:srgbClr val="E69138"/>
                </a:solidFill>
                <a:latin typeface="Arial"/>
                <a:cs typeface="Arial"/>
              </a:rPr>
              <a:t>FC6: </a:t>
            </a:r>
            <a:r>
              <a:rPr sz="1900" spc="-7" dirty="0">
                <a:latin typeface="Arial"/>
                <a:cs typeface="Arial"/>
              </a:rPr>
              <a:t>4096</a:t>
            </a:r>
            <a:r>
              <a:rPr sz="1900" spc="-100" dirty="0">
                <a:latin typeface="Arial"/>
                <a:cs typeface="Arial"/>
              </a:rPr>
              <a:t> </a:t>
            </a:r>
            <a:r>
              <a:rPr sz="1900" spc="-7" dirty="0">
                <a:latin typeface="Arial"/>
                <a:cs typeface="Arial"/>
              </a:rPr>
              <a:t>neurons</a:t>
            </a:r>
            <a:endParaRPr sz="1900" dirty="0">
              <a:latin typeface="Arial"/>
              <a:cs typeface="Arial"/>
            </a:endParaRPr>
          </a:p>
          <a:p>
            <a:pPr marL="16933">
              <a:lnSpc>
                <a:spcPts val="2200"/>
              </a:lnSpc>
            </a:pPr>
            <a:r>
              <a:rPr sz="1900" spc="-7" dirty="0">
                <a:latin typeface="Arial"/>
                <a:cs typeface="Arial"/>
              </a:rPr>
              <a:t>[4096] </a:t>
            </a:r>
            <a:r>
              <a:rPr sz="1900" spc="-7" dirty="0">
                <a:solidFill>
                  <a:srgbClr val="E69138"/>
                </a:solidFill>
                <a:latin typeface="Arial"/>
                <a:cs typeface="Arial"/>
              </a:rPr>
              <a:t>FC7: </a:t>
            </a:r>
            <a:r>
              <a:rPr sz="1900" spc="-7" dirty="0">
                <a:latin typeface="Arial"/>
                <a:cs typeface="Arial"/>
              </a:rPr>
              <a:t>4096</a:t>
            </a:r>
            <a:r>
              <a:rPr sz="1900" spc="-93" dirty="0">
                <a:latin typeface="Arial"/>
                <a:cs typeface="Arial"/>
              </a:rPr>
              <a:t> </a:t>
            </a:r>
            <a:r>
              <a:rPr sz="1900" spc="-7" dirty="0">
                <a:latin typeface="Arial"/>
                <a:cs typeface="Arial"/>
              </a:rPr>
              <a:t>neurons</a:t>
            </a:r>
            <a:endParaRPr sz="1900" dirty="0">
              <a:latin typeface="Arial"/>
              <a:cs typeface="Arial"/>
            </a:endParaRPr>
          </a:p>
          <a:p>
            <a:pPr marL="16933">
              <a:lnSpc>
                <a:spcPts val="2219"/>
              </a:lnSpc>
            </a:pPr>
            <a:r>
              <a:rPr sz="1900" spc="-7" dirty="0">
                <a:latin typeface="Arial"/>
                <a:cs typeface="Arial"/>
              </a:rPr>
              <a:t>[1000] </a:t>
            </a:r>
            <a:r>
              <a:rPr sz="1900" spc="-7" dirty="0">
                <a:solidFill>
                  <a:srgbClr val="E69138"/>
                </a:solidFill>
                <a:latin typeface="Arial"/>
                <a:cs typeface="Arial"/>
              </a:rPr>
              <a:t>FC8: </a:t>
            </a:r>
            <a:r>
              <a:rPr sz="1900" spc="-7" dirty="0">
                <a:latin typeface="Arial"/>
                <a:cs typeface="Arial"/>
              </a:rPr>
              <a:t>1000 neurons (class</a:t>
            </a:r>
            <a:r>
              <a:rPr sz="1900" spc="-73" dirty="0">
                <a:latin typeface="Arial"/>
                <a:cs typeface="Arial"/>
              </a:rPr>
              <a:t> </a:t>
            </a:r>
            <a:r>
              <a:rPr sz="1900" dirty="0">
                <a:latin typeface="Arial"/>
                <a:cs typeface="Arial"/>
              </a:rPr>
              <a:t>scores)</a:t>
            </a:r>
          </a:p>
        </p:txBody>
      </p:sp>
    </p:spTree>
    <p:extLst>
      <p:ext uri="{BB962C8B-B14F-4D97-AF65-F5344CB8AC3E}">
        <p14:creationId xmlns:p14="http://schemas.microsoft.com/office/powerpoint/2010/main" val="2914609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342221" y="295629"/>
            <a:ext cx="6646417" cy="20888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0132" y="-7566"/>
            <a:ext cx="4710005" cy="1302914"/>
          </a:xfrm>
          <a:prstGeom prst="rect">
            <a:avLst/>
          </a:prstGeom>
        </p:spPr>
        <p:txBody>
          <a:bodyPr vert="horz" wrap="square" lIns="0" tIns="261613" rIns="0" bIns="0" rtlCol="0">
            <a:spAutoFit/>
          </a:bodyPr>
          <a:lstStyle/>
          <a:p>
            <a:pPr marL="16933">
              <a:lnSpc>
                <a:spcPct val="100000"/>
              </a:lnSpc>
              <a:spcBef>
                <a:spcPts val="2060"/>
              </a:spcBef>
            </a:pPr>
            <a:r>
              <a:rPr sz="2800" spc="-7" dirty="0">
                <a:solidFill>
                  <a:srgbClr val="000000"/>
                </a:solidFill>
              </a:rPr>
              <a:t>Case </a:t>
            </a:r>
            <a:r>
              <a:rPr sz="2800" spc="-13" dirty="0">
                <a:solidFill>
                  <a:srgbClr val="000000"/>
                </a:solidFill>
              </a:rPr>
              <a:t>Study:</a:t>
            </a:r>
            <a:r>
              <a:rPr sz="2800" spc="-120" dirty="0">
                <a:solidFill>
                  <a:srgbClr val="000000"/>
                </a:solidFill>
              </a:rPr>
              <a:t> </a:t>
            </a:r>
            <a:r>
              <a:rPr sz="2800" spc="-7" dirty="0">
                <a:solidFill>
                  <a:srgbClr val="000000"/>
                </a:solidFill>
              </a:rPr>
              <a:t>AlexNet</a:t>
            </a:r>
            <a:endParaRPr sz="2800" dirty="0"/>
          </a:p>
          <a:p>
            <a:pPr marL="60958">
              <a:lnSpc>
                <a:spcPct val="100000"/>
              </a:lnSpc>
              <a:spcBef>
                <a:spcPts val="900"/>
              </a:spcBef>
            </a:pPr>
            <a:r>
              <a:rPr sz="3200" i="1" spc="-7" dirty="0">
                <a:solidFill>
                  <a:srgbClr val="000000"/>
                </a:solidFill>
                <a:latin typeface="Arial"/>
                <a:cs typeface="Arial"/>
              </a:rPr>
              <a:t>[Krizhevsky et al.</a:t>
            </a:r>
            <a:r>
              <a:rPr sz="3200" i="1" spc="-2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3200" i="1" spc="-7" dirty="0">
                <a:solidFill>
                  <a:srgbClr val="000000"/>
                </a:solidFill>
                <a:latin typeface="Arial"/>
                <a:cs typeface="Arial"/>
              </a:rPr>
              <a:t>2012]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21633" y="1743313"/>
            <a:ext cx="3888740" cy="597745"/>
          </a:xfrm>
          <a:prstGeom prst="rect">
            <a:avLst/>
          </a:prstGeom>
        </p:spPr>
        <p:txBody>
          <a:bodyPr vert="horz" wrap="square" lIns="0" tIns="30479" rIns="0" bIns="0" rtlCol="0">
            <a:spAutoFit/>
          </a:bodyPr>
          <a:lstStyle/>
          <a:p>
            <a:pPr marL="16933" marR="6773">
              <a:lnSpc>
                <a:spcPts val="2200"/>
              </a:lnSpc>
              <a:spcBef>
                <a:spcPts val="240"/>
              </a:spcBef>
            </a:pPr>
            <a:r>
              <a:rPr sz="1900" spc="-7" dirty="0">
                <a:latin typeface="Arial"/>
                <a:cs typeface="Arial"/>
              </a:rPr>
              <a:t>Full (simplified) AlexNet architecture:  [227x227x3]</a:t>
            </a:r>
            <a:r>
              <a:rPr sz="1900" spc="-13" dirty="0">
                <a:latin typeface="Arial"/>
                <a:cs typeface="Arial"/>
              </a:rPr>
              <a:t> </a:t>
            </a:r>
            <a:r>
              <a:rPr sz="1900" spc="-7" dirty="0">
                <a:latin typeface="Arial"/>
                <a:cs typeface="Arial"/>
              </a:rPr>
              <a:t>INPUT</a:t>
            </a:r>
            <a:endParaRPr sz="19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21633" y="2302112"/>
            <a:ext cx="5641340" cy="597745"/>
          </a:xfrm>
          <a:prstGeom prst="rect">
            <a:avLst/>
          </a:prstGeom>
        </p:spPr>
        <p:txBody>
          <a:bodyPr vert="horz" wrap="square" lIns="0" tIns="30479" rIns="0" bIns="0" rtlCol="0">
            <a:spAutoFit/>
          </a:bodyPr>
          <a:lstStyle/>
          <a:p>
            <a:pPr marL="16933" marR="6773">
              <a:lnSpc>
                <a:spcPts val="2200"/>
              </a:lnSpc>
              <a:spcBef>
                <a:spcPts val="240"/>
              </a:spcBef>
            </a:pPr>
            <a:r>
              <a:rPr sz="1900" spc="-7" dirty="0">
                <a:latin typeface="Arial"/>
                <a:cs typeface="Arial"/>
              </a:rPr>
              <a:t>[55x55x96] </a:t>
            </a:r>
            <a:r>
              <a:rPr sz="1900" spc="-7" dirty="0">
                <a:solidFill>
                  <a:srgbClr val="FF0000"/>
                </a:solidFill>
                <a:latin typeface="Arial"/>
                <a:cs typeface="Arial"/>
              </a:rPr>
              <a:t>CONV1</a:t>
            </a:r>
            <a:r>
              <a:rPr sz="1900" spc="-7" dirty="0">
                <a:latin typeface="Arial"/>
                <a:cs typeface="Arial"/>
              </a:rPr>
              <a:t>: 96 11x11 filters at </a:t>
            </a:r>
            <a:r>
              <a:rPr sz="1900" dirty="0">
                <a:latin typeface="Arial"/>
                <a:cs typeface="Arial"/>
              </a:rPr>
              <a:t>stride </a:t>
            </a:r>
            <a:r>
              <a:rPr sz="1900" spc="-7" dirty="0">
                <a:latin typeface="Arial"/>
                <a:cs typeface="Arial"/>
              </a:rPr>
              <a:t>4, pad </a:t>
            </a:r>
            <a:r>
              <a:rPr sz="1900" dirty="0">
                <a:latin typeface="Arial"/>
                <a:cs typeface="Arial"/>
              </a:rPr>
              <a:t>0  </a:t>
            </a:r>
            <a:r>
              <a:rPr sz="1900" spc="-7" dirty="0">
                <a:latin typeface="Arial"/>
                <a:cs typeface="Arial"/>
              </a:rPr>
              <a:t>[27x27x96] </a:t>
            </a:r>
            <a:r>
              <a:rPr sz="1900" spc="-7" dirty="0">
                <a:solidFill>
                  <a:srgbClr val="0000FF"/>
                </a:solidFill>
                <a:latin typeface="Arial"/>
                <a:cs typeface="Arial"/>
              </a:rPr>
              <a:t>MAX POOL1</a:t>
            </a:r>
            <a:r>
              <a:rPr sz="1900" spc="-7" dirty="0">
                <a:latin typeface="Arial"/>
                <a:cs typeface="Arial"/>
              </a:rPr>
              <a:t>: 3x3 filters at </a:t>
            </a:r>
            <a:r>
              <a:rPr sz="1900" dirty="0">
                <a:latin typeface="Arial"/>
                <a:cs typeface="Arial"/>
              </a:rPr>
              <a:t>stride</a:t>
            </a:r>
            <a:r>
              <a:rPr sz="1900" spc="-13" dirty="0">
                <a:latin typeface="Arial"/>
                <a:cs typeface="Arial"/>
              </a:rPr>
              <a:t> </a:t>
            </a:r>
            <a:r>
              <a:rPr sz="1900" dirty="0">
                <a:latin typeface="Arial"/>
                <a:cs typeface="Arial"/>
              </a:rPr>
              <a:t>2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21633" y="2860909"/>
            <a:ext cx="5641340" cy="228695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lnSpc>
                <a:spcPts val="2219"/>
              </a:lnSpc>
              <a:spcBef>
                <a:spcPts val="133"/>
              </a:spcBef>
            </a:pPr>
            <a:r>
              <a:rPr sz="1900" spc="-7" dirty="0">
                <a:latin typeface="Arial"/>
                <a:cs typeface="Arial"/>
              </a:rPr>
              <a:t>[27x27x96] </a:t>
            </a:r>
            <a:r>
              <a:rPr sz="1900" spc="-7" dirty="0">
                <a:solidFill>
                  <a:srgbClr val="38751C"/>
                </a:solidFill>
                <a:latin typeface="Arial"/>
                <a:cs typeface="Arial"/>
              </a:rPr>
              <a:t>NORM1: </a:t>
            </a:r>
            <a:r>
              <a:rPr sz="1900" spc="-7" dirty="0">
                <a:latin typeface="Arial"/>
                <a:cs typeface="Arial"/>
              </a:rPr>
              <a:t>Normalization</a:t>
            </a:r>
            <a:r>
              <a:rPr sz="1900" dirty="0">
                <a:latin typeface="Arial"/>
                <a:cs typeface="Arial"/>
              </a:rPr>
              <a:t> </a:t>
            </a:r>
            <a:r>
              <a:rPr sz="1900" spc="-7" dirty="0">
                <a:latin typeface="Arial"/>
                <a:cs typeface="Arial"/>
              </a:rPr>
              <a:t>layer</a:t>
            </a:r>
            <a:endParaRPr sz="1900" dirty="0">
              <a:latin typeface="Arial"/>
              <a:cs typeface="Arial"/>
            </a:endParaRPr>
          </a:p>
          <a:p>
            <a:pPr marL="16933" marR="6773">
              <a:lnSpc>
                <a:spcPts val="2200"/>
              </a:lnSpc>
              <a:spcBef>
                <a:spcPts val="87"/>
              </a:spcBef>
            </a:pPr>
            <a:r>
              <a:rPr sz="1900" spc="-7" dirty="0">
                <a:latin typeface="Arial"/>
                <a:cs typeface="Arial"/>
              </a:rPr>
              <a:t>[27x27x256] </a:t>
            </a:r>
            <a:r>
              <a:rPr sz="1900" spc="-7" dirty="0">
                <a:solidFill>
                  <a:srgbClr val="FF0000"/>
                </a:solidFill>
                <a:latin typeface="Arial"/>
                <a:cs typeface="Arial"/>
              </a:rPr>
              <a:t>CONV2</a:t>
            </a:r>
            <a:r>
              <a:rPr sz="1900" spc="-7" dirty="0">
                <a:latin typeface="Arial"/>
                <a:cs typeface="Arial"/>
              </a:rPr>
              <a:t>: 256 5x5 filters at </a:t>
            </a:r>
            <a:r>
              <a:rPr sz="1900" dirty="0">
                <a:latin typeface="Arial"/>
                <a:cs typeface="Arial"/>
              </a:rPr>
              <a:t>stride </a:t>
            </a:r>
            <a:r>
              <a:rPr sz="1900" spc="-7" dirty="0">
                <a:latin typeface="Arial"/>
                <a:cs typeface="Arial"/>
              </a:rPr>
              <a:t>1, pad </a:t>
            </a:r>
            <a:r>
              <a:rPr sz="1900" dirty="0">
                <a:latin typeface="Arial"/>
                <a:cs typeface="Arial"/>
              </a:rPr>
              <a:t>2  </a:t>
            </a:r>
            <a:r>
              <a:rPr sz="1900" spc="-7" dirty="0">
                <a:latin typeface="Arial"/>
                <a:cs typeface="Arial"/>
              </a:rPr>
              <a:t>[13x13x256] </a:t>
            </a:r>
            <a:r>
              <a:rPr sz="1900" spc="-7" dirty="0">
                <a:solidFill>
                  <a:srgbClr val="0000FF"/>
                </a:solidFill>
                <a:latin typeface="Arial"/>
                <a:cs typeface="Arial"/>
              </a:rPr>
              <a:t>MAX POOL2: </a:t>
            </a:r>
            <a:r>
              <a:rPr sz="1900" spc="-7" dirty="0">
                <a:latin typeface="Arial"/>
                <a:cs typeface="Arial"/>
              </a:rPr>
              <a:t>3x3 filters at </a:t>
            </a:r>
            <a:r>
              <a:rPr sz="1900" dirty="0">
                <a:latin typeface="Arial"/>
                <a:cs typeface="Arial"/>
              </a:rPr>
              <a:t>stride 2  </a:t>
            </a:r>
            <a:r>
              <a:rPr sz="1900" spc="-7" dirty="0">
                <a:latin typeface="Arial"/>
                <a:cs typeface="Arial"/>
              </a:rPr>
              <a:t>[13x13x256] </a:t>
            </a:r>
            <a:r>
              <a:rPr sz="1900" spc="-7" dirty="0">
                <a:solidFill>
                  <a:srgbClr val="38751C"/>
                </a:solidFill>
                <a:latin typeface="Arial"/>
                <a:cs typeface="Arial"/>
              </a:rPr>
              <a:t>NORM2: </a:t>
            </a:r>
            <a:r>
              <a:rPr sz="1900" spc="-7" dirty="0">
                <a:latin typeface="Arial"/>
                <a:cs typeface="Arial"/>
              </a:rPr>
              <a:t>Normalization layer  [13x13x384] </a:t>
            </a:r>
            <a:r>
              <a:rPr sz="1900" spc="-7" dirty="0">
                <a:solidFill>
                  <a:srgbClr val="FF0000"/>
                </a:solidFill>
                <a:latin typeface="Arial"/>
                <a:cs typeface="Arial"/>
              </a:rPr>
              <a:t>CONV3</a:t>
            </a:r>
            <a:r>
              <a:rPr sz="1900" spc="-7" dirty="0">
                <a:latin typeface="Arial"/>
                <a:cs typeface="Arial"/>
              </a:rPr>
              <a:t>: 384 3x3 filters at </a:t>
            </a:r>
            <a:r>
              <a:rPr sz="1900" dirty="0">
                <a:latin typeface="Arial"/>
                <a:cs typeface="Arial"/>
              </a:rPr>
              <a:t>stride </a:t>
            </a:r>
            <a:r>
              <a:rPr sz="1900" spc="-7" dirty="0">
                <a:latin typeface="Arial"/>
                <a:cs typeface="Arial"/>
              </a:rPr>
              <a:t>1, pad </a:t>
            </a:r>
            <a:r>
              <a:rPr sz="1900" dirty="0">
                <a:latin typeface="Arial"/>
                <a:cs typeface="Arial"/>
              </a:rPr>
              <a:t>1  </a:t>
            </a:r>
            <a:r>
              <a:rPr sz="1900" spc="-7" dirty="0">
                <a:latin typeface="Arial"/>
                <a:cs typeface="Arial"/>
              </a:rPr>
              <a:t>[13x13x384] </a:t>
            </a:r>
            <a:r>
              <a:rPr sz="1900" spc="-7" dirty="0">
                <a:solidFill>
                  <a:srgbClr val="FF0000"/>
                </a:solidFill>
                <a:latin typeface="Arial"/>
                <a:cs typeface="Arial"/>
              </a:rPr>
              <a:t>CONV4</a:t>
            </a:r>
            <a:r>
              <a:rPr sz="1900" spc="-7" dirty="0">
                <a:latin typeface="Arial"/>
                <a:cs typeface="Arial"/>
              </a:rPr>
              <a:t>: 384 3x3 filters at </a:t>
            </a:r>
            <a:r>
              <a:rPr sz="1900" dirty="0">
                <a:latin typeface="Arial"/>
                <a:cs typeface="Arial"/>
              </a:rPr>
              <a:t>stride </a:t>
            </a:r>
            <a:r>
              <a:rPr sz="1900" spc="-7" dirty="0">
                <a:latin typeface="Arial"/>
                <a:cs typeface="Arial"/>
              </a:rPr>
              <a:t>1, pad </a:t>
            </a:r>
            <a:r>
              <a:rPr sz="1900" dirty="0">
                <a:latin typeface="Arial"/>
                <a:cs typeface="Arial"/>
              </a:rPr>
              <a:t>1  </a:t>
            </a:r>
            <a:r>
              <a:rPr sz="1900" spc="-7" dirty="0">
                <a:latin typeface="Arial"/>
                <a:cs typeface="Arial"/>
              </a:rPr>
              <a:t>[13x13x256] </a:t>
            </a:r>
            <a:r>
              <a:rPr sz="1900" spc="-7" dirty="0">
                <a:solidFill>
                  <a:srgbClr val="FF0000"/>
                </a:solidFill>
                <a:latin typeface="Arial"/>
                <a:cs typeface="Arial"/>
              </a:rPr>
              <a:t>CONV5</a:t>
            </a:r>
            <a:r>
              <a:rPr sz="1900" spc="-7" dirty="0">
                <a:latin typeface="Arial"/>
                <a:cs typeface="Arial"/>
              </a:rPr>
              <a:t>: 256 3x3 filters at </a:t>
            </a:r>
            <a:r>
              <a:rPr sz="1900" dirty="0">
                <a:latin typeface="Arial"/>
                <a:cs typeface="Arial"/>
              </a:rPr>
              <a:t>stride </a:t>
            </a:r>
            <a:r>
              <a:rPr sz="1900" spc="-7" dirty="0">
                <a:latin typeface="Arial"/>
                <a:cs typeface="Arial"/>
              </a:rPr>
              <a:t>1, pad</a:t>
            </a:r>
            <a:r>
              <a:rPr sz="1900" spc="-67" dirty="0">
                <a:latin typeface="Arial"/>
                <a:cs typeface="Arial"/>
              </a:rPr>
              <a:t> </a:t>
            </a:r>
            <a:r>
              <a:rPr sz="1900" dirty="0">
                <a:latin typeface="Arial"/>
                <a:cs typeface="Arial"/>
              </a:rPr>
              <a:t>1</a:t>
            </a:r>
          </a:p>
        </p:txBody>
      </p:sp>
      <p:sp>
        <p:nvSpPr>
          <p:cNvPr id="7" name="object 7"/>
          <p:cNvSpPr/>
          <p:nvPr/>
        </p:nvSpPr>
        <p:spPr>
          <a:xfrm>
            <a:off x="228899" y="2354061"/>
            <a:ext cx="1217507" cy="289560"/>
          </a:xfrm>
          <a:custGeom>
            <a:avLst/>
            <a:gdLst/>
            <a:ahLst/>
            <a:cxnLst/>
            <a:rect l="l" t="t" r="r" b="b"/>
            <a:pathLst>
              <a:path w="913130" h="217169">
                <a:moveTo>
                  <a:pt x="0" y="0"/>
                </a:moveTo>
                <a:lnTo>
                  <a:pt x="912598" y="0"/>
                </a:lnTo>
                <a:lnTo>
                  <a:pt x="912598" y="216899"/>
                </a:lnTo>
                <a:lnTo>
                  <a:pt x="0" y="2168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445697" y="2179646"/>
            <a:ext cx="4161367" cy="175260"/>
          </a:xfrm>
          <a:custGeom>
            <a:avLst/>
            <a:gdLst/>
            <a:ahLst/>
            <a:cxnLst/>
            <a:rect l="l" t="t" r="r" b="b"/>
            <a:pathLst>
              <a:path w="3121025" h="131444">
                <a:moveTo>
                  <a:pt x="0" y="130812"/>
                </a:moveTo>
                <a:lnTo>
                  <a:pt x="3120393" y="0"/>
                </a:lnTo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591755" y="2125028"/>
            <a:ext cx="142332" cy="1092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757055" y="195966"/>
            <a:ext cx="893233" cy="2158153"/>
          </a:xfrm>
          <a:custGeom>
            <a:avLst/>
            <a:gdLst/>
            <a:ahLst/>
            <a:cxnLst/>
            <a:rect l="l" t="t" r="r" b="b"/>
            <a:pathLst>
              <a:path w="669925" h="1618614">
                <a:moveTo>
                  <a:pt x="0" y="0"/>
                </a:moveTo>
                <a:lnTo>
                  <a:pt x="669898" y="0"/>
                </a:lnTo>
                <a:lnTo>
                  <a:pt x="669898" y="1618496"/>
                </a:lnTo>
                <a:lnTo>
                  <a:pt x="0" y="1618496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7139616" y="3173012"/>
            <a:ext cx="4476996" cy="1159291"/>
          </a:xfrm>
          <a:prstGeom prst="rect">
            <a:avLst/>
          </a:prstGeom>
        </p:spPr>
        <p:txBody>
          <a:bodyPr vert="horz" wrap="square" lIns="0" tIns="30479" rIns="0" bIns="0" rtlCol="0">
            <a:spAutoFit/>
          </a:bodyPr>
          <a:lstStyle/>
          <a:p>
            <a:pPr marL="16933" marR="60958" algn="just">
              <a:lnSpc>
                <a:spcPts val="2200"/>
              </a:lnSpc>
              <a:spcBef>
                <a:spcPts val="240"/>
              </a:spcBef>
            </a:pPr>
            <a:r>
              <a:rPr sz="1900" spc="-7" dirty="0">
                <a:solidFill>
                  <a:srgbClr val="0000FF"/>
                </a:solidFill>
                <a:latin typeface="Arial"/>
                <a:cs typeface="Arial"/>
              </a:rPr>
              <a:t>Historical note: Trained on GTX 580  GPU with only </a:t>
            </a:r>
            <a:r>
              <a:rPr sz="1900" dirty="0">
                <a:solidFill>
                  <a:srgbClr val="0000FF"/>
                </a:solidFill>
                <a:latin typeface="Arial"/>
                <a:cs typeface="Arial"/>
              </a:rPr>
              <a:t>3 </a:t>
            </a:r>
            <a:r>
              <a:rPr sz="1900" spc="-7" dirty="0">
                <a:solidFill>
                  <a:srgbClr val="0000FF"/>
                </a:solidFill>
                <a:latin typeface="Arial"/>
                <a:cs typeface="Arial"/>
              </a:rPr>
              <a:t>GB of</a:t>
            </a:r>
            <a:r>
              <a:rPr sz="1900" spc="-67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900" spc="-7" dirty="0">
                <a:solidFill>
                  <a:srgbClr val="0000FF"/>
                </a:solidFill>
                <a:latin typeface="Arial"/>
                <a:cs typeface="Arial"/>
              </a:rPr>
              <a:t>memory.</a:t>
            </a:r>
            <a:endParaRPr sz="1900" dirty="0">
              <a:latin typeface="Arial"/>
              <a:cs typeface="Arial"/>
            </a:endParaRPr>
          </a:p>
          <a:p>
            <a:pPr marL="16933" marR="6773" algn="just">
              <a:lnSpc>
                <a:spcPts val="2200"/>
              </a:lnSpc>
            </a:pPr>
            <a:r>
              <a:rPr sz="1900" spc="-7" dirty="0">
                <a:solidFill>
                  <a:srgbClr val="0000FF"/>
                </a:solidFill>
                <a:latin typeface="Arial"/>
                <a:cs typeface="Arial"/>
              </a:rPr>
              <a:t>Network </a:t>
            </a:r>
            <a:r>
              <a:rPr sz="1900" dirty="0">
                <a:solidFill>
                  <a:srgbClr val="0000FF"/>
                </a:solidFill>
                <a:latin typeface="Arial"/>
                <a:cs typeface="Arial"/>
              </a:rPr>
              <a:t>spread </a:t>
            </a:r>
            <a:r>
              <a:rPr sz="1900" spc="-7" dirty="0">
                <a:solidFill>
                  <a:srgbClr val="0000FF"/>
                </a:solidFill>
                <a:latin typeface="Arial"/>
                <a:cs typeface="Arial"/>
              </a:rPr>
              <a:t>across </a:t>
            </a:r>
            <a:r>
              <a:rPr sz="1900" dirty="0">
                <a:solidFill>
                  <a:srgbClr val="0000FF"/>
                </a:solidFill>
                <a:latin typeface="Arial"/>
                <a:cs typeface="Arial"/>
              </a:rPr>
              <a:t>2 </a:t>
            </a:r>
            <a:r>
              <a:rPr sz="1900" spc="-7" dirty="0">
                <a:solidFill>
                  <a:srgbClr val="0000FF"/>
                </a:solidFill>
                <a:latin typeface="Arial"/>
                <a:cs typeface="Arial"/>
              </a:rPr>
              <a:t>GPUs, half  the neurons (feature maps) on each  GPU.</a:t>
            </a:r>
            <a:endParaRPr sz="1900" dirty="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123618" y="2461812"/>
            <a:ext cx="1572260" cy="318347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900" spc="-7" dirty="0">
                <a:solidFill>
                  <a:srgbClr val="0000FF"/>
                </a:solidFill>
                <a:latin typeface="Arial"/>
                <a:cs typeface="Arial"/>
              </a:rPr>
              <a:t>[55x55x48] </a:t>
            </a:r>
            <a:r>
              <a:rPr sz="1900" dirty="0">
                <a:solidFill>
                  <a:srgbClr val="0000FF"/>
                </a:solidFill>
                <a:latin typeface="Arial"/>
                <a:cs typeface="Arial"/>
              </a:rPr>
              <a:t>x</a:t>
            </a:r>
            <a:r>
              <a:rPr sz="1900" spc="-12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900" dirty="0">
                <a:solidFill>
                  <a:srgbClr val="0000FF"/>
                </a:solidFill>
                <a:latin typeface="Arial"/>
                <a:cs typeface="Arial"/>
              </a:rPr>
              <a:t>2</a:t>
            </a:r>
            <a:endParaRPr sz="19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10566" y="6290125"/>
            <a:ext cx="11612033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53"/>
              </a:lnSpc>
              <a:tabLst>
                <a:tab pos="7004298" algn="l"/>
                <a:tab pos="9747430" algn="l"/>
              </a:tabLst>
            </a:pP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2400" spc="-2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2400" spc="-1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Yeung	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May 2,</a:t>
            </a:r>
            <a:r>
              <a:rPr sz="4000" spc="-189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4000" baseline="-4166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21633" y="4839162"/>
            <a:ext cx="4745567" cy="1137073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6933" marR="6773">
              <a:lnSpc>
                <a:spcPts val="2200"/>
              </a:lnSpc>
              <a:spcBef>
                <a:spcPts val="60"/>
              </a:spcBef>
            </a:pPr>
            <a:r>
              <a:rPr sz="1900" spc="-7" dirty="0">
                <a:latin typeface="Arial"/>
                <a:cs typeface="Arial"/>
              </a:rPr>
              <a:t>[6x6x256] </a:t>
            </a:r>
            <a:r>
              <a:rPr sz="1900" spc="-7" dirty="0">
                <a:solidFill>
                  <a:srgbClr val="0000FF"/>
                </a:solidFill>
                <a:latin typeface="Arial"/>
                <a:cs typeface="Arial"/>
              </a:rPr>
              <a:t>MAX POOL3</a:t>
            </a:r>
            <a:r>
              <a:rPr sz="1900" spc="-7" dirty="0">
                <a:latin typeface="Arial"/>
                <a:cs typeface="Arial"/>
              </a:rPr>
              <a:t>: 3x3 filters at </a:t>
            </a:r>
            <a:r>
              <a:rPr sz="1900" dirty="0">
                <a:latin typeface="Arial"/>
                <a:cs typeface="Arial"/>
              </a:rPr>
              <a:t>stride 2  </a:t>
            </a:r>
            <a:r>
              <a:rPr sz="1900" spc="-7" dirty="0">
                <a:latin typeface="Arial"/>
                <a:cs typeface="Arial"/>
              </a:rPr>
              <a:t>[4096] </a:t>
            </a:r>
            <a:r>
              <a:rPr sz="1900" spc="-7" dirty="0">
                <a:solidFill>
                  <a:srgbClr val="E69138"/>
                </a:solidFill>
                <a:latin typeface="Arial"/>
                <a:cs typeface="Arial"/>
              </a:rPr>
              <a:t>FC6: </a:t>
            </a:r>
            <a:r>
              <a:rPr sz="1900" spc="-7" dirty="0">
                <a:latin typeface="Arial"/>
                <a:cs typeface="Arial"/>
              </a:rPr>
              <a:t>4096</a:t>
            </a:r>
            <a:r>
              <a:rPr sz="1900" dirty="0">
                <a:latin typeface="Arial"/>
                <a:cs typeface="Arial"/>
              </a:rPr>
              <a:t> </a:t>
            </a:r>
            <a:r>
              <a:rPr sz="1900" spc="-7" dirty="0">
                <a:latin typeface="Arial"/>
                <a:cs typeface="Arial"/>
              </a:rPr>
              <a:t>neurons</a:t>
            </a:r>
            <a:endParaRPr sz="1900">
              <a:latin typeface="Arial"/>
              <a:cs typeface="Arial"/>
            </a:endParaRPr>
          </a:p>
          <a:p>
            <a:pPr marL="16933">
              <a:lnSpc>
                <a:spcPts val="2113"/>
              </a:lnSpc>
            </a:pPr>
            <a:r>
              <a:rPr sz="1900" spc="-7" dirty="0">
                <a:latin typeface="Arial"/>
                <a:cs typeface="Arial"/>
              </a:rPr>
              <a:t>[4096] </a:t>
            </a:r>
            <a:r>
              <a:rPr sz="1900" spc="-7" dirty="0">
                <a:solidFill>
                  <a:srgbClr val="E69138"/>
                </a:solidFill>
                <a:latin typeface="Arial"/>
                <a:cs typeface="Arial"/>
              </a:rPr>
              <a:t>FC7: </a:t>
            </a:r>
            <a:r>
              <a:rPr sz="1900" spc="-7" dirty="0">
                <a:latin typeface="Arial"/>
                <a:cs typeface="Arial"/>
              </a:rPr>
              <a:t>4096</a:t>
            </a:r>
            <a:r>
              <a:rPr sz="1900" spc="-93" dirty="0">
                <a:latin typeface="Arial"/>
                <a:cs typeface="Arial"/>
              </a:rPr>
              <a:t> </a:t>
            </a:r>
            <a:r>
              <a:rPr sz="1900" spc="-7" dirty="0">
                <a:latin typeface="Arial"/>
                <a:cs typeface="Arial"/>
              </a:rPr>
              <a:t>neurons</a:t>
            </a:r>
            <a:endParaRPr sz="1900">
              <a:latin typeface="Arial"/>
              <a:cs typeface="Arial"/>
            </a:endParaRPr>
          </a:p>
          <a:p>
            <a:pPr marL="16933">
              <a:lnSpc>
                <a:spcPts val="2219"/>
              </a:lnSpc>
            </a:pPr>
            <a:r>
              <a:rPr sz="1900" spc="-7" dirty="0">
                <a:latin typeface="Arial"/>
                <a:cs typeface="Arial"/>
              </a:rPr>
              <a:t>[1000] </a:t>
            </a:r>
            <a:r>
              <a:rPr sz="1900" spc="-7" dirty="0">
                <a:solidFill>
                  <a:srgbClr val="E69138"/>
                </a:solidFill>
                <a:latin typeface="Arial"/>
                <a:cs typeface="Arial"/>
              </a:rPr>
              <a:t>FC8: </a:t>
            </a:r>
            <a:r>
              <a:rPr sz="1900" spc="-7" dirty="0">
                <a:latin typeface="Arial"/>
                <a:cs typeface="Arial"/>
              </a:rPr>
              <a:t>1000 neurons (class</a:t>
            </a:r>
            <a:r>
              <a:rPr sz="1900" spc="-27" dirty="0">
                <a:latin typeface="Arial"/>
                <a:cs typeface="Arial"/>
              </a:rPr>
              <a:t> </a:t>
            </a:r>
            <a:r>
              <a:rPr sz="1900" dirty="0">
                <a:latin typeface="Arial"/>
                <a:cs typeface="Arial"/>
              </a:rPr>
              <a:t>scores)</a:t>
            </a:r>
            <a:endParaRPr sz="19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87759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0132" y="1"/>
            <a:ext cx="4710005" cy="1287780"/>
          </a:xfrm>
          <a:prstGeom prst="rect">
            <a:avLst/>
          </a:prstGeom>
        </p:spPr>
        <p:txBody>
          <a:bodyPr vert="horz" wrap="square" lIns="0" tIns="261613" rIns="0" bIns="0" rtlCol="0">
            <a:spAutoFit/>
          </a:bodyPr>
          <a:lstStyle/>
          <a:p>
            <a:pPr marL="16933">
              <a:lnSpc>
                <a:spcPct val="100000"/>
              </a:lnSpc>
              <a:spcBef>
                <a:spcPts val="2060"/>
              </a:spcBef>
            </a:pPr>
            <a:r>
              <a:rPr sz="4000" spc="-7" dirty="0">
                <a:solidFill>
                  <a:srgbClr val="000000"/>
                </a:solidFill>
              </a:rPr>
              <a:t>Case </a:t>
            </a:r>
            <a:r>
              <a:rPr sz="4000" spc="-13" dirty="0">
                <a:solidFill>
                  <a:srgbClr val="000000"/>
                </a:solidFill>
              </a:rPr>
              <a:t>Study:</a:t>
            </a:r>
            <a:r>
              <a:rPr sz="4000" spc="-120" dirty="0">
                <a:solidFill>
                  <a:srgbClr val="000000"/>
                </a:solidFill>
              </a:rPr>
              <a:t> </a:t>
            </a:r>
            <a:r>
              <a:rPr sz="4000" spc="-7" dirty="0">
                <a:solidFill>
                  <a:srgbClr val="000000"/>
                </a:solidFill>
              </a:rPr>
              <a:t>AlexNet</a:t>
            </a:r>
            <a:endParaRPr sz="4000"/>
          </a:p>
          <a:p>
            <a:pPr marL="60958">
              <a:lnSpc>
                <a:spcPct val="100000"/>
              </a:lnSpc>
              <a:spcBef>
                <a:spcPts val="900"/>
              </a:spcBef>
            </a:pPr>
            <a:r>
              <a:rPr i="1" spc="-7" dirty="0">
                <a:solidFill>
                  <a:srgbClr val="000000"/>
                </a:solidFill>
              </a:rPr>
              <a:t>[Krizhevsky et al.</a:t>
            </a:r>
            <a:r>
              <a:rPr i="1" spc="-20" dirty="0">
                <a:solidFill>
                  <a:srgbClr val="000000"/>
                </a:solidFill>
              </a:rPr>
              <a:t> </a:t>
            </a:r>
            <a:r>
              <a:rPr i="1" spc="-7" dirty="0">
                <a:solidFill>
                  <a:srgbClr val="000000"/>
                </a:solidFill>
              </a:rPr>
              <a:t>2012]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21633" y="1743312"/>
            <a:ext cx="5641340" cy="3416319"/>
          </a:xfrm>
          <a:prstGeom prst="rect">
            <a:avLst/>
          </a:prstGeom>
        </p:spPr>
        <p:txBody>
          <a:bodyPr vert="horz" wrap="square" lIns="0" tIns="30479" rIns="0" bIns="0" rtlCol="0">
            <a:spAutoFit/>
          </a:bodyPr>
          <a:lstStyle/>
          <a:p>
            <a:pPr marL="16933" marR="1759329">
              <a:lnSpc>
                <a:spcPts val="2200"/>
              </a:lnSpc>
              <a:spcBef>
                <a:spcPts val="240"/>
              </a:spcBef>
            </a:pPr>
            <a:r>
              <a:rPr sz="1900" spc="-7" dirty="0">
                <a:latin typeface="Arial"/>
                <a:cs typeface="Arial"/>
              </a:rPr>
              <a:t>Full (simplified) AlexNet architecture:  [227x227x3]</a:t>
            </a:r>
            <a:r>
              <a:rPr sz="1900" spc="-13" dirty="0">
                <a:latin typeface="Arial"/>
                <a:cs typeface="Arial"/>
              </a:rPr>
              <a:t> </a:t>
            </a:r>
            <a:r>
              <a:rPr sz="1900" spc="-7" dirty="0">
                <a:latin typeface="Arial"/>
                <a:cs typeface="Arial"/>
              </a:rPr>
              <a:t>INPUT</a:t>
            </a:r>
            <a:endParaRPr sz="1900">
              <a:latin typeface="Arial"/>
              <a:cs typeface="Arial"/>
            </a:endParaRPr>
          </a:p>
          <a:p>
            <a:pPr marL="16933" marR="6773">
              <a:lnSpc>
                <a:spcPts val="2200"/>
              </a:lnSpc>
            </a:pPr>
            <a:r>
              <a:rPr sz="1900" spc="-7" dirty="0">
                <a:latin typeface="Arial"/>
                <a:cs typeface="Arial"/>
              </a:rPr>
              <a:t>[55x55x96] </a:t>
            </a:r>
            <a:r>
              <a:rPr sz="1900" spc="-7" dirty="0">
                <a:solidFill>
                  <a:srgbClr val="FF0000"/>
                </a:solidFill>
                <a:latin typeface="Arial"/>
                <a:cs typeface="Arial"/>
              </a:rPr>
              <a:t>CONV1</a:t>
            </a:r>
            <a:r>
              <a:rPr sz="1900" spc="-7" dirty="0">
                <a:latin typeface="Arial"/>
                <a:cs typeface="Arial"/>
              </a:rPr>
              <a:t>: 96 11x11 filters at </a:t>
            </a:r>
            <a:r>
              <a:rPr sz="1900" dirty="0">
                <a:latin typeface="Arial"/>
                <a:cs typeface="Arial"/>
              </a:rPr>
              <a:t>stride </a:t>
            </a:r>
            <a:r>
              <a:rPr sz="1900" spc="-7" dirty="0">
                <a:latin typeface="Arial"/>
                <a:cs typeface="Arial"/>
              </a:rPr>
              <a:t>4, pad </a:t>
            </a:r>
            <a:r>
              <a:rPr sz="1900" dirty="0">
                <a:latin typeface="Arial"/>
                <a:cs typeface="Arial"/>
              </a:rPr>
              <a:t>0  </a:t>
            </a:r>
            <a:r>
              <a:rPr sz="1900" spc="-7" dirty="0">
                <a:latin typeface="Arial"/>
                <a:cs typeface="Arial"/>
              </a:rPr>
              <a:t>[27x27x96] </a:t>
            </a:r>
            <a:r>
              <a:rPr sz="1900" spc="-7" dirty="0">
                <a:solidFill>
                  <a:srgbClr val="0000FF"/>
                </a:solidFill>
                <a:latin typeface="Arial"/>
                <a:cs typeface="Arial"/>
              </a:rPr>
              <a:t>MAX POOL1</a:t>
            </a:r>
            <a:r>
              <a:rPr sz="1900" spc="-7" dirty="0">
                <a:latin typeface="Arial"/>
                <a:cs typeface="Arial"/>
              </a:rPr>
              <a:t>: 3x3 filters at </a:t>
            </a:r>
            <a:r>
              <a:rPr sz="1900" dirty="0">
                <a:latin typeface="Arial"/>
                <a:cs typeface="Arial"/>
              </a:rPr>
              <a:t>stride 2  </a:t>
            </a:r>
            <a:r>
              <a:rPr sz="1900" spc="-7" dirty="0">
                <a:latin typeface="Arial"/>
                <a:cs typeface="Arial"/>
              </a:rPr>
              <a:t>[27x27x96] </a:t>
            </a:r>
            <a:r>
              <a:rPr sz="1900" spc="-7" dirty="0">
                <a:solidFill>
                  <a:srgbClr val="38751C"/>
                </a:solidFill>
                <a:latin typeface="Arial"/>
                <a:cs typeface="Arial"/>
              </a:rPr>
              <a:t>NORM1: </a:t>
            </a:r>
            <a:r>
              <a:rPr sz="1900" spc="-7" dirty="0">
                <a:latin typeface="Arial"/>
                <a:cs typeface="Arial"/>
              </a:rPr>
              <a:t>Normalization</a:t>
            </a:r>
            <a:r>
              <a:rPr sz="1900" dirty="0">
                <a:latin typeface="Arial"/>
                <a:cs typeface="Arial"/>
              </a:rPr>
              <a:t> </a:t>
            </a:r>
            <a:r>
              <a:rPr sz="1900" spc="-7" dirty="0">
                <a:latin typeface="Arial"/>
                <a:cs typeface="Arial"/>
              </a:rPr>
              <a:t>layer</a:t>
            </a:r>
            <a:endParaRPr sz="1900">
              <a:latin typeface="Arial"/>
              <a:cs typeface="Arial"/>
            </a:endParaRPr>
          </a:p>
          <a:p>
            <a:pPr marL="16933" marR="6773">
              <a:lnSpc>
                <a:spcPts val="2200"/>
              </a:lnSpc>
            </a:pPr>
            <a:r>
              <a:rPr sz="1900" spc="-7" dirty="0">
                <a:latin typeface="Arial"/>
                <a:cs typeface="Arial"/>
              </a:rPr>
              <a:t>[27x27x256] </a:t>
            </a:r>
            <a:r>
              <a:rPr sz="1900" spc="-7" dirty="0">
                <a:solidFill>
                  <a:srgbClr val="FF0000"/>
                </a:solidFill>
                <a:latin typeface="Arial"/>
                <a:cs typeface="Arial"/>
              </a:rPr>
              <a:t>CONV2</a:t>
            </a:r>
            <a:r>
              <a:rPr sz="1900" spc="-7" dirty="0">
                <a:latin typeface="Arial"/>
                <a:cs typeface="Arial"/>
              </a:rPr>
              <a:t>: 256 5x5 filters at </a:t>
            </a:r>
            <a:r>
              <a:rPr sz="1900" dirty="0">
                <a:latin typeface="Arial"/>
                <a:cs typeface="Arial"/>
              </a:rPr>
              <a:t>stride </a:t>
            </a:r>
            <a:r>
              <a:rPr sz="1900" spc="-7" dirty="0">
                <a:latin typeface="Arial"/>
                <a:cs typeface="Arial"/>
              </a:rPr>
              <a:t>1, pad </a:t>
            </a:r>
            <a:r>
              <a:rPr sz="1900" dirty="0">
                <a:latin typeface="Arial"/>
                <a:cs typeface="Arial"/>
              </a:rPr>
              <a:t>2  </a:t>
            </a:r>
            <a:r>
              <a:rPr sz="1900" spc="-7" dirty="0">
                <a:latin typeface="Arial"/>
                <a:cs typeface="Arial"/>
              </a:rPr>
              <a:t>[13x13x256] </a:t>
            </a:r>
            <a:r>
              <a:rPr sz="1900" spc="-7" dirty="0">
                <a:solidFill>
                  <a:srgbClr val="0000FF"/>
                </a:solidFill>
                <a:latin typeface="Arial"/>
                <a:cs typeface="Arial"/>
              </a:rPr>
              <a:t>MAX POOL2: </a:t>
            </a:r>
            <a:r>
              <a:rPr sz="1900" spc="-7" dirty="0">
                <a:latin typeface="Arial"/>
                <a:cs typeface="Arial"/>
              </a:rPr>
              <a:t>3x3 filters at </a:t>
            </a:r>
            <a:r>
              <a:rPr sz="1900" dirty="0">
                <a:latin typeface="Arial"/>
                <a:cs typeface="Arial"/>
              </a:rPr>
              <a:t>stride 2  </a:t>
            </a:r>
            <a:r>
              <a:rPr sz="1900" spc="-7" dirty="0">
                <a:latin typeface="Arial"/>
                <a:cs typeface="Arial"/>
              </a:rPr>
              <a:t>[13x13x256] </a:t>
            </a:r>
            <a:r>
              <a:rPr sz="1900" spc="-7" dirty="0">
                <a:solidFill>
                  <a:srgbClr val="38751C"/>
                </a:solidFill>
                <a:latin typeface="Arial"/>
                <a:cs typeface="Arial"/>
              </a:rPr>
              <a:t>NORM2: </a:t>
            </a:r>
            <a:r>
              <a:rPr sz="1900" spc="-7" dirty="0">
                <a:latin typeface="Arial"/>
                <a:cs typeface="Arial"/>
              </a:rPr>
              <a:t>Normalization layer  [13x13x384] </a:t>
            </a:r>
            <a:r>
              <a:rPr sz="1900" spc="-7" dirty="0">
                <a:solidFill>
                  <a:srgbClr val="FF0000"/>
                </a:solidFill>
                <a:latin typeface="Arial"/>
                <a:cs typeface="Arial"/>
              </a:rPr>
              <a:t>CONV3</a:t>
            </a:r>
            <a:r>
              <a:rPr sz="1900" spc="-7" dirty="0">
                <a:latin typeface="Arial"/>
                <a:cs typeface="Arial"/>
              </a:rPr>
              <a:t>: 384 3x3 filters at </a:t>
            </a:r>
            <a:r>
              <a:rPr sz="1900" dirty="0">
                <a:latin typeface="Arial"/>
                <a:cs typeface="Arial"/>
              </a:rPr>
              <a:t>stride </a:t>
            </a:r>
            <a:r>
              <a:rPr sz="1900" spc="-7" dirty="0">
                <a:latin typeface="Arial"/>
                <a:cs typeface="Arial"/>
              </a:rPr>
              <a:t>1, pad </a:t>
            </a:r>
            <a:r>
              <a:rPr sz="1900" dirty="0">
                <a:latin typeface="Arial"/>
                <a:cs typeface="Arial"/>
              </a:rPr>
              <a:t>1  </a:t>
            </a:r>
            <a:r>
              <a:rPr sz="1900" spc="-7" dirty="0">
                <a:latin typeface="Arial"/>
                <a:cs typeface="Arial"/>
              </a:rPr>
              <a:t>[13x13x384] </a:t>
            </a:r>
            <a:r>
              <a:rPr sz="1900" spc="-7" dirty="0">
                <a:solidFill>
                  <a:srgbClr val="FF0000"/>
                </a:solidFill>
                <a:latin typeface="Arial"/>
                <a:cs typeface="Arial"/>
              </a:rPr>
              <a:t>CONV4</a:t>
            </a:r>
            <a:r>
              <a:rPr sz="1900" spc="-7" dirty="0">
                <a:latin typeface="Arial"/>
                <a:cs typeface="Arial"/>
              </a:rPr>
              <a:t>: 384 3x3 filters at </a:t>
            </a:r>
            <a:r>
              <a:rPr sz="1900" dirty="0">
                <a:latin typeface="Arial"/>
                <a:cs typeface="Arial"/>
              </a:rPr>
              <a:t>stride </a:t>
            </a:r>
            <a:r>
              <a:rPr sz="1900" spc="-7" dirty="0">
                <a:latin typeface="Arial"/>
                <a:cs typeface="Arial"/>
              </a:rPr>
              <a:t>1, pad </a:t>
            </a:r>
            <a:r>
              <a:rPr sz="1900" dirty="0">
                <a:latin typeface="Arial"/>
                <a:cs typeface="Arial"/>
              </a:rPr>
              <a:t>1  </a:t>
            </a:r>
            <a:r>
              <a:rPr sz="1900" spc="-7" dirty="0">
                <a:latin typeface="Arial"/>
                <a:cs typeface="Arial"/>
              </a:rPr>
              <a:t>[13x13x256] </a:t>
            </a:r>
            <a:r>
              <a:rPr sz="1900" spc="-7" dirty="0">
                <a:solidFill>
                  <a:srgbClr val="FF0000"/>
                </a:solidFill>
                <a:latin typeface="Arial"/>
                <a:cs typeface="Arial"/>
              </a:rPr>
              <a:t>CONV5</a:t>
            </a:r>
            <a:r>
              <a:rPr sz="1900" spc="-7" dirty="0">
                <a:latin typeface="Arial"/>
                <a:cs typeface="Arial"/>
              </a:rPr>
              <a:t>: 256 3x3 filters at </a:t>
            </a:r>
            <a:r>
              <a:rPr sz="1900" dirty="0">
                <a:latin typeface="Arial"/>
                <a:cs typeface="Arial"/>
              </a:rPr>
              <a:t>stride </a:t>
            </a:r>
            <a:r>
              <a:rPr sz="1900" spc="-7" dirty="0">
                <a:latin typeface="Arial"/>
                <a:cs typeface="Arial"/>
              </a:rPr>
              <a:t>1, pad</a:t>
            </a:r>
            <a:r>
              <a:rPr sz="1900" spc="-67" dirty="0">
                <a:latin typeface="Arial"/>
                <a:cs typeface="Arial"/>
              </a:rPr>
              <a:t> </a:t>
            </a:r>
            <a:r>
              <a:rPr sz="1900" dirty="0">
                <a:latin typeface="Arial"/>
                <a:cs typeface="Arial"/>
              </a:rPr>
              <a:t>1</a:t>
            </a:r>
            <a:endParaRPr sz="19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526617" y="2775093"/>
            <a:ext cx="1672167" cy="437727"/>
          </a:xfrm>
          <a:custGeom>
            <a:avLst/>
            <a:gdLst/>
            <a:ahLst/>
            <a:cxnLst/>
            <a:rect l="l" t="t" r="r" b="b"/>
            <a:pathLst>
              <a:path w="1254125" h="328294">
                <a:moveTo>
                  <a:pt x="1253822" y="328066"/>
                </a:moveTo>
                <a:lnTo>
                  <a:pt x="0" y="0"/>
                </a:lnTo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402418" y="2721806"/>
            <a:ext cx="147532" cy="1065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559481" y="2692239"/>
            <a:ext cx="902547" cy="520700"/>
          </a:xfrm>
          <a:custGeom>
            <a:avLst/>
            <a:gdLst/>
            <a:ahLst/>
            <a:cxnLst/>
            <a:rect l="l" t="t" r="r" b="b"/>
            <a:pathLst>
              <a:path w="676910" h="390525">
                <a:moveTo>
                  <a:pt x="676773" y="390206"/>
                </a:moveTo>
                <a:lnTo>
                  <a:pt x="0" y="0"/>
                </a:lnTo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446915" y="2621963"/>
            <a:ext cx="146199" cy="11931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629012" y="2526796"/>
            <a:ext cx="590973" cy="685800"/>
          </a:xfrm>
          <a:custGeom>
            <a:avLst/>
            <a:gdLst/>
            <a:ahLst/>
            <a:cxnLst/>
            <a:rect l="l" t="t" r="r" b="b"/>
            <a:pathLst>
              <a:path w="443229" h="514350">
                <a:moveTo>
                  <a:pt x="0" y="514288"/>
                </a:moveTo>
                <a:lnTo>
                  <a:pt x="442899" y="0"/>
                </a:lnTo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175079" y="2426754"/>
            <a:ext cx="132399" cy="14011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809745" y="2545217"/>
            <a:ext cx="1219200" cy="673945"/>
          </a:xfrm>
          <a:custGeom>
            <a:avLst/>
            <a:gdLst/>
            <a:ahLst/>
            <a:cxnLst/>
            <a:rect l="l" t="t" r="r" b="b"/>
            <a:pathLst>
              <a:path w="914400" h="505460">
                <a:moveTo>
                  <a:pt x="0" y="505123"/>
                </a:moveTo>
                <a:lnTo>
                  <a:pt x="914248" y="0"/>
                </a:lnTo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995745" y="2476774"/>
            <a:ext cx="146599" cy="11786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7075812" y="3233769"/>
            <a:ext cx="3784600" cy="877147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lnSpc>
                <a:spcPts val="2219"/>
              </a:lnSpc>
              <a:spcBef>
                <a:spcPts val="133"/>
              </a:spcBef>
            </a:pPr>
            <a:r>
              <a:rPr sz="1900" spc="-7" dirty="0">
                <a:solidFill>
                  <a:srgbClr val="0000FF"/>
                </a:solidFill>
                <a:latin typeface="Arial"/>
                <a:cs typeface="Arial"/>
              </a:rPr>
              <a:t>CONV1, CONV2, CONV4,</a:t>
            </a:r>
            <a:r>
              <a:rPr sz="1900" spc="-93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900" spc="-7" dirty="0">
                <a:solidFill>
                  <a:srgbClr val="0000FF"/>
                </a:solidFill>
                <a:latin typeface="Arial"/>
                <a:cs typeface="Arial"/>
              </a:rPr>
              <a:t>CONV5:</a:t>
            </a:r>
            <a:endParaRPr sz="1900">
              <a:latin typeface="Arial"/>
              <a:cs typeface="Arial"/>
            </a:endParaRPr>
          </a:p>
          <a:p>
            <a:pPr marL="16933" marR="6773">
              <a:lnSpc>
                <a:spcPts val="2200"/>
              </a:lnSpc>
              <a:spcBef>
                <a:spcPts val="87"/>
              </a:spcBef>
            </a:pPr>
            <a:r>
              <a:rPr sz="1900" spc="-7" dirty="0">
                <a:solidFill>
                  <a:srgbClr val="0000FF"/>
                </a:solidFill>
                <a:latin typeface="Arial"/>
                <a:cs typeface="Arial"/>
              </a:rPr>
              <a:t>Connections only with feature maps  on </a:t>
            </a:r>
            <a:r>
              <a:rPr sz="1900" dirty="0">
                <a:solidFill>
                  <a:srgbClr val="0000FF"/>
                </a:solidFill>
                <a:latin typeface="Arial"/>
                <a:cs typeface="Arial"/>
              </a:rPr>
              <a:t>same</a:t>
            </a:r>
            <a:r>
              <a:rPr sz="1900" spc="-2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900" spc="-7" dirty="0">
                <a:solidFill>
                  <a:srgbClr val="0000FF"/>
                </a:solidFill>
                <a:latin typeface="Arial"/>
                <a:cs typeface="Arial"/>
              </a:rPr>
              <a:t>GPU</a:t>
            </a:r>
            <a:endParaRPr sz="19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21633" y="4839162"/>
            <a:ext cx="4745567" cy="1137073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6933" marR="6773">
              <a:lnSpc>
                <a:spcPts val="2200"/>
              </a:lnSpc>
              <a:spcBef>
                <a:spcPts val="60"/>
              </a:spcBef>
            </a:pPr>
            <a:r>
              <a:rPr sz="1900" spc="-7" dirty="0">
                <a:latin typeface="Arial"/>
                <a:cs typeface="Arial"/>
              </a:rPr>
              <a:t>[6x6x256] </a:t>
            </a:r>
            <a:r>
              <a:rPr sz="1900" spc="-7" dirty="0">
                <a:solidFill>
                  <a:srgbClr val="0000FF"/>
                </a:solidFill>
                <a:latin typeface="Arial"/>
                <a:cs typeface="Arial"/>
              </a:rPr>
              <a:t>MAX POOL3</a:t>
            </a:r>
            <a:r>
              <a:rPr sz="1900" spc="-7" dirty="0">
                <a:latin typeface="Arial"/>
                <a:cs typeface="Arial"/>
              </a:rPr>
              <a:t>: 3x3 filters at </a:t>
            </a:r>
            <a:r>
              <a:rPr sz="1900" dirty="0">
                <a:latin typeface="Arial"/>
                <a:cs typeface="Arial"/>
              </a:rPr>
              <a:t>stride 2  </a:t>
            </a:r>
            <a:r>
              <a:rPr sz="1900" spc="-7" dirty="0">
                <a:latin typeface="Arial"/>
                <a:cs typeface="Arial"/>
              </a:rPr>
              <a:t>[4096] </a:t>
            </a:r>
            <a:r>
              <a:rPr sz="1900" spc="-7" dirty="0">
                <a:solidFill>
                  <a:srgbClr val="E69138"/>
                </a:solidFill>
                <a:latin typeface="Arial"/>
                <a:cs typeface="Arial"/>
              </a:rPr>
              <a:t>FC6: </a:t>
            </a:r>
            <a:r>
              <a:rPr sz="1900" spc="-7" dirty="0">
                <a:latin typeface="Arial"/>
                <a:cs typeface="Arial"/>
              </a:rPr>
              <a:t>4096</a:t>
            </a:r>
            <a:r>
              <a:rPr sz="1900" dirty="0">
                <a:latin typeface="Arial"/>
                <a:cs typeface="Arial"/>
              </a:rPr>
              <a:t> </a:t>
            </a:r>
            <a:r>
              <a:rPr sz="1900" spc="-7" dirty="0">
                <a:latin typeface="Arial"/>
                <a:cs typeface="Arial"/>
              </a:rPr>
              <a:t>neurons</a:t>
            </a:r>
            <a:endParaRPr sz="1900">
              <a:latin typeface="Arial"/>
              <a:cs typeface="Arial"/>
            </a:endParaRPr>
          </a:p>
          <a:p>
            <a:pPr marL="16933">
              <a:lnSpc>
                <a:spcPts val="2113"/>
              </a:lnSpc>
            </a:pPr>
            <a:r>
              <a:rPr sz="1900" spc="-7" dirty="0">
                <a:latin typeface="Arial"/>
                <a:cs typeface="Arial"/>
              </a:rPr>
              <a:t>[4096] </a:t>
            </a:r>
            <a:r>
              <a:rPr sz="1900" spc="-7" dirty="0">
                <a:solidFill>
                  <a:srgbClr val="E69138"/>
                </a:solidFill>
                <a:latin typeface="Arial"/>
                <a:cs typeface="Arial"/>
              </a:rPr>
              <a:t>FC7: </a:t>
            </a:r>
            <a:r>
              <a:rPr sz="1900" spc="-7" dirty="0">
                <a:latin typeface="Arial"/>
                <a:cs typeface="Arial"/>
              </a:rPr>
              <a:t>4096</a:t>
            </a:r>
            <a:r>
              <a:rPr sz="1900" spc="-93" dirty="0">
                <a:latin typeface="Arial"/>
                <a:cs typeface="Arial"/>
              </a:rPr>
              <a:t> </a:t>
            </a:r>
            <a:r>
              <a:rPr sz="1900" spc="-7" dirty="0">
                <a:latin typeface="Arial"/>
                <a:cs typeface="Arial"/>
              </a:rPr>
              <a:t>neurons</a:t>
            </a:r>
            <a:endParaRPr sz="1900">
              <a:latin typeface="Arial"/>
              <a:cs typeface="Arial"/>
            </a:endParaRPr>
          </a:p>
          <a:p>
            <a:pPr marL="16933">
              <a:lnSpc>
                <a:spcPts val="2219"/>
              </a:lnSpc>
            </a:pPr>
            <a:r>
              <a:rPr sz="1900" spc="-7" dirty="0">
                <a:latin typeface="Arial"/>
                <a:cs typeface="Arial"/>
              </a:rPr>
              <a:t>[1000] </a:t>
            </a:r>
            <a:r>
              <a:rPr sz="1900" spc="-7" dirty="0">
                <a:solidFill>
                  <a:srgbClr val="E69138"/>
                </a:solidFill>
                <a:latin typeface="Arial"/>
                <a:cs typeface="Arial"/>
              </a:rPr>
              <a:t>FC8: </a:t>
            </a:r>
            <a:r>
              <a:rPr sz="1900" spc="-7" dirty="0">
                <a:latin typeface="Arial"/>
                <a:cs typeface="Arial"/>
              </a:rPr>
              <a:t>1000 neurons (class</a:t>
            </a:r>
            <a:r>
              <a:rPr sz="1900" spc="-27" dirty="0">
                <a:latin typeface="Arial"/>
                <a:cs typeface="Arial"/>
              </a:rPr>
              <a:t> </a:t>
            </a:r>
            <a:r>
              <a:rPr sz="1900" dirty="0">
                <a:latin typeface="Arial"/>
                <a:cs typeface="Arial"/>
              </a:rPr>
              <a:t>scores)</a:t>
            </a:r>
            <a:endParaRPr sz="1900">
              <a:latin typeface="Arial"/>
              <a:cs typeface="Arial"/>
            </a:endParaRPr>
          </a:p>
        </p:txBody>
      </p:sp>
      <p:sp>
        <p:nvSpPr>
          <p:cNvPr id="19" name="object 2"/>
          <p:cNvSpPr/>
          <p:nvPr/>
        </p:nvSpPr>
        <p:spPr>
          <a:xfrm>
            <a:off x="5342221" y="295629"/>
            <a:ext cx="6646417" cy="208887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70674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0132" y="1"/>
            <a:ext cx="4710005" cy="1287780"/>
          </a:xfrm>
          <a:prstGeom prst="rect">
            <a:avLst/>
          </a:prstGeom>
        </p:spPr>
        <p:txBody>
          <a:bodyPr vert="horz" wrap="square" lIns="0" tIns="261613" rIns="0" bIns="0" rtlCol="0">
            <a:spAutoFit/>
          </a:bodyPr>
          <a:lstStyle/>
          <a:p>
            <a:pPr marL="16933">
              <a:lnSpc>
                <a:spcPct val="100000"/>
              </a:lnSpc>
              <a:spcBef>
                <a:spcPts val="2060"/>
              </a:spcBef>
            </a:pPr>
            <a:r>
              <a:rPr sz="4000" spc="-7" dirty="0">
                <a:solidFill>
                  <a:srgbClr val="000000"/>
                </a:solidFill>
              </a:rPr>
              <a:t>Case </a:t>
            </a:r>
            <a:r>
              <a:rPr sz="4000" spc="-13" dirty="0">
                <a:solidFill>
                  <a:srgbClr val="000000"/>
                </a:solidFill>
              </a:rPr>
              <a:t>Study:</a:t>
            </a:r>
            <a:r>
              <a:rPr sz="4000" spc="-120" dirty="0">
                <a:solidFill>
                  <a:srgbClr val="000000"/>
                </a:solidFill>
              </a:rPr>
              <a:t> </a:t>
            </a:r>
            <a:r>
              <a:rPr sz="4000" spc="-7" dirty="0">
                <a:solidFill>
                  <a:srgbClr val="000000"/>
                </a:solidFill>
              </a:rPr>
              <a:t>AlexNet</a:t>
            </a:r>
            <a:endParaRPr sz="4000"/>
          </a:p>
          <a:p>
            <a:pPr marL="60958">
              <a:lnSpc>
                <a:spcPct val="100000"/>
              </a:lnSpc>
              <a:spcBef>
                <a:spcPts val="900"/>
              </a:spcBef>
            </a:pPr>
            <a:r>
              <a:rPr i="1" spc="-7" dirty="0">
                <a:solidFill>
                  <a:srgbClr val="000000"/>
                </a:solidFill>
              </a:rPr>
              <a:t>[Krizhevsky et al.</a:t>
            </a:r>
            <a:r>
              <a:rPr i="1" spc="-20" dirty="0">
                <a:solidFill>
                  <a:srgbClr val="000000"/>
                </a:solidFill>
              </a:rPr>
              <a:t> </a:t>
            </a:r>
            <a:r>
              <a:rPr i="1" spc="-7" dirty="0">
                <a:solidFill>
                  <a:srgbClr val="000000"/>
                </a:solidFill>
              </a:rPr>
              <a:t>2012]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21633" y="1864610"/>
            <a:ext cx="5955232" cy="4249880"/>
          </a:xfrm>
          <a:prstGeom prst="rect">
            <a:avLst/>
          </a:prstGeom>
        </p:spPr>
        <p:txBody>
          <a:bodyPr vert="horz" wrap="square" lIns="0" tIns="30479" rIns="0" bIns="0" rtlCol="0">
            <a:spAutoFit/>
          </a:bodyPr>
          <a:lstStyle/>
          <a:p>
            <a:pPr marL="16933" marR="1759329">
              <a:lnSpc>
                <a:spcPts val="2200"/>
              </a:lnSpc>
              <a:spcBef>
                <a:spcPts val="240"/>
              </a:spcBef>
            </a:pPr>
            <a:r>
              <a:rPr sz="1900" spc="-7" dirty="0">
                <a:latin typeface="Arial"/>
                <a:cs typeface="Arial"/>
              </a:rPr>
              <a:t>Full (simplified) AlexNet architecture:  [227x227x3]</a:t>
            </a:r>
            <a:r>
              <a:rPr sz="1900" spc="-13" dirty="0">
                <a:latin typeface="Arial"/>
                <a:cs typeface="Arial"/>
              </a:rPr>
              <a:t> </a:t>
            </a:r>
            <a:r>
              <a:rPr sz="1900" spc="-7" dirty="0">
                <a:latin typeface="Arial"/>
                <a:cs typeface="Arial"/>
              </a:rPr>
              <a:t>INPUT</a:t>
            </a:r>
            <a:endParaRPr sz="1900" dirty="0">
              <a:latin typeface="Arial"/>
              <a:cs typeface="Arial"/>
            </a:endParaRPr>
          </a:p>
          <a:p>
            <a:pPr marL="16933" marR="6773">
              <a:lnSpc>
                <a:spcPts val="2200"/>
              </a:lnSpc>
            </a:pPr>
            <a:r>
              <a:rPr sz="1900" spc="-7" dirty="0">
                <a:latin typeface="Arial"/>
                <a:cs typeface="Arial"/>
              </a:rPr>
              <a:t>[55x55x96] </a:t>
            </a:r>
            <a:r>
              <a:rPr sz="1900" spc="-7" dirty="0">
                <a:solidFill>
                  <a:srgbClr val="FF0000"/>
                </a:solidFill>
                <a:latin typeface="Arial"/>
                <a:cs typeface="Arial"/>
              </a:rPr>
              <a:t>CONV1</a:t>
            </a:r>
            <a:r>
              <a:rPr sz="1900" spc="-7" dirty="0">
                <a:latin typeface="Arial"/>
                <a:cs typeface="Arial"/>
              </a:rPr>
              <a:t>: 96 11x11 filters at </a:t>
            </a:r>
            <a:r>
              <a:rPr sz="1900" dirty="0">
                <a:latin typeface="Arial"/>
                <a:cs typeface="Arial"/>
              </a:rPr>
              <a:t>stride </a:t>
            </a:r>
            <a:r>
              <a:rPr sz="1900" spc="-7" dirty="0">
                <a:latin typeface="Arial"/>
                <a:cs typeface="Arial"/>
              </a:rPr>
              <a:t>4, pad </a:t>
            </a:r>
            <a:r>
              <a:rPr sz="1900" dirty="0">
                <a:latin typeface="Arial"/>
                <a:cs typeface="Arial"/>
              </a:rPr>
              <a:t>0  </a:t>
            </a:r>
            <a:r>
              <a:rPr sz="1900" spc="-7" dirty="0">
                <a:latin typeface="Arial"/>
                <a:cs typeface="Arial"/>
              </a:rPr>
              <a:t>[27x27x96] </a:t>
            </a:r>
            <a:r>
              <a:rPr sz="1900" spc="-7" dirty="0">
                <a:solidFill>
                  <a:srgbClr val="0000FF"/>
                </a:solidFill>
                <a:latin typeface="Arial"/>
                <a:cs typeface="Arial"/>
              </a:rPr>
              <a:t>MAX POOL1</a:t>
            </a:r>
            <a:r>
              <a:rPr sz="1900" spc="-7" dirty="0">
                <a:latin typeface="Arial"/>
                <a:cs typeface="Arial"/>
              </a:rPr>
              <a:t>: 3x3 filters at </a:t>
            </a:r>
            <a:r>
              <a:rPr sz="1900" dirty="0">
                <a:latin typeface="Arial"/>
                <a:cs typeface="Arial"/>
              </a:rPr>
              <a:t>stride 2  </a:t>
            </a:r>
            <a:r>
              <a:rPr sz="1900" spc="-7" dirty="0">
                <a:latin typeface="Arial"/>
                <a:cs typeface="Arial"/>
              </a:rPr>
              <a:t>[27x27x96] </a:t>
            </a:r>
            <a:r>
              <a:rPr sz="1900" spc="-7" dirty="0">
                <a:solidFill>
                  <a:srgbClr val="38751C"/>
                </a:solidFill>
                <a:latin typeface="Arial"/>
                <a:cs typeface="Arial"/>
              </a:rPr>
              <a:t>NORM1: </a:t>
            </a:r>
            <a:r>
              <a:rPr sz="1900" spc="-7" dirty="0">
                <a:latin typeface="Arial"/>
                <a:cs typeface="Arial"/>
              </a:rPr>
              <a:t>Normalization</a:t>
            </a:r>
            <a:r>
              <a:rPr sz="1900" dirty="0">
                <a:latin typeface="Arial"/>
                <a:cs typeface="Arial"/>
              </a:rPr>
              <a:t> </a:t>
            </a:r>
            <a:r>
              <a:rPr sz="1900" spc="-7" dirty="0">
                <a:latin typeface="Arial"/>
                <a:cs typeface="Arial"/>
              </a:rPr>
              <a:t>layer</a:t>
            </a:r>
            <a:endParaRPr sz="1900" dirty="0">
              <a:latin typeface="Arial"/>
              <a:cs typeface="Arial"/>
            </a:endParaRPr>
          </a:p>
          <a:p>
            <a:pPr marL="16933" marR="6773">
              <a:lnSpc>
                <a:spcPts val="2200"/>
              </a:lnSpc>
            </a:pPr>
            <a:r>
              <a:rPr sz="1900" spc="-7" dirty="0">
                <a:latin typeface="Arial"/>
                <a:cs typeface="Arial"/>
              </a:rPr>
              <a:t>[27x27x256] </a:t>
            </a:r>
            <a:r>
              <a:rPr sz="1900" spc="-7" dirty="0">
                <a:solidFill>
                  <a:srgbClr val="FF0000"/>
                </a:solidFill>
                <a:latin typeface="Arial"/>
                <a:cs typeface="Arial"/>
              </a:rPr>
              <a:t>CONV2</a:t>
            </a:r>
            <a:r>
              <a:rPr sz="1900" spc="-7" dirty="0">
                <a:latin typeface="Arial"/>
                <a:cs typeface="Arial"/>
              </a:rPr>
              <a:t>: 256 5x5 filters at </a:t>
            </a:r>
            <a:r>
              <a:rPr sz="1900" dirty="0">
                <a:latin typeface="Arial"/>
                <a:cs typeface="Arial"/>
              </a:rPr>
              <a:t>stride </a:t>
            </a:r>
            <a:r>
              <a:rPr sz="1900" spc="-7" dirty="0">
                <a:latin typeface="Arial"/>
                <a:cs typeface="Arial"/>
              </a:rPr>
              <a:t>1, pad </a:t>
            </a:r>
            <a:r>
              <a:rPr sz="1900" dirty="0">
                <a:latin typeface="Arial"/>
                <a:cs typeface="Arial"/>
              </a:rPr>
              <a:t>2  </a:t>
            </a:r>
            <a:r>
              <a:rPr sz="1900" spc="-7" dirty="0">
                <a:latin typeface="Arial"/>
                <a:cs typeface="Arial"/>
              </a:rPr>
              <a:t>[13x13x256] </a:t>
            </a:r>
            <a:r>
              <a:rPr sz="1900" spc="-7" dirty="0">
                <a:solidFill>
                  <a:srgbClr val="0000FF"/>
                </a:solidFill>
                <a:latin typeface="Arial"/>
                <a:cs typeface="Arial"/>
              </a:rPr>
              <a:t>MAX POOL2: </a:t>
            </a:r>
            <a:r>
              <a:rPr sz="1900" spc="-7" dirty="0">
                <a:latin typeface="Arial"/>
                <a:cs typeface="Arial"/>
              </a:rPr>
              <a:t>3x3 filters at </a:t>
            </a:r>
            <a:r>
              <a:rPr sz="1900" dirty="0">
                <a:latin typeface="Arial"/>
                <a:cs typeface="Arial"/>
              </a:rPr>
              <a:t>stride 2  </a:t>
            </a:r>
            <a:r>
              <a:rPr sz="1900" spc="-7" dirty="0">
                <a:latin typeface="Arial"/>
                <a:cs typeface="Arial"/>
              </a:rPr>
              <a:t>[13x13x256] </a:t>
            </a:r>
            <a:r>
              <a:rPr sz="1900" spc="-7" dirty="0">
                <a:solidFill>
                  <a:srgbClr val="38751C"/>
                </a:solidFill>
                <a:latin typeface="Arial"/>
                <a:cs typeface="Arial"/>
              </a:rPr>
              <a:t>NORM2: </a:t>
            </a:r>
            <a:r>
              <a:rPr sz="1900" spc="-7" dirty="0">
                <a:latin typeface="Arial"/>
                <a:cs typeface="Arial"/>
              </a:rPr>
              <a:t>Normalization layer  [13x13x384] </a:t>
            </a:r>
            <a:r>
              <a:rPr sz="1900" spc="-7" dirty="0">
                <a:solidFill>
                  <a:srgbClr val="FF0000"/>
                </a:solidFill>
                <a:latin typeface="Arial"/>
                <a:cs typeface="Arial"/>
              </a:rPr>
              <a:t>CONV3</a:t>
            </a:r>
            <a:r>
              <a:rPr sz="1900" spc="-7" dirty="0">
                <a:latin typeface="Arial"/>
                <a:cs typeface="Arial"/>
              </a:rPr>
              <a:t>: 384 3x3 filters at </a:t>
            </a:r>
            <a:r>
              <a:rPr sz="1900" dirty="0">
                <a:latin typeface="Arial"/>
                <a:cs typeface="Arial"/>
              </a:rPr>
              <a:t>stride </a:t>
            </a:r>
            <a:r>
              <a:rPr sz="1900" spc="-7" dirty="0">
                <a:latin typeface="Arial"/>
                <a:cs typeface="Arial"/>
              </a:rPr>
              <a:t>1, pad </a:t>
            </a:r>
            <a:r>
              <a:rPr sz="1900" dirty="0">
                <a:latin typeface="Arial"/>
                <a:cs typeface="Arial"/>
              </a:rPr>
              <a:t>1  </a:t>
            </a:r>
            <a:r>
              <a:rPr sz="1900" spc="-7" dirty="0">
                <a:latin typeface="Arial"/>
                <a:cs typeface="Arial"/>
              </a:rPr>
              <a:t>[13x13x384] </a:t>
            </a:r>
            <a:r>
              <a:rPr sz="1900" spc="-7" dirty="0">
                <a:solidFill>
                  <a:srgbClr val="FF0000"/>
                </a:solidFill>
                <a:latin typeface="Arial"/>
                <a:cs typeface="Arial"/>
              </a:rPr>
              <a:t>CONV4</a:t>
            </a:r>
            <a:r>
              <a:rPr sz="1900" spc="-7" dirty="0">
                <a:latin typeface="Arial"/>
                <a:cs typeface="Arial"/>
              </a:rPr>
              <a:t>: 384 3x3 filters at </a:t>
            </a:r>
            <a:r>
              <a:rPr sz="1900" dirty="0">
                <a:latin typeface="Arial"/>
                <a:cs typeface="Arial"/>
              </a:rPr>
              <a:t>stride </a:t>
            </a:r>
            <a:r>
              <a:rPr sz="1900" spc="-7" dirty="0">
                <a:latin typeface="Arial"/>
                <a:cs typeface="Arial"/>
              </a:rPr>
              <a:t>1, pad </a:t>
            </a:r>
            <a:r>
              <a:rPr sz="1900" dirty="0">
                <a:latin typeface="Arial"/>
                <a:cs typeface="Arial"/>
              </a:rPr>
              <a:t>1  </a:t>
            </a:r>
            <a:r>
              <a:rPr sz="1900" spc="-7" dirty="0">
                <a:latin typeface="Arial"/>
                <a:cs typeface="Arial"/>
              </a:rPr>
              <a:t>[13x13x256] </a:t>
            </a:r>
            <a:r>
              <a:rPr sz="1900" spc="-7" dirty="0">
                <a:solidFill>
                  <a:srgbClr val="FF0000"/>
                </a:solidFill>
                <a:latin typeface="Arial"/>
                <a:cs typeface="Arial"/>
              </a:rPr>
              <a:t>CONV5</a:t>
            </a:r>
            <a:r>
              <a:rPr sz="1900" spc="-7" dirty="0">
                <a:latin typeface="Arial"/>
                <a:cs typeface="Arial"/>
              </a:rPr>
              <a:t>: 256 3x3 filters at </a:t>
            </a:r>
            <a:r>
              <a:rPr sz="1900" dirty="0">
                <a:latin typeface="Arial"/>
                <a:cs typeface="Arial"/>
              </a:rPr>
              <a:t>stride </a:t>
            </a:r>
            <a:r>
              <a:rPr sz="1900" spc="-7" dirty="0">
                <a:latin typeface="Arial"/>
                <a:cs typeface="Arial"/>
              </a:rPr>
              <a:t>1, pad </a:t>
            </a:r>
            <a:r>
              <a:rPr sz="1900" dirty="0">
                <a:latin typeface="Arial"/>
                <a:cs typeface="Arial"/>
              </a:rPr>
              <a:t>1  </a:t>
            </a:r>
            <a:r>
              <a:rPr sz="1900" spc="-7" dirty="0">
                <a:latin typeface="Arial"/>
                <a:cs typeface="Arial"/>
              </a:rPr>
              <a:t>[6x6x256] </a:t>
            </a:r>
            <a:r>
              <a:rPr sz="1900" spc="-7" dirty="0">
                <a:solidFill>
                  <a:srgbClr val="0000FF"/>
                </a:solidFill>
                <a:latin typeface="Arial"/>
                <a:cs typeface="Arial"/>
              </a:rPr>
              <a:t>MAX POOL3</a:t>
            </a:r>
            <a:r>
              <a:rPr sz="1900" spc="-7" dirty="0">
                <a:latin typeface="Arial"/>
                <a:cs typeface="Arial"/>
              </a:rPr>
              <a:t>: 3x3 filters at </a:t>
            </a:r>
            <a:r>
              <a:rPr sz="1900" dirty="0">
                <a:latin typeface="Arial"/>
                <a:cs typeface="Arial"/>
              </a:rPr>
              <a:t>stride</a:t>
            </a:r>
            <a:r>
              <a:rPr sz="1900" spc="-13" dirty="0">
                <a:latin typeface="Arial"/>
                <a:cs typeface="Arial"/>
              </a:rPr>
              <a:t> </a:t>
            </a:r>
            <a:r>
              <a:rPr sz="1900" dirty="0">
                <a:latin typeface="Arial"/>
                <a:cs typeface="Arial"/>
              </a:rPr>
              <a:t>2</a:t>
            </a:r>
          </a:p>
          <a:p>
            <a:pPr marL="16933">
              <a:lnSpc>
                <a:spcPts val="2113"/>
              </a:lnSpc>
            </a:pPr>
            <a:r>
              <a:rPr sz="1900" spc="-7" dirty="0">
                <a:latin typeface="Arial"/>
                <a:cs typeface="Arial"/>
              </a:rPr>
              <a:t>[4096] </a:t>
            </a:r>
            <a:r>
              <a:rPr sz="1900" spc="-7" dirty="0">
                <a:solidFill>
                  <a:srgbClr val="E69138"/>
                </a:solidFill>
                <a:latin typeface="Arial"/>
                <a:cs typeface="Arial"/>
              </a:rPr>
              <a:t>FC6: </a:t>
            </a:r>
            <a:r>
              <a:rPr sz="1900" spc="-7" dirty="0">
                <a:latin typeface="Arial"/>
                <a:cs typeface="Arial"/>
              </a:rPr>
              <a:t>4096</a:t>
            </a:r>
            <a:r>
              <a:rPr sz="1900" spc="-100" dirty="0">
                <a:latin typeface="Arial"/>
                <a:cs typeface="Arial"/>
              </a:rPr>
              <a:t> </a:t>
            </a:r>
            <a:r>
              <a:rPr sz="1900" spc="-7" dirty="0">
                <a:latin typeface="Arial"/>
                <a:cs typeface="Arial"/>
              </a:rPr>
              <a:t>neurons</a:t>
            </a:r>
            <a:endParaRPr sz="1900" dirty="0">
              <a:latin typeface="Arial"/>
              <a:cs typeface="Arial"/>
            </a:endParaRPr>
          </a:p>
          <a:p>
            <a:pPr marL="16933">
              <a:lnSpc>
                <a:spcPts val="2200"/>
              </a:lnSpc>
            </a:pPr>
            <a:r>
              <a:rPr sz="1900" spc="-7" dirty="0">
                <a:latin typeface="Arial"/>
                <a:cs typeface="Arial"/>
              </a:rPr>
              <a:t>[4096] </a:t>
            </a:r>
            <a:r>
              <a:rPr sz="1900" spc="-7" dirty="0">
                <a:solidFill>
                  <a:srgbClr val="E69138"/>
                </a:solidFill>
                <a:latin typeface="Arial"/>
                <a:cs typeface="Arial"/>
              </a:rPr>
              <a:t>FC7: </a:t>
            </a:r>
            <a:r>
              <a:rPr sz="1900" spc="-7" dirty="0">
                <a:latin typeface="Arial"/>
                <a:cs typeface="Arial"/>
              </a:rPr>
              <a:t>4096</a:t>
            </a:r>
            <a:r>
              <a:rPr sz="1900" spc="-93" dirty="0">
                <a:latin typeface="Arial"/>
                <a:cs typeface="Arial"/>
              </a:rPr>
              <a:t> </a:t>
            </a:r>
            <a:r>
              <a:rPr sz="1900" spc="-7" dirty="0">
                <a:latin typeface="Arial"/>
                <a:cs typeface="Arial"/>
              </a:rPr>
              <a:t>neurons</a:t>
            </a:r>
            <a:endParaRPr sz="1900" dirty="0">
              <a:latin typeface="Arial"/>
              <a:cs typeface="Arial"/>
            </a:endParaRPr>
          </a:p>
          <a:p>
            <a:pPr marL="16933">
              <a:lnSpc>
                <a:spcPts val="2219"/>
              </a:lnSpc>
            </a:pPr>
            <a:r>
              <a:rPr sz="1900" spc="-7" dirty="0">
                <a:latin typeface="Arial"/>
                <a:cs typeface="Arial"/>
              </a:rPr>
              <a:t>[1000] </a:t>
            </a:r>
            <a:r>
              <a:rPr sz="1900" spc="-7" dirty="0">
                <a:solidFill>
                  <a:srgbClr val="E69138"/>
                </a:solidFill>
                <a:latin typeface="Arial"/>
                <a:cs typeface="Arial"/>
              </a:rPr>
              <a:t>FC8: </a:t>
            </a:r>
            <a:r>
              <a:rPr sz="1900" spc="-7" dirty="0">
                <a:latin typeface="Arial"/>
                <a:cs typeface="Arial"/>
              </a:rPr>
              <a:t>1000 neurons (class</a:t>
            </a:r>
            <a:r>
              <a:rPr sz="1900" dirty="0">
                <a:latin typeface="Arial"/>
                <a:cs typeface="Arial"/>
              </a:rPr>
              <a:t> scores)</a:t>
            </a:r>
          </a:p>
        </p:txBody>
      </p:sp>
      <p:sp>
        <p:nvSpPr>
          <p:cNvPr id="4" name="object 4"/>
          <p:cNvSpPr/>
          <p:nvPr/>
        </p:nvSpPr>
        <p:spPr>
          <a:xfrm>
            <a:off x="8485817" y="2508684"/>
            <a:ext cx="381847" cy="651933"/>
          </a:xfrm>
          <a:custGeom>
            <a:avLst/>
            <a:gdLst/>
            <a:ahLst/>
            <a:cxnLst/>
            <a:rect l="l" t="t" r="r" b="b"/>
            <a:pathLst>
              <a:path w="286384" h="488950">
                <a:moveTo>
                  <a:pt x="285799" y="488731"/>
                </a:moveTo>
                <a:lnTo>
                  <a:pt x="0" y="0"/>
                </a:lnTo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414917" y="2396480"/>
            <a:ext cx="119799" cy="1460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116682" y="2458638"/>
            <a:ext cx="1657773" cy="677333"/>
          </a:xfrm>
          <a:custGeom>
            <a:avLst/>
            <a:gdLst/>
            <a:ahLst/>
            <a:cxnLst/>
            <a:rect l="l" t="t" r="r" b="b"/>
            <a:pathLst>
              <a:path w="1243329" h="508000">
                <a:moveTo>
                  <a:pt x="0" y="507866"/>
                </a:moveTo>
                <a:lnTo>
                  <a:pt x="1242997" y="0"/>
                </a:lnTo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745446" y="2402338"/>
            <a:ext cx="147965" cy="1078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9275048" y="2453912"/>
            <a:ext cx="1991360" cy="730673"/>
          </a:xfrm>
          <a:custGeom>
            <a:avLst/>
            <a:gdLst/>
            <a:ahLst/>
            <a:cxnLst/>
            <a:rect l="l" t="t" r="r" b="b"/>
            <a:pathLst>
              <a:path w="1493520" h="548005">
                <a:moveTo>
                  <a:pt x="0" y="547736"/>
                </a:moveTo>
                <a:lnTo>
                  <a:pt x="1493196" y="0"/>
                </a:lnTo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1238810" y="2401514"/>
            <a:ext cx="148065" cy="10448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490314" y="2438434"/>
            <a:ext cx="2196252" cy="745913"/>
          </a:xfrm>
          <a:custGeom>
            <a:avLst/>
            <a:gdLst/>
            <a:ahLst/>
            <a:cxnLst/>
            <a:rect l="l" t="t" r="r" b="b"/>
            <a:pathLst>
              <a:path w="1647190" h="559435">
                <a:moveTo>
                  <a:pt x="0" y="559343"/>
                </a:moveTo>
                <a:lnTo>
                  <a:pt x="1647071" y="0"/>
                </a:lnTo>
              </a:path>
            </a:pathLst>
          </a:custGeom>
          <a:ln w="1904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1660209" y="2386007"/>
            <a:ext cx="148032" cy="10485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7117848" y="3223680"/>
            <a:ext cx="3837093" cy="1156547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lnSpc>
                <a:spcPts val="2219"/>
              </a:lnSpc>
              <a:spcBef>
                <a:spcPts val="133"/>
              </a:spcBef>
            </a:pPr>
            <a:r>
              <a:rPr sz="1900" spc="-7" dirty="0">
                <a:solidFill>
                  <a:srgbClr val="0000FF"/>
                </a:solidFill>
                <a:latin typeface="Arial"/>
                <a:cs typeface="Arial"/>
              </a:rPr>
              <a:t>CONV3, FC6, FC7,</a:t>
            </a:r>
            <a:r>
              <a:rPr sz="1900" spc="-27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900" spc="-7" dirty="0">
                <a:solidFill>
                  <a:srgbClr val="0000FF"/>
                </a:solidFill>
                <a:latin typeface="Arial"/>
                <a:cs typeface="Arial"/>
              </a:rPr>
              <a:t>FC8:</a:t>
            </a:r>
            <a:endParaRPr sz="1900" dirty="0">
              <a:latin typeface="Arial"/>
              <a:cs typeface="Arial"/>
            </a:endParaRPr>
          </a:p>
          <a:p>
            <a:pPr marL="16933" marR="6773">
              <a:lnSpc>
                <a:spcPts val="2200"/>
              </a:lnSpc>
              <a:spcBef>
                <a:spcPts val="87"/>
              </a:spcBef>
            </a:pPr>
            <a:r>
              <a:rPr sz="1900" spc="-7" dirty="0">
                <a:solidFill>
                  <a:srgbClr val="0000FF"/>
                </a:solidFill>
                <a:latin typeface="Arial"/>
                <a:cs typeface="Arial"/>
              </a:rPr>
              <a:t>Connections with all feature maps in  preceding layer, </a:t>
            </a:r>
            <a:r>
              <a:rPr sz="1900" dirty="0">
                <a:solidFill>
                  <a:srgbClr val="0000FF"/>
                </a:solidFill>
                <a:latin typeface="Arial"/>
                <a:cs typeface="Arial"/>
              </a:rPr>
              <a:t>communication  </a:t>
            </a:r>
            <a:r>
              <a:rPr sz="1900" spc="-7" dirty="0">
                <a:solidFill>
                  <a:srgbClr val="0000FF"/>
                </a:solidFill>
                <a:latin typeface="Arial"/>
                <a:cs typeface="Arial"/>
              </a:rPr>
              <a:t>across</a:t>
            </a:r>
            <a:r>
              <a:rPr sz="1900" spc="-13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900" spc="-7" dirty="0">
                <a:solidFill>
                  <a:srgbClr val="0000FF"/>
                </a:solidFill>
                <a:latin typeface="Arial"/>
                <a:cs typeface="Arial"/>
              </a:rPr>
              <a:t>GPUs</a:t>
            </a:r>
            <a:endParaRPr sz="1900" dirty="0">
              <a:latin typeface="Arial"/>
              <a:cs typeface="Arial"/>
            </a:endParaRPr>
          </a:p>
        </p:txBody>
      </p:sp>
      <p:sp>
        <p:nvSpPr>
          <p:cNvPr id="18" name="object 2"/>
          <p:cNvSpPr/>
          <p:nvPr/>
        </p:nvSpPr>
        <p:spPr>
          <a:xfrm>
            <a:off x="5342221" y="295629"/>
            <a:ext cx="6646417" cy="208887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31277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Calibri" panose="020F0502020204030204" pitchFamily="34" charset="0"/>
              </a:rPr>
              <a:t>Neural Networks-Composition</a:t>
            </a:r>
            <a:endParaRPr lang="en-US" dirty="0">
              <a:latin typeface="Calibri" panose="020F0502020204030204" pitchFamily="34" charset="0"/>
            </a:endParaRPr>
          </a:p>
        </p:txBody>
      </p:sp>
      <p:pic>
        <p:nvPicPr>
          <p:cNvPr id="11266" name="Picture 2" descr="http://neuralnetworksanddeeplearning.com/images/tikz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4687" y="2254477"/>
            <a:ext cx="8726400" cy="2557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255595" y="5090616"/>
            <a:ext cx="9844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i="1" dirty="0" smtClean="0">
                <a:latin typeface="Calibri" panose="020F0502020204030204" pitchFamily="34" charset="0"/>
              </a:rPr>
              <a:t>Hidden layers: </a:t>
            </a:r>
            <a:r>
              <a:rPr lang="en-US" sz="2400" dirty="0" smtClean="0">
                <a:latin typeface="Calibri" panose="020F0502020204030204" pitchFamily="34" charset="0"/>
              </a:rPr>
              <a:t>Layers </a:t>
            </a:r>
            <a:r>
              <a:rPr lang="en-US" sz="2400" dirty="0">
                <a:latin typeface="Calibri" panose="020F0502020204030204" pitchFamily="34" charset="0"/>
              </a:rPr>
              <a:t>that are in between the input and the </a:t>
            </a:r>
            <a:r>
              <a:rPr lang="en-US" sz="2400" dirty="0" smtClean="0">
                <a:latin typeface="Calibri" panose="020F0502020204030204" pitchFamily="34" charset="0"/>
              </a:rPr>
              <a:t>output.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903260" y="1690690"/>
            <a:ext cx="11828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Hidden Layer 1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668371" y="1690690"/>
            <a:ext cx="11828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Hidden Layer 2</a:t>
            </a:r>
          </a:p>
        </p:txBody>
      </p:sp>
      <p:sp>
        <p:nvSpPr>
          <p:cNvPr id="5" name="矩形 4"/>
          <p:cNvSpPr/>
          <p:nvPr/>
        </p:nvSpPr>
        <p:spPr>
          <a:xfrm>
            <a:off x="1814687" y="3263317"/>
            <a:ext cx="1096293" cy="52850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3976383" y="2499101"/>
            <a:ext cx="973122" cy="20569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5773212" y="2156550"/>
            <a:ext cx="973122" cy="275100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="" xmlns:a16="http://schemas.microsoft.com/office/drawing/2014/main" id="{C3ACAC04-B597-40B4-8D82-EE69092046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2146" y="5726728"/>
            <a:ext cx="8172450" cy="7620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482980" y="1690689"/>
            <a:ext cx="13002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Output Layer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3755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61032" y="1241498"/>
            <a:ext cx="8154267" cy="442591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560429" y="1071297"/>
            <a:ext cx="3945467" cy="726440"/>
          </a:xfrm>
          <a:custGeom>
            <a:avLst/>
            <a:gdLst/>
            <a:ahLst/>
            <a:cxnLst/>
            <a:rect l="l" t="t" r="r" b="b"/>
            <a:pathLst>
              <a:path w="2959100" h="544830">
                <a:moveTo>
                  <a:pt x="0" y="0"/>
                </a:moveTo>
                <a:lnTo>
                  <a:pt x="2958894" y="0"/>
                </a:lnTo>
                <a:lnTo>
                  <a:pt x="2958894" y="544498"/>
                </a:lnTo>
                <a:lnTo>
                  <a:pt x="0" y="54449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567554" y="2699028"/>
            <a:ext cx="1081193" cy="3032760"/>
          </a:xfrm>
          <a:custGeom>
            <a:avLst/>
            <a:gdLst/>
            <a:ahLst/>
            <a:cxnLst/>
            <a:rect l="l" t="t" r="r" b="b"/>
            <a:pathLst>
              <a:path w="810895" h="2274570">
                <a:moveTo>
                  <a:pt x="0" y="0"/>
                </a:moveTo>
                <a:lnTo>
                  <a:pt x="810298" y="0"/>
                </a:lnTo>
                <a:lnTo>
                  <a:pt x="810298" y="2274295"/>
                </a:lnTo>
                <a:lnTo>
                  <a:pt x="0" y="2274295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51033" y="357119"/>
            <a:ext cx="10709487" cy="848095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700" spc="-7" dirty="0">
                <a:latin typeface="Arial"/>
                <a:cs typeface="Arial"/>
              </a:rPr>
              <a:t>ImageNet Large Scale Visual Recognition Challenge (ILSVRC)</a:t>
            </a:r>
            <a:r>
              <a:rPr sz="2700" spc="-100" dirty="0">
                <a:latin typeface="Arial"/>
                <a:cs typeface="Arial"/>
              </a:rPr>
              <a:t> </a:t>
            </a:r>
            <a:r>
              <a:rPr sz="2700" spc="-7" dirty="0">
                <a:latin typeface="Arial"/>
                <a:cs typeface="Arial"/>
              </a:rPr>
              <a:t>winners</a:t>
            </a:r>
            <a:endParaRPr sz="27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616030" y="1616807"/>
            <a:ext cx="2560319" cy="60187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900" spc="-7" dirty="0">
                <a:solidFill>
                  <a:srgbClr val="FF0000"/>
                </a:solidFill>
                <a:latin typeface="Arial"/>
                <a:cs typeface="Arial"/>
              </a:rPr>
              <a:t>First CNN-based</a:t>
            </a:r>
            <a:r>
              <a:rPr sz="1900" spc="-107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900" spc="-7" dirty="0">
                <a:solidFill>
                  <a:srgbClr val="FF0000"/>
                </a:solidFill>
                <a:latin typeface="Arial"/>
                <a:cs typeface="Arial"/>
              </a:rPr>
              <a:t>winner</a:t>
            </a:r>
            <a:endParaRPr sz="19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071888" y="2024695"/>
            <a:ext cx="648545" cy="478367"/>
          </a:xfrm>
          <a:custGeom>
            <a:avLst/>
            <a:gdLst/>
            <a:ahLst/>
            <a:cxnLst/>
            <a:rect l="l" t="t" r="r" b="b"/>
            <a:pathLst>
              <a:path w="486410" h="358775">
                <a:moveTo>
                  <a:pt x="0" y="0"/>
                </a:moveTo>
                <a:lnTo>
                  <a:pt x="486374" y="358216"/>
                </a:lnTo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682785" y="2455837"/>
            <a:ext cx="143099" cy="1275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210566" y="6290125"/>
            <a:ext cx="11612033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53"/>
              </a:lnSpc>
              <a:tabLst>
                <a:tab pos="7004298" algn="l"/>
                <a:tab pos="9747430" algn="l"/>
              </a:tabLst>
            </a:pP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2400" spc="-2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2400" spc="-1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Yeung	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May 2,</a:t>
            </a:r>
            <a:r>
              <a:rPr sz="4000" spc="-189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4000" baseline="-4166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8343010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61032" y="1241498"/>
            <a:ext cx="8154267" cy="442591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560429" y="1071297"/>
            <a:ext cx="3945467" cy="726440"/>
          </a:xfrm>
          <a:custGeom>
            <a:avLst/>
            <a:gdLst/>
            <a:ahLst/>
            <a:cxnLst/>
            <a:rect l="l" t="t" r="r" b="b"/>
            <a:pathLst>
              <a:path w="2959100" h="544830">
                <a:moveTo>
                  <a:pt x="0" y="0"/>
                </a:moveTo>
                <a:lnTo>
                  <a:pt x="2958894" y="0"/>
                </a:lnTo>
                <a:lnTo>
                  <a:pt x="2958894" y="544498"/>
                </a:lnTo>
                <a:lnTo>
                  <a:pt x="0" y="54449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505622" y="2699028"/>
            <a:ext cx="1084580" cy="3032760"/>
          </a:xfrm>
          <a:custGeom>
            <a:avLst/>
            <a:gdLst/>
            <a:ahLst/>
            <a:cxnLst/>
            <a:rect l="l" t="t" r="r" b="b"/>
            <a:pathLst>
              <a:path w="813435" h="2274570">
                <a:moveTo>
                  <a:pt x="0" y="0"/>
                </a:moveTo>
                <a:lnTo>
                  <a:pt x="813298" y="0"/>
                </a:lnTo>
                <a:lnTo>
                  <a:pt x="813298" y="2274295"/>
                </a:lnTo>
                <a:lnTo>
                  <a:pt x="0" y="2274295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51033" y="357119"/>
            <a:ext cx="10709487" cy="440267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z="2700" spc="-7" dirty="0">
                <a:solidFill>
                  <a:srgbClr val="000000"/>
                </a:solidFill>
              </a:rPr>
              <a:t>ImageNet Large Scale Visual Recognition Challenge (ILSVRC)</a:t>
            </a:r>
            <a:r>
              <a:rPr sz="2700" spc="-100" dirty="0">
                <a:solidFill>
                  <a:srgbClr val="000000"/>
                </a:solidFill>
              </a:rPr>
              <a:t> </a:t>
            </a:r>
            <a:r>
              <a:rPr sz="2700" spc="-7" dirty="0">
                <a:solidFill>
                  <a:srgbClr val="000000"/>
                </a:solidFill>
              </a:rPr>
              <a:t>winners</a:t>
            </a:r>
            <a:endParaRPr sz="2700"/>
          </a:p>
        </p:txBody>
      </p:sp>
      <p:sp>
        <p:nvSpPr>
          <p:cNvPr id="7" name="object 7"/>
          <p:cNvSpPr txBox="1"/>
          <p:nvPr/>
        </p:nvSpPr>
        <p:spPr>
          <a:xfrm>
            <a:off x="4616029" y="1312013"/>
            <a:ext cx="2352040" cy="877147"/>
          </a:xfrm>
          <a:prstGeom prst="rect">
            <a:avLst/>
          </a:prstGeom>
        </p:spPr>
        <p:txBody>
          <a:bodyPr vert="horz" wrap="square" lIns="0" tIns="30479" rIns="0" bIns="0" rtlCol="0">
            <a:spAutoFit/>
          </a:bodyPr>
          <a:lstStyle/>
          <a:p>
            <a:pPr marL="16933" marR="6773">
              <a:lnSpc>
                <a:spcPts val="2200"/>
              </a:lnSpc>
              <a:spcBef>
                <a:spcPts val="240"/>
              </a:spcBef>
            </a:pPr>
            <a:r>
              <a:rPr sz="1900" spc="-7" dirty="0">
                <a:solidFill>
                  <a:srgbClr val="FF0000"/>
                </a:solidFill>
                <a:latin typeface="Arial"/>
                <a:cs typeface="Arial"/>
              </a:rPr>
              <a:t>ZFNet: Improved  hyperparameters</a:t>
            </a:r>
            <a:r>
              <a:rPr sz="1900" spc="-113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900" spc="-7" dirty="0">
                <a:solidFill>
                  <a:srgbClr val="FF0000"/>
                </a:solidFill>
                <a:latin typeface="Arial"/>
                <a:cs typeface="Arial"/>
              </a:rPr>
              <a:t>over  AlexNet</a:t>
            </a:r>
            <a:endParaRPr sz="19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053253" y="2024629"/>
            <a:ext cx="18627" cy="522393"/>
          </a:xfrm>
          <a:custGeom>
            <a:avLst/>
            <a:gdLst/>
            <a:ahLst/>
            <a:cxnLst/>
            <a:rect l="l" t="t" r="r" b="b"/>
            <a:pathLst>
              <a:path w="13970" h="391794">
                <a:moveTo>
                  <a:pt x="13924" y="0"/>
                </a:moveTo>
                <a:lnTo>
                  <a:pt x="0" y="391571"/>
                </a:lnTo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998621" y="2532531"/>
            <a:ext cx="109232" cy="14208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210566" y="6290125"/>
            <a:ext cx="11612033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53"/>
              </a:lnSpc>
              <a:tabLst>
                <a:tab pos="7004298" algn="l"/>
                <a:tab pos="9747430" algn="l"/>
              </a:tabLst>
            </a:pP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2400" spc="-2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2400" spc="-1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Yeung	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May 2,</a:t>
            </a:r>
            <a:r>
              <a:rPr sz="4000" spc="-189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4000" baseline="-4166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9490248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0133" y="182778"/>
            <a:ext cx="1443567" cy="643467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z="4000" spc="-7" dirty="0">
                <a:solidFill>
                  <a:srgbClr val="000000"/>
                </a:solidFill>
              </a:rPr>
              <a:t>ZFNet</a:t>
            </a:r>
            <a:endParaRPr sz="4000"/>
          </a:p>
        </p:txBody>
      </p:sp>
      <p:sp>
        <p:nvSpPr>
          <p:cNvPr id="3" name="object 3"/>
          <p:cNvSpPr/>
          <p:nvPr/>
        </p:nvSpPr>
        <p:spPr>
          <a:xfrm>
            <a:off x="356400" y="1010497"/>
            <a:ext cx="11662417" cy="27235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160758" y="308015"/>
            <a:ext cx="2676313" cy="60187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900" i="1" spc="-7" dirty="0">
                <a:latin typeface="Arial"/>
                <a:cs typeface="Arial"/>
              </a:rPr>
              <a:t>[Zeiler and Fergus,</a:t>
            </a:r>
            <a:r>
              <a:rPr sz="1900" i="1" spc="-107" dirty="0">
                <a:latin typeface="Arial"/>
                <a:cs typeface="Arial"/>
              </a:rPr>
              <a:t> </a:t>
            </a:r>
            <a:r>
              <a:rPr sz="1900" i="1" spc="-7" dirty="0">
                <a:latin typeface="Arial"/>
                <a:cs typeface="Arial"/>
              </a:rPr>
              <a:t>2013]</a:t>
            </a:r>
            <a:endParaRPr sz="19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15866" y="4456670"/>
            <a:ext cx="11400367" cy="1563793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-7" dirty="0">
                <a:latin typeface="Arial"/>
                <a:cs typeface="Arial"/>
              </a:rPr>
              <a:t>AlexNet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7" dirty="0">
                <a:latin typeface="Arial"/>
                <a:cs typeface="Arial"/>
              </a:rPr>
              <a:t>but:</a:t>
            </a:r>
            <a:endParaRPr sz="2400" dirty="0">
              <a:latin typeface="Arial"/>
              <a:cs typeface="Arial"/>
            </a:endParaRPr>
          </a:p>
          <a:p>
            <a:pPr marL="16933" marR="2876901">
              <a:lnSpc>
                <a:spcPct val="100699"/>
              </a:lnSpc>
            </a:pPr>
            <a:r>
              <a:rPr sz="2400" spc="-7" dirty="0">
                <a:latin typeface="Arial"/>
                <a:cs typeface="Arial"/>
              </a:rPr>
              <a:t>CONV1: </a:t>
            </a:r>
            <a:r>
              <a:rPr sz="2400" dirty="0">
                <a:latin typeface="Arial"/>
                <a:cs typeface="Arial"/>
              </a:rPr>
              <a:t>change </a:t>
            </a:r>
            <a:r>
              <a:rPr sz="2400" spc="-7" dirty="0">
                <a:latin typeface="Arial"/>
                <a:cs typeface="Arial"/>
              </a:rPr>
              <a:t>from (11x11 </a:t>
            </a:r>
            <a:r>
              <a:rPr sz="2400" dirty="0">
                <a:latin typeface="Arial"/>
                <a:cs typeface="Arial"/>
              </a:rPr>
              <a:t>stride </a:t>
            </a:r>
            <a:r>
              <a:rPr sz="2400" spc="-7" dirty="0">
                <a:latin typeface="Arial"/>
                <a:cs typeface="Arial"/>
              </a:rPr>
              <a:t>4) to (7x7 </a:t>
            </a:r>
            <a:r>
              <a:rPr sz="2400" dirty="0">
                <a:latin typeface="Arial"/>
                <a:cs typeface="Arial"/>
              </a:rPr>
              <a:t>stride </a:t>
            </a:r>
            <a:r>
              <a:rPr sz="2400" spc="-7" dirty="0">
                <a:latin typeface="Arial"/>
                <a:cs typeface="Arial"/>
              </a:rPr>
              <a:t>2)  CONV3,4,5: instead of 384, 384, 256 filters use 512, 1024,</a:t>
            </a:r>
            <a:r>
              <a:rPr sz="2400" spc="-73" dirty="0">
                <a:latin typeface="Arial"/>
                <a:cs typeface="Arial"/>
              </a:rPr>
              <a:t> </a:t>
            </a:r>
            <a:r>
              <a:rPr sz="2400" spc="-7" dirty="0">
                <a:latin typeface="Arial"/>
                <a:cs typeface="Arial"/>
              </a:rPr>
              <a:t>512</a:t>
            </a:r>
            <a:endParaRPr sz="2400" dirty="0">
              <a:latin typeface="Arial"/>
              <a:cs typeface="Arial"/>
            </a:endParaRPr>
          </a:p>
          <a:p>
            <a:pPr marL="6232158">
              <a:spcBef>
                <a:spcPts val="480"/>
              </a:spcBef>
            </a:pP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ImageNet top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5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error: 16.4% -&gt;</a:t>
            </a:r>
            <a:r>
              <a:rPr sz="2400" spc="-107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11.7%</a:t>
            </a:r>
            <a:endParaRPr sz="2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36168749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61032" y="1241498"/>
            <a:ext cx="8154267" cy="442591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560429" y="1071297"/>
            <a:ext cx="3945467" cy="726440"/>
          </a:xfrm>
          <a:custGeom>
            <a:avLst/>
            <a:gdLst/>
            <a:ahLst/>
            <a:cxnLst/>
            <a:rect l="l" t="t" r="r" b="b"/>
            <a:pathLst>
              <a:path w="2959100" h="544830">
                <a:moveTo>
                  <a:pt x="0" y="0"/>
                </a:moveTo>
                <a:lnTo>
                  <a:pt x="2958894" y="0"/>
                </a:lnTo>
                <a:lnTo>
                  <a:pt x="2958894" y="544498"/>
                </a:lnTo>
                <a:lnTo>
                  <a:pt x="0" y="54449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361226" y="2699028"/>
            <a:ext cx="2144607" cy="3032760"/>
          </a:xfrm>
          <a:custGeom>
            <a:avLst/>
            <a:gdLst/>
            <a:ahLst/>
            <a:cxnLst/>
            <a:rect l="l" t="t" r="r" b="b"/>
            <a:pathLst>
              <a:path w="1608454" h="2274570">
                <a:moveTo>
                  <a:pt x="0" y="0"/>
                </a:moveTo>
                <a:lnTo>
                  <a:pt x="1608296" y="0"/>
                </a:lnTo>
                <a:lnTo>
                  <a:pt x="1608296" y="2274295"/>
                </a:lnTo>
                <a:lnTo>
                  <a:pt x="0" y="2274295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51033" y="357119"/>
            <a:ext cx="10709487" cy="848095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700" spc="-7" dirty="0">
                <a:latin typeface="Arial"/>
                <a:cs typeface="Arial"/>
              </a:rPr>
              <a:t>ImageNet Large Scale Visual Recognition Challenge (ILSVRC)</a:t>
            </a:r>
            <a:r>
              <a:rPr sz="2700" spc="-100" dirty="0">
                <a:latin typeface="Arial"/>
                <a:cs typeface="Arial"/>
              </a:rPr>
              <a:t> </a:t>
            </a:r>
            <a:r>
              <a:rPr sz="2700" spc="-7" dirty="0">
                <a:latin typeface="Arial"/>
                <a:cs typeface="Arial"/>
              </a:rPr>
              <a:t>winners</a:t>
            </a:r>
            <a:endParaRPr sz="27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904831" y="1616807"/>
            <a:ext cx="1864360" cy="318347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900" spc="-7" dirty="0">
                <a:solidFill>
                  <a:srgbClr val="FF0000"/>
                </a:solidFill>
                <a:latin typeface="Arial"/>
                <a:cs typeface="Arial"/>
              </a:rPr>
              <a:t>Deeper</a:t>
            </a:r>
            <a:r>
              <a:rPr sz="1900" spc="-10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900" spc="-7" dirty="0">
                <a:solidFill>
                  <a:srgbClr val="FF0000"/>
                </a:solidFill>
                <a:latin typeface="Arial"/>
                <a:cs typeface="Arial"/>
              </a:rPr>
              <a:t>Networks</a:t>
            </a:r>
            <a:endParaRPr sz="19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438857" y="2024629"/>
            <a:ext cx="18627" cy="522393"/>
          </a:xfrm>
          <a:custGeom>
            <a:avLst/>
            <a:gdLst/>
            <a:ahLst/>
            <a:cxnLst/>
            <a:rect l="l" t="t" r="r" b="b"/>
            <a:pathLst>
              <a:path w="13970" h="391794">
                <a:moveTo>
                  <a:pt x="13924" y="0"/>
                </a:moveTo>
                <a:lnTo>
                  <a:pt x="0" y="391571"/>
                </a:lnTo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384224" y="2532531"/>
            <a:ext cx="109232" cy="14208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210566" y="6290125"/>
            <a:ext cx="11612033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53"/>
              </a:lnSpc>
              <a:tabLst>
                <a:tab pos="7004298" algn="l"/>
                <a:tab pos="9747430" algn="l"/>
              </a:tabLst>
            </a:pP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2400" spc="-2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2400" spc="-1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Yeung	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May 2,</a:t>
            </a:r>
            <a:r>
              <a:rPr sz="4000" spc="-189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4000" baseline="-4166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23985350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8682116" y="764768"/>
          <a:ext cx="1107440" cy="226229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07440"/>
              </a:tblGrid>
              <a:tr h="178647">
                <a:tc>
                  <a:txBody>
                    <a:bodyPr/>
                    <a:lstStyle/>
                    <a:p>
                      <a:pPr marL="18415" algn="ctr">
                        <a:lnSpc>
                          <a:spcPts val="830"/>
                        </a:lnSpc>
                      </a:pPr>
                      <a:r>
                        <a:rPr sz="900" spc="-15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Softmax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FF0000"/>
                      </a:solidFill>
                      <a:prstDash val="solid"/>
                    </a:lnL>
                    <a:lnR w="19050">
                      <a:solidFill>
                        <a:srgbClr val="FF0000"/>
                      </a:solidFill>
                      <a:prstDash val="solid"/>
                    </a:lnR>
                    <a:lnT w="19050">
                      <a:solidFill>
                        <a:srgbClr val="FF0000"/>
                      </a:solidFill>
                      <a:prstDash val="solid"/>
                    </a:lnT>
                    <a:lnB w="19050">
                      <a:solidFill>
                        <a:srgbClr val="FF0000"/>
                      </a:solidFill>
                      <a:prstDash val="solid"/>
                    </a:lnB>
                    <a:solidFill>
                      <a:srgbClr val="F4CCCC"/>
                    </a:solidFill>
                  </a:tcPr>
                </a:tc>
              </a:tr>
              <a:tr h="211667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3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FC</a:t>
                      </a:r>
                      <a:r>
                        <a:rPr sz="900" spc="-1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1000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38751C"/>
                      </a:solidFill>
                      <a:prstDash val="solid"/>
                    </a:lnL>
                    <a:lnR w="19050">
                      <a:solidFill>
                        <a:srgbClr val="38751C"/>
                      </a:solidFill>
                      <a:prstDash val="solid"/>
                    </a:lnR>
                    <a:lnT w="19050">
                      <a:solidFill>
                        <a:srgbClr val="FF0000"/>
                      </a:solidFill>
                      <a:prstDash val="solid"/>
                    </a:lnT>
                    <a:lnB w="19050">
                      <a:solidFill>
                        <a:srgbClr val="38751C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</a:tr>
              <a:tr h="211667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3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FC</a:t>
                      </a:r>
                      <a:r>
                        <a:rPr sz="900" spc="-1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4096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38751C"/>
                      </a:solidFill>
                      <a:prstDash val="solid"/>
                    </a:lnL>
                    <a:lnR w="19050">
                      <a:solidFill>
                        <a:srgbClr val="38751C"/>
                      </a:solidFill>
                      <a:prstDash val="solid"/>
                    </a:lnR>
                    <a:lnT w="19050">
                      <a:solidFill>
                        <a:srgbClr val="38751C"/>
                      </a:solidFill>
                      <a:prstDash val="solid"/>
                    </a:lnT>
                    <a:lnB w="19050">
                      <a:solidFill>
                        <a:srgbClr val="38751C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</a:tr>
              <a:tr h="211667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3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FC</a:t>
                      </a:r>
                      <a:r>
                        <a:rPr sz="900" spc="-1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4096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38751C"/>
                      </a:solidFill>
                      <a:prstDash val="solid"/>
                    </a:lnL>
                    <a:lnR w="19050">
                      <a:solidFill>
                        <a:srgbClr val="38751C"/>
                      </a:solidFill>
                      <a:prstDash val="solid"/>
                    </a:lnR>
                    <a:lnT w="19050">
                      <a:solidFill>
                        <a:srgbClr val="38751C"/>
                      </a:solidFill>
                      <a:prstDash val="solid"/>
                    </a:lnT>
                    <a:lnB w="19050">
                      <a:solidFill>
                        <a:srgbClr val="38751C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</a:tr>
              <a:tr h="211667"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20" dirty="0">
                          <a:solidFill>
                            <a:srgbClr val="4985E8"/>
                          </a:solidFill>
                          <a:latin typeface="Arial"/>
                          <a:cs typeface="Arial"/>
                        </a:rPr>
                        <a:t>Pool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4985E8"/>
                      </a:solidFill>
                      <a:prstDash val="solid"/>
                    </a:lnL>
                    <a:lnR w="19050">
                      <a:solidFill>
                        <a:srgbClr val="4985E8"/>
                      </a:solidFill>
                      <a:prstDash val="solid"/>
                    </a:lnR>
                    <a:lnT w="19050">
                      <a:solidFill>
                        <a:srgbClr val="38751C"/>
                      </a:solidFill>
                      <a:prstDash val="solid"/>
                    </a:lnT>
                    <a:lnB w="19050">
                      <a:solidFill>
                        <a:srgbClr val="4985E8"/>
                      </a:solidFill>
                      <a:prstDash val="solid"/>
                    </a:lnB>
                    <a:solidFill>
                      <a:srgbClr val="C8DAF7"/>
                    </a:solidFill>
                  </a:tcPr>
                </a:tc>
              </a:tr>
              <a:tr h="211667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512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4985E8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</a:tr>
              <a:tr h="211667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512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</a:tr>
              <a:tr h="212513">
                <a:tc>
                  <a:txBody>
                    <a:bodyPr/>
                    <a:lstStyle/>
                    <a:p>
                      <a:pPr marL="2540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512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</a:tr>
              <a:tr h="211667"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900" spc="-20" dirty="0">
                          <a:solidFill>
                            <a:srgbClr val="4985E8"/>
                          </a:solidFill>
                          <a:latin typeface="Arial"/>
                          <a:cs typeface="Arial"/>
                        </a:rPr>
                        <a:t>Pool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2173" marB="0">
                    <a:lnL w="19050">
                      <a:solidFill>
                        <a:srgbClr val="4985E8"/>
                      </a:solidFill>
                      <a:prstDash val="solid"/>
                    </a:lnL>
                    <a:lnR w="19050">
                      <a:solidFill>
                        <a:srgbClr val="4985E8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4985E8"/>
                      </a:solidFill>
                      <a:prstDash val="solid"/>
                    </a:lnB>
                    <a:solidFill>
                      <a:srgbClr val="C8DAF7"/>
                    </a:solidFill>
                  </a:tcPr>
                </a:tc>
              </a:tr>
              <a:tr h="210820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512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0480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4985E8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</a:tr>
              <a:tr h="178647">
                <a:tc>
                  <a:txBody>
                    <a:bodyPr/>
                    <a:lstStyle/>
                    <a:p>
                      <a:pPr marL="19050" algn="ctr">
                        <a:lnSpc>
                          <a:spcPts val="77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512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</a:tr>
            </a:tbl>
          </a:graphicData>
        </a:graphic>
      </p:graphicFrame>
      <p:sp>
        <p:nvSpPr>
          <p:cNvPr id="12" name="object 12"/>
          <p:cNvSpPr txBox="1"/>
          <p:nvPr/>
        </p:nvSpPr>
        <p:spPr>
          <a:xfrm>
            <a:off x="210566" y="6290125"/>
            <a:ext cx="11612033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53"/>
              </a:lnSpc>
              <a:tabLst>
                <a:tab pos="7004298" algn="l"/>
                <a:tab pos="9747430" algn="l"/>
              </a:tabLst>
            </a:pP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2400" spc="-2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2400" spc="-1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Yeung	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May 2,</a:t>
            </a:r>
            <a:r>
              <a:rPr sz="4000" spc="-189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4000" baseline="-4166">
              <a:latin typeface="Arial"/>
              <a:cs typeface="Arial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8682116" y="3109496"/>
          <a:ext cx="1107440" cy="226229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07440"/>
              </a:tblGrid>
              <a:tr h="178647">
                <a:tc>
                  <a:txBody>
                    <a:bodyPr/>
                    <a:lstStyle/>
                    <a:p>
                      <a:pPr marL="19050" algn="ctr">
                        <a:lnSpc>
                          <a:spcPts val="830"/>
                        </a:lnSpc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512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</a:tr>
              <a:tr h="211667"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20" dirty="0">
                          <a:solidFill>
                            <a:srgbClr val="4985E8"/>
                          </a:solidFill>
                          <a:latin typeface="Arial"/>
                          <a:cs typeface="Arial"/>
                        </a:rPr>
                        <a:t>Pool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4985E8"/>
                      </a:solidFill>
                      <a:prstDash val="solid"/>
                    </a:lnL>
                    <a:lnR w="19050">
                      <a:solidFill>
                        <a:srgbClr val="4985E8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4985E8"/>
                      </a:solidFill>
                      <a:prstDash val="solid"/>
                    </a:lnB>
                    <a:solidFill>
                      <a:srgbClr val="C8DAF7"/>
                    </a:solidFill>
                  </a:tcPr>
                </a:tc>
              </a:tr>
              <a:tr h="211667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256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4985E8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</a:tr>
              <a:tr h="211667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256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</a:tr>
              <a:tr h="211667"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20" dirty="0">
                          <a:solidFill>
                            <a:srgbClr val="4985E8"/>
                          </a:solidFill>
                          <a:latin typeface="Arial"/>
                          <a:cs typeface="Arial"/>
                        </a:rPr>
                        <a:t>Pool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4985E8"/>
                      </a:solidFill>
                      <a:prstDash val="solid"/>
                    </a:lnL>
                    <a:lnR w="19050">
                      <a:solidFill>
                        <a:srgbClr val="4985E8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4985E8"/>
                      </a:solidFill>
                      <a:prstDash val="solid"/>
                    </a:lnB>
                    <a:solidFill>
                      <a:srgbClr val="C8DAF7"/>
                    </a:solidFill>
                  </a:tcPr>
                </a:tc>
              </a:tr>
              <a:tr h="211667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128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4985E8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</a:tr>
              <a:tr h="211667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128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4985E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</a:tr>
              <a:tr h="211667"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20" dirty="0">
                          <a:solidFill>
                            <a:srgbClr val="4985E8"/>
                          </a:solidFill>
                          <a:latin typeface="Arial"/>
                          <a:cs typeface="Arial"/>
                        </a:rPr>
                        <a:t>Pool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4985E8"/>
                      </a:solidFill>
                      <a:prstDash val="solid"/>
                    </a:lnL>
                    <a:lnR w="19050">
                      <a:solidFill>
                        <a:srgbClr val="4985E8"/>
                      </a:solidFill>
                      <a:prstDash val="solid"/>
                    </a:lnR>
                    <a:lnT w="19050">
                      <a:solidFill>
                        <a:srgbClr val="4985E8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C8DAF7"/>
                    </a:solidFill>
                  </a:tcPr>
                </a:tc>
              </a:tr>
              <a:tr h="211667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64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</a:tr>
              <a:tr h="211667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64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424242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</a:tr>
              <a:tr h="178647">
                <a:tc>
                  <a:txBody>
                    <a:bodyPr/>
                    <a:lstStyle/>
                    <a:p>
                      <a:pPr marL="19050" algn="ctr">
                        <a:lnSpc>
                          <a:spcPts val="770"/>
                        </a:lnSpc>
                        <a:spcBef>
                          <a:spcPts val="185"/>
                        </a:spcBef>
                      </a:pPr>
                      <a:r>
                        <a:rPr sz="900" spc="-15" dirty="0">
                          <a:solidFill>
                            <a:srgbClr val="424242"/>
                          </a:solidFill>
                          <a:latin typeface="Arial"/>
                          <a:cs typeface="Arial"/>
                        </a:rPr>
                        <a:t>Input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424242"/>
                      </a:solidFill>
                      <a:prstDash val="solid"/>
                    </a:lnL>
                    <a:lnR w="19050">
                      <a:solidFill>
                        <a:srgbClr val="424242"/>
                      </a:solidFill>
                      <a:prstDash val="solid"/>
                    </a:lnR>
                    <a:lnT w="19050">
                      <a:solidFill>
                        <a:srgbClr val="424242"/>
                      </a:solidFill>
                      <a:prstDash val="solid"/>
                    </a:lnT>
                    <a:lnB w="19050">
                      <a:solidFill>
                        <a:srgbClr val="424242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6579452" y="2683347"/>
          <a:ext cx="1107440" cy="268732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07440"/>
              </a:tblGrid>
              <a:tr h="178647">
                <a:tc>
                  <a:txBody>
                    <a:bodyPr/>
                    <a:lstStyle/>
                    <a:p>
                      <a:pPr marL="18415" algn="ctr">
                        <a:lnSpc>
                          <a:spcPts val="830"/>
                        </a:lnSpc>
                      </a:pPr>
                      <a:r>
                        <a:rPr sz="900" spc="-15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Softmax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FF0000"/>
                      </a:solidFill>
                      <a:prstDash val="solid"/>
                    </a:lnL>
                    <a:lnR w="19050">
                      <a:solidFill>
                        <a:srgbClr val="FF0000"/>
                      </a:solidFill>
                      <a:prstDash val="solid"/>
                    </a:lnR>
                    <a:lnT w="19050">
                      <a:solidFill>
                        <a:srgbClr val="FF0000"/>
                      </a:solidFill>
                      <a:prstDash val="solid"/>
                    </a:lnT>
                    <a:lnB w="19050">
                      <a:solidFill>
                        <a:srgbClr val="38751C"/>
                      </a:solidFill>
                      <a:prstDash val="solid"/>
                    </a:lnB>
                    <a:solidFill>
                      <a:srgbClr val="F4CCCC"/>
                    </a:solidFill>
                  </a:tcPr>
                </a:tc>
              </a:tr>
              <a:tr h="211667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3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FC</a:t>
                      </a:r>
                      <a:r>
                        <a:rPr sz="900" spc="-1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1000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38751C"/>
                      </a:solidFill>
                      <a:prstDash val="solid"/>
                    </a:lnL>
                    <a:lnR w="19050">
                      <a:solidFill>
                        <a:srgbClr val="38751C"/>
                      </a:solidFill>
                      <a:prstDash val="solid"/>
                    </a:lnR>
                    <a:lnT w="19050">
                      <a:solidFill>
                        <a:srgbClr val="38751C"/>
                      </a:solidFill>
                      <a:prstDash val="solid"/>
                    </a:lnT>
                    <a:lnB w="19050">
                      <a:solidFill>
                        <a:srgbClr val="38751C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</a:tr>
              <a:tr h="211667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3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FC</a:t>
                      </a:r>
                      <a:r>
                        <a:rPr sz="900" spc="-1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4096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38751C"/>
                      </a:solidFill>
                      <a:prstDash val="solid"/>
                    </a:lnL>
                    <a:lnR w="19050">
                      <a:solidFill>
                        <a:srgbClr val="38751C"/>
                      </a:solidFill>
                      <a:prstDash val="solid"/>
                    </a:lnR>
                    <a:lnT w="19050">
                      <a:solidFill>
                        <a:srgbClr val="38751C"/>
                      </a:solidFill>
                      <a:prstDash val="solid"/>
                    </a:lnT>
                    <a:lnB w="19050">
                      <a:solidFill>
                        <a:srgbClr val="38751C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</a:tr>
              <a:tr h="211667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3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FC</a:t>
                      </a:r>
                      <a:r>
                        <a:rPr sz="900" spc="-1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4096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38751C"/>
                      </a:solidFill>
                      <a:prstDash val="solid"/>
                    </a:lnL>
                    <a:lnR w="19050">
                      <a:solidFill>
                        <a:srgbClr val="38751C"/>
                      </a:solidFill>
                      <a:prstDash val="solid"/>
                    </a:lnR>
                    <a:lnT w="19050">
                      <a:solidFill>
                        <a:srgbClr val="38751C"/>
                      </a:solidFill>
                      <a:prstDash val="solid"/>
                    </a:lnT>
                    <a:lnB w="19050">
                      <a:solidFill>
                        <a:srgbClr val="38751C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</a:tr>
              <a:tr h="211667"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20" dirty="0">
                          <a:solidFill>
                            <a:srgbClr val="4985E8"/>
                          </a:solidFill>
                          <a:latin typeface="Arial"/>
                          <a:cs typeface="Arial"/>
                        </a:rPr>
                        <a:t>Pool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4985E8"/>
                      </a:solidFill>
                      <a:prstDash val="solid"/>
                    </a:lnL>
                    <a:lnR w="19050">
                      <a:solidFill>
                        <a:srgbClr val="4985E8"/>
                      </a:solidFill>
                      <a:prstDash val="solid"/>
                    </a:lnR>
                    <a:lnT w="19050">
                      <a:solidFill>
                        <a:srgbClr val="38751C"/>
                      </a:solidFill>
                      <a:prstDash val="solid"/>
                    </a:lnT>
                    <a:lnB w="19050">
                      <a:solidFill>
                        <a:srgbClr val="4985E8"/>
                      </a:solidFill>
                      <a:prstDash val="solid"/>
                    </a:lnB>
                    <a:solidFill>
                      <a:srgbClr val="C8DAF7"/>
                    </a:solidFill>
                  </a:tcPr>
                </a:tc>
              </a:tr>
              <a:tr h="211667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256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4985E8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</a:tr>
              <a:tr h="211667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384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</a:tr>
              <a:tr h="212513"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20" dirty="0">
                          <a:solidFill>
                            <a:srgbClr val="4985E8"/>
                          </a:solidFill>
                          <a:latin typeface="Arial"/>
                          <a:cs typeface="Arial"/>
                        </a:rPr>
                        <a:t>Pool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4985E8"/>
                      </a:solidFill>
                      <a:prstDash val="solid"/>
                    </a:lnL>
                    <a:lnR w="19050">
                      <a:solidFill>
                        <a:srgbClr val="4985E8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4985E8"/>
                      </a:solidFill>
                      <a:prstDash val="solid"/>
                    </a:lnB>
                    <a:solidFill>
                      <a:srgbClr val="C8DAF7"/>
                    </a:solidFill>
                  </a:tcPr>
                </a:tc>
              </a:tr>
              <a:tr h="212513">
                <a:tc>
                  <a:txBody>
                    <a:bodyPr/>
                    <a:lstStyle/>
                    <a:p>
                      <a:pPr marL="25400" algn="ctr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384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2173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4985E8"/>
                      </a:solidFill>
                      <a:prstDash val="solid"/>
                    </a:lnT>
                    <a:lnB w="19050">
                      <a:solidFill>
                        <a:srgbClr val="4985E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</a:tr>
              <a:tr h="211667">
                <a:tc>
                  <a:txBody>
                    <a:bodyPr/>
                    <a:lstStyle/>
                    <a:p>
                      <a:pPr marL="2540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20" dirty="0">
                          <a:solidFill>
                            <a:srgbClr val="4985E8"/>
                          </a:solidFill>
                          <a:latin typeface="Arial"/>
                          <a:cs typeface="Arial"/>
                        </a:rPr>
                        <a:t>Pool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4985E8"/>
                      </a:solidFill>
                      <a:prstDash val="solid"/>
                    </a:lnL>
                    <a:lnR w="19050">
                      <a:solidFill>
                        <a:srgbClr val="4985E8"/>
                      </a:solidFill>
                      <a:prstDash val="solid"/>
                    </a:lnR>
                    <a:lnT w="19050">
                      <a:solidFill>
                        <a:srgbClr val="4985E8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C8DAF7"/>
                    </a:solidFill>
                  </a:tcPr>
                </a:tc>
              </a:tr>
              <a:tr h="211667">
                <a:tc>
                  <a:txBody>
                    <a:bodyPr/>
                    <a:lstStyle/>
                    <a:p>
                      <a:pPr marL="2540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5x5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256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</a:tr>
              <a:tr h="211667">
                <a:tc>
                  <a:txBody>
                    <a:bodyPr/>
                    <a:lstStyle/>
                    <a:p>
                      <a:pPr marL="2540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11x11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96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424242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</a:tr>
              <a:tr h="178647">
                <a:tc>
                  <a:txBody>
                    <a:bodyPr/>
                    <a:lstStyle/>
                    <a:p>
                      <a:pPr marL="25400" algn="ctr">
                        <a:lnSpc>
                          <a:spcPts val="770"/>
                        </a:lnSpc>
                        <a:spcBef>
                          <a:spcPts val="185"/>
                        </a:spcBef>
                      </a:pPr>
                      <a:r>
                        <a:rPr sz="900" spc="-15" dirty="0">
                          <a:solidFill>
                            <a:srgbClr val="424242"/>
                          </a:solidFill>
                          <a:latin typeface="Arial"/>
                          <a:cs typeface="Arial"/>
                        </a:rPr>
                        <a:t>Input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424242"/>
                      </a:solidFill>
                      <a:prstDash val="solid"/>
                    </a:lnL>
                    <a:lnR w="19050">
                      <a:solidFill>
                        <a:srgbClr val="424242"/>
                      </a:solidFill>
                      <a:prstDash val="solid"/>
                    </a:lnR>
                    <a:lnT w="19050">
                      <a:solidFill>
                        <a:srgbClr val="424242"/>
                      </a:solidFill>
                      <a:prstDash val="solid"/>
                    </a:lnT>
                    <a:lnB w="19050">
                      <a:solidFill>
                        <a:srgbClr val="424242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0057045" y="350468"/>
          <a:ext cx="1107440" cy="501227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07440"/>
              </a:tblGrid>
              <a:tr h="178647">
                <a:tc>
                  <a:txBody>
                    <a:bodyPr/>
                    <a:lstStyle/>
                    <a:p>
                      <a:pPr marL="22860" algn="ctr">
                        <a:lnSpc>
                          <a:spcPts val="830"/>
                        </a:lnSpc>
                      </a:pPr>
                      <a:r>
                        <a:rPr sz="900" spc="-15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Softmax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FF0000"/>
                      </a:solidFill>
                      <a:prstDash val="solid"/>
                    </a:lnL>
                    <a:lnR w="19050">
                      <a:solidFill>
                        <a:srgbClr val="FF0000"/>
                      </a:solidFill>
                      <a:prstDash val="solid"/>
                    </a:lnR>
                    <a:lnT w="19050">
                      <a:solidFill>
                        <a:srgbClr val="FF0000"/>
                      </a:solidFill>
                      <a:prstDash val="solid"/>
                    </a:lnT>
                    <a:lnB w="19050">
                      <a:solidFill>
                        <a:srgbClr val="38751C"/>
                      </a:solidFill>
                      <a:prstDash val="solid"/>
                    </a:lnB>
                    <a:solidFill>
                      <a:srgbClr val="F4CCCC"/>
                    </a:solidFill>
                  </a:tcPr>
                </a:tc>
              </a:tr>
              <a:tr h="211667">
                <a:tc>
                  <a:txBody>
                    <a:bodyPr/>
                    <a:lstStyle/>
                    <a:p>
                      <a:pPr marL="14604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3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FC</a:t>
                      </a:r>
                      <a:r>
                        <a:rPr sz="900" spc="-1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1000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38751C"/>
                      </a:solidFill>
                      <a:prstDash val="solid"/>
                    </a:lnL>
                    <a:lnR w="19050">
                      <a:solidFill>
                        <a:srgbClr val="38751C"/>
                      </a:solidFill>
                      <a:prstDash val="solid"/>
                    </a:lnR>
                    <a:lnT w="19050">
                      <a:solidFill>
                        <a:srgbClr val="38751C"/>
                      </a:solidFill>
                      <a:prstDash val="solid"/>
                    </a:lnT>
                    <a:lnB w="19050">
                      <a:solidFill>
                        <a:srgbClr val="38751C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</a:tr>
              <a:tr h="211667">
                <a:tc>
                  <a:txBody>
                    <a:bodyPr/>
                    <a:lstStyle/>
                    <a:p>
                      <a:pPr marL="14604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3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FC</a:t>
                      </a:r>
                      <a:r>
                        <a:rPr sz="900" spc="-1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4096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38751C"/>
                      </a:solidFill>
                      <a:prstDash val="solid"/>
                    </a:lnL>
                    <a:lnR w="19050">
                      <a:solidFill>
                        <a:srgbClr val="38751C"/>
                      </a:solidFill>
                      <a:prstDash val="solid"/>
                    </a:lnR>
                    <a:lnT w="19050">
                      <a:solidFill>
                        <a:srgbClr val="38751C"/>
                      </a:solidFill>
                      <a:prstDash val="solid"/>
                    </a:lnT>
                    <a:lnB w="19050">
                      <a:solidFill>
                        <a:srgbClr val="38751C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</a:tr>
              <a:tr h="211667">
                <a:tc>
                  <a:txBody>
                    <a:bodyPr/>
                    <a:lstStyle/>
                    <a:p>
                      <a:pPr marL="14604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3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FC</a:t>
                      </a:r>
                      <a:r>
                        <a:rPr sz="900" spc="-1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4096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38751C"/>
                      </a:solidFill>
                      <a:prstDash val="solid"/>
                    </a:lnL>
                    <a:lnR w="19050">
                      <a:solidFill>
                        <a:srgbClr val="38751C"/>
                      </a:solidFill>
                      <a:prstDash val="solid"/>
                    </a:lnR>
                    <a:lnT w="19050">
                      <a:solidFill>
                        <a:srgbClr val="38751C"/>
                      </a:solidFill>
                      <a:prstDash val="solid"/>
                    </a:lnT>
                    <a:lnB w="19050">
                      <a:solidFill>
                        <a:srgbClr val="38751C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</a:tr>
              <a:tr h="210820">
                <a:tc>
                  <a:txBody>
                    <a:bodyPr/>
                    <a:lstStyle/>
                    <a:p>
                      <a:pPr marL="2286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20" dirty="0">
                          <a:solidFill>
                            <a:srgbClr val="4985E8"/>
                          </a:solidFill>
                          <a:latin typeface="Arial"/>
                          <a:cs typeface="Arial"/>
                        </a:rPr>
                        <a:t>Pool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4985E8"/>
                      </a:solidFill>
                      <a:prstDash val="solid"/>
                    </a:lnL>
                    <a:lnR w="19050">
                      <a:solidFill>
                        <a:srgbClr val="4985E8"/>
                      </a:solidFill>
                      <a:prstDash val="solid"/>
                    </a:lnR>
                    <a:lnT w="19050">
                      <a:solidFill>
                        <a:srgbClr val="38751C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C8DAF7"/>
                    </a:solidFill>
                  </a:tcPr>
                </a:tc>
              </a:tr>
              <a:tr h="209973">
                <a:tc>
                  <a:txBody>
                    <a:bodyPr/>
                    <a:lstStyle/>
                    <a:p>
                      <a:pPr marL="26670" algn="ct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512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0480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</a:tr>
              <a:tr h="210820">
                <a:tc>
                  <a:txBody>
                    <a:bodyPr/>
                    <a:lstStyle/>
                    <a:p>
                      <a:pPr marL="22860" algn="ct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512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0480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</a:tr>
              <a:tr h="211667">
                <a:tc>
                  <a:txBody>
                    <a:bodyPr/>
                    <a:lstStyle/>
                    <a:p>
                      <a:pPr marL="2286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512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</a:tr>
              <a:tr h="210820">
                <a:tc>
                  <a:txBody>
                    <a:bodyPr/>
                    <a:lstStyle/>
                    <a:p>
                      <a:pPr marL="29845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512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</a:tr>
              <a:tr h="209127"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900" spc="-20" dirty="0">
                          <a:solidFill>
                            <a:srgbClr val="4985E8"/>
                          </a:solidFill>
                          <a:latin typeface="Arial"/>
                          <a:cs typeface="Arial"/>
                        </a:rPr>
                        <a:t>Pool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0480" marB="0">
                    <a:lnL w="19050">
                      <a:solidFill>
                        <a:srgbClr val="4985E8"/>
                      </a:solidFill>
                      <a:prstDash val="solid"/>
                    </a:lnL>
                    <a:lnR w="19050">
                      <a:solidFill>
                        <a:srgbClr val="4985E8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C8DAF7"/>
                    </a:solidFill>
                  </a:tcPr>
                </a:tc>
              </a:tr>
              <a:tr h="211667">
                <a:tc>
                  <a:txBody>
                    <a:bodyPr/>
                    <a:lstStyle/>
                    <a:p>
                      <a:pPr marL="21590" algn="ctr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512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29633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</a:tr>
              <a:tr h="213360">
                <a:tc>
                  <a:txBody>
                    <a:bodyPr/>
                    <a:lstStyle/>
                    <a:p>
                      <a:pPr marL="14604" algn="ctr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512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3020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</a:tr>
              <a:tr h="211667">
                <a:tc>
                  <a:txBody>
                    <a:bodyPr/>
                    <a:lstStyle/>
                    <a:p>
                      <a:pPr marL="14604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512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</a:tr>
              <a:tr h="213360">
                <a:tc>
                  <a:txBody>
                    <a:bodyPr/>
                    <a:lstStyle/>
                    <a:p>
                      <a:pPr marL="2159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512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</a:tr>
              <a:tr h="213360"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900" spc="-20" dirty="0">
                          <a:solidFill>
                            <a:srgbClr val="4985E8"/>
                          </a:solidFill>
                          <a:latin typeface="Arial"/>
                          <a:cs typeface="Arial"/>
                        </a:rPr>
                        <a:t>Pool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3020" marB="0">
                    <a:lnL w="19050">
                      <a:solidFill>
                        <a:srgbClr val="4985E8"/>
                      </a:solidFill>
                      <a:prstDash val="solid"/>
                    </a:lnL>
                    <a:lnR w="19050">
                      <a:solidFill>
                        <a:srgbClr val="4985E8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C8DAF7"/>
                    </a:solidFill>
                  </a:tcPr>
                </a:tc>
              </a:tr>
              <a:tr h="211667"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256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</a:tr>
              <a:tr h="211667"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256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</a:tr>
              <a:tr h="211667"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20" dirty="0">
                          <a:solidFill>
                            <a:srgbClr val="4985E8"/>
                          </a:solidFill>
                          <a:latin typeface="Arial"/>
                          <a:cs typeface="Arial"/>
                        </a:rPr>
                        <a:t>Pool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4985E8"/>
                      </a:solidFill>
                      <a:prstDash val="solid"/>
                    </a:lnL>
                    <a:lnR w="19050">
                      <a:solidFill>
                        <a:srgbClr val="4985E8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C8DAF7"/>
                    </a:solidFill>
                  </a:tcPr>
                </a:tc>
              </a:tr>
              <a:tr h="211667"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128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</a:tr>
              <a:tr h="211667"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128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</a:tr>
              <a:tr h="211667"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20" dirty="0">
                          <a:solidFill>
                            <a:srgbClr val="4985E8"/>
                          </a:solidFill>
                          <a:latin typeface="Arial"/>
                          <a:cs typeface="Arial"/>
                        </a:rPr>
                        <a:t>Pool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4985E8"/>
                      </a:solidFill>
                      <a:prstDash val="solid"/>
                    </a:lnL>
                    <a:lnR w="19050">
                      <a:solidFill>
                        <a:srgbClr val="4985E8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C8DAF7"/>
                    </a:solidFill>
                  </a:tcPr>
                </a:tc>
              </a:tr>
              <a:tr h="211667"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64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</a:tr>
              <a:tr h="211667"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64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</a:tr>
              <a:tr h="178647">
                <a:tc>
                  <a:txBody>
                    <a:bodyPr/>
                    <a:lstStyle/>
                    <a:p>
                      <a:pPr marL="21590" algn="ctr">
                        <a:lnSpc>
                          <a:spcPts val="770"/>
                        </a:lnSpc>
                        <a:spcBef>
                          <a:spcPts val="185"/>
                        </a:spcBef>
                      </a:pPr>
                      <a:r>
                        <a:rPr sz="900" spc="-15" dirty="0">
                          <a:solidFill>
                            <a:srgbClr val="424242"/>
                          </a:solidFill>
                          <a:latin typeface="Arial"/>
                          <a:cs typeface="Arial"/>
                        </a:rPr>
                        <a:t>Input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424242"/>
                      </a:solidFill>
                      <a:prstDash val="solid"/>
                    </a:lnL>
                    <a:lnR w="19050">
                      <a:solidFill>
                        <a:srgbClr val="424242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424242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</a:tr>
            </a:tbl>
          </a:graphicData>
        </a:graphic>
      </p:graphicFrame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00132" y="-76683"/>
            <a:ext cx="4851400" cy="1396106"/>
          </a:xfrm>
          <a:prstGeom prst="rect">
            <a:avLst/>
          </a:prstGeom>
        </p:spPr>
        <p:txBody>
          <a:bodyPr vert="horz" wrap="square" lIns="0" tIns="112604" rIns="0" bIns="0" rtlCol="0">
            <a:spAutoFit/>
          </a:bodyPr>
          <a:lstStyle/>
          <a:p>
            <a:pPr marL="16933">
              <a:lnSpc>
                <a:spcPct val="100000"/>
              </a:lnSpc>
              <a:spcBef>
                <a:spcPts val="887"/>
              </a:spcBef>
            </a:pPr>
            <a:r>
              <a:rPr sz="2400" spc="-7" dirty="0"/>
              <a:t>Case </a:t>
            </a:r>
            <a:r>
              <a:rPr sz="2400" spc="-13" dirty="0"/>
              <a:t>Study:</a:t>
            </a:r>
            <a:r>
              <a:rPr sz="2400" spc="-120" dirty="0"/>
              <a:t> </a:t>
            </a:r>
            <a:r>
              <a:rPr sz="2400" spc="-7" dirty="0"/>
              <a:t>VGGNet</a:t>
            </a:r>
            <a:endParaRPr sz="2400" dirty="0"/>
          </a:p>
          <a:p>
            <a:pPr marL="33866">
              <a:lnSpc>
                <a:spcPct val="100000"/>
              </a:lnSpc>
              <a:spcBef>
                <a:spcPts val="353"/>
              </a:spcBef>
            </a:pPr>
            <a:r>
              <a:rPr sz="2800" i="1" spc="-7" dirty="0">
                <a:latin typeface="Arial"/>
                <a:cs typeface="Arial"/>
              </a:rPr>
              <a:t>[Simonyan and Zisserman,</a:t>
            </a:r>
            <a:r>
              <a:rPr sz="2800" i="1" spc="-27" dirty="0">
                <a:latin typeface="Arial"/>
                <a:cs typeface="Arial"/>
              </a:rPr>
              <a:t> </a:t>
            </a:r>
            <a:r>
              <a:rPr sz="2800" i="1" spc="-7" dirty="0">
                <a:latin typeface="Arial"/>
                <a:cs typeface="Arial"/>
              </a:rPr>
              <a:t>2014]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533999" y="1619801"/>
            <a:ext cx="4213860" cy="265346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-7" dirty="0">
                <a:solidFill>
                  <a:srgbClr val="FF0000"/>
                </a:solidFill>
                <a:latin typeface="Arial"/>
                <a:cs typeface="Arial"/>
              </a:rPr>
              <a:t>Small filters, Deeper</a:t>
            </a:r>
            <a:r>
              <a:rPr sz="2400" spc="-87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FF0000"/>
                </a:solidFill>
                <a:latin typeface="Arial"/>
                <a:cs typeface="Arial"/>
              </a:rPr>
              <a:t>networks</a:t>
            </a:r>
            <a:endParaRPr sz="2400" dirty="0">
              <a:latin typeface="Arial"/>
              <a:cs typeface="Arial"/>
            </a:endParaRPr>
          </a:p>
          <a:p>
            <a:pPr>
              <a:spcBef>
                <a:spcPts val="7"/>
              </a:spcBef>
            </a:pPr>
            <a:endParaRPr sz="2500" dirty="0">
              <a:latin typeface="Times New Roman"/>
              <a:cs typeface="Times New Roman"/>
            </a:endParaRPr>
          </a:p>
          <a:p>
            <a:pPr marL="16933"/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8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layers</a:t>
            </a:r>
            <a:r>
              <a:rPr sz="2400" spc="-27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(AlexNet)</a:t>
            </a:r>
            <a:endParaRPr sz="2400" dirty="0">
              <a:latin typeface="Arial"/>
              <a:cs typeface="Arial"/>
            </a:endParaRPr>
          </a:p>
          <a:p>
            <a:pPr marL="16933">
              <a:spcBef>
                <a:spcPts val="20"/>
              </a:spcBef>
            </a:pP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-&gt; 16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-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19 layers</a:t>
            </a:r>
            <a:r>
              <a:rPr sz="2400" spc="-87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(VGG16Net)</a:t>
            </a:r>
            <a:endParaRPr sz="2400" dirty="0">
              <a:latin typeface="Arial"/>
              <a:cs typeface="Arial"/>
            </a:endParaRPr>
          </a:p>
          <a:p>
            <a:pPr>
              <a:spcBef>
                <a:spcPts val="60"/>
              </a:spcBef>
            </a:pPr>
            <a:endParaRPr sz="2500" dirty="0">
              <a:latin typeface="Times New Roman"/>
              <a:cs typeface="Times New Roman"/>
            </a:endParaRPr>
          </a:p>
          <a:p>
            <a:pPr marL="16933" marR="6773">
              <a:lnSpc>
                <a:spcPct val="100699"/>
              </a:lnSpc>
            </a:pP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Only 3x3 CONV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stride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1, pad</a:t>
            </a:r>
            <a:r>
              <a:rPr sz="2400" spc="-113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1 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and 2x2 MAX POOL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stride</a:t>
            </a:r>
            <a:r>
              <a:rPr sz="2400" spc="-8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2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33999" y="4566196"/>
            <a:ext cx="4491567" cy="1136225"/>
          </a:xfrm>
          <a:prstGeom prst="rect">
            <a:avLst/>
          </a:prstGeom>
        </p:spPr>
        <p:txBody>
          <a:bodyPr vert="horz" wrap="square" lIns="0" tIns="14393" rIns="0" bIns="0" rtlCol="0">
            <a:spAutoFit/>
          </a:bodyPr>
          <a:lstStyle/>
          <a:p>
            <a:pPr marL="16933" marR="203195">
              <a:lnSpc>
                <a:spcPct val="100699"/>
              </a:lnSpc>
              <a:spcBef>
                <a:spcPts val="113"/>
              </a:spcBef>
            </a:pP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11.7% top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5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error in</a:t>
            </a:r>
            <a:r>
              <a:rPr sz="2400" spc="-12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ILSVRC’13  (ZFNet)</a:t>
            </a:r>
            <a:endParaRPr sz="2400">
              <a:latin typeface="Arial"/>
              <a:cs typeface="Arial"/>
            </a:endParaRPr>
          </a:p>
          <a:p>
            <a:pPr marL="16933">
              <a:spcBef>
                <a:spcPts val="20"/>
              </a:spcBef>
            </a:pP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-&gt; 7.3% top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5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error in</a:t>
            </a:r>
            <a:r>
              <a:rPr sz="2400" spc="-107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ILSVRC’14</a:t>
            </a:r>
            <a:endParaRPr sz="24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705722" y="5483239"/>
            <a:ext cx="862753" cy="318347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900" spc="-7" dirty="0">
                <a:latin typeface="Arial"/>
                <a:cs typeface="Arial"/>
              </a:rPr>
              <a:t>AlexNet</a:t>
            </a:r>
            <a:endParaRPr sz="19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839318" y="5483239"/>
            <a:ext cx="823807" cy="318347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900" spc="-7" dirty="0">
                <a:latin typeface="Arial"/>
                <a:cs typeface="Arial"/>
              </a:rPr>
              <a:t>VGG16</a:t>
            </a:r>
            <a:endParaRPr sz="19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0261715" y="5483239"/>
            <a:ext cx="823807" cy="318347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900" spc="-7" dirty="0">
                <a:latin typeface="Arial"/>
                <a:cs typeface="Arial"/>
              </a:rPr>
              <a:t>VGG19</a:t>
            </a:r>
            <a:endParaRPr sz="19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69406053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0132" y="-76683"/>
            <a:ext cx="4851400" cy="1396106"/>
          </a:xfrm>
          <a:prstGeom prst="rect">
            <a:avLst/>
          </a:prstGeom>
        </p:spPr>
        <p:txBody>
          <a:bodyPr vert="horz" wrap="square" lIns="0" tIns="112604" rIns="0" bIns="0" rtlCol="0">
            <a:spAutoFit/>
          </a:bodyPr>
          <a:lstStyle/>
          <a:p>
            <a:pPr marL="16933">
              <a:lnSpc>
                <a:spcPct val="100000"/>
              </a:lnSpc>
              <a:spcBef>
                <a:spcPts val="887"/>
              </a:spcBef>
            </a:pPr>
            <a:r>
              <a:rPr sz="2400" spc="-7" dirty="0">
                <a:solidFill>
                  <a:srgbClr val="000000"/>
                </a:solidFill>
              </a:rPr>
              <a:t>Case </a:t>
            </a:r>
            <a:r>
              <a:rPr sz="2400" spc="-13" dirty="0">
                <a:solidFill>
                  <a:srgbClr val="000000"/>
                </a:solidFill>
              </a:rPr>
              <a:t>Study:</a:t>
            </a:r>
            <a:r>
              <a:rPr sz="2400" spc="-120" dirty="0">
                <a:solidFill>
                  <a:srgbClr val="000000"/>
                </a:solidFill>
              </a:rPr>
              <a:t> </a:t>
            </a:r>
            <a:r>
              <a:rPr sz="2400" spc="-7" dirty="0">
                <a:solidFill>
                  <a:srgbClr val="000000"/>
                </a:solidFill>
              </a:rPr>
              <a:t>VGGNet</a:t>
            </a:r>
            <a:endParaRPr sz="2400" dirty="0"/>
          </a:p>
          <a:p>
            <a:pPr marL="33866">
              <a:lnSpc>
                <a:spcPct val="100000"/>
              </a:lnSpc>
              <a:spcBef>
                <a:spcPts val="353"/>
              </a:spcBef>
            </a:pPr>
            <a:r>
              <a:rPr sz="2800" i="1" spc="-7" dirty="0">
                <a:solidFill>
                  <a:srgbClr val="000000"/>
                </a:solidFill>
                <a:latin typeface="Arial"/>
                <a:cs typeface="Arial"/>
              </a:rPr>
              <a:t>[Simonyan and Zisserman,</a:t>
            </a:r>
            <a:r>
              <a:rPr sz="2800" i="1" spc="-27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2800" i="1" spc="-7" dirty="0">
                <a:solidFill>
                  <a:srgbClr val="000000"/>
                </a:solidFill>
                <a:latin typeface="Arial"/>
                <a:cs typeface="Arial"/>
              </a:rPr>
              <a:t>2014]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210566" y="6290125"/>
            <a:ext cx="11612033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53"/>
              </a:lnSpc>
              <a:tabLst>
                <a:tab pos="7004298" algn="l"/>
                <a:tab pos="9747430" algn="l"/>
              </a:tabLst>
            </a:pP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2400" spc="-2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2400" spc="-1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Yeung	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May 2,</a:t>
            </a:r>
            <a:r>
              <a:rPr sz="4000" spc="-189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4000" baseline="-4166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2165" y="1562524"/>
            <a:ext cx="5174827" cy="399627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-7" dirty="0">
                <a:solidFill>
                  <a:srgbClr val="FF0000"/>
                </a:solidFill>
                <a:latin typeface="Arial"/>
                <a:cs typeface="Arial"/>
              </a:rPr>
              <a:t>Q: Why use 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smaller </a:t>
            </a:r>
            <a:r>
              <a:rPr sz="2400" spc="-7" dirty="0">
                <a:solidFill>
                  <a:srgbClr val="FF0000"/>
                </a:solidFill>
                <a:latin typeface="Arial"/>
                <a:cs typeface="Arial"/>
              </a:rPr>
              <a:t>filters? (3x3</a:t>
            </a:r>
            <a:r>
              <a:rPr sz="2400" spc="-113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conv)</a:t>
            </a:r>
            <a:endParaRPr sz="2400">
              <a:latin typeface="Arial"/>
              <a:cs typeface="Arial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8682116" y="764768"/>
          <a:ext cx="1107440" cy="226229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07440"/>
              </a:tblGrid>
              <a:tr h="178647">
                <a:tc>
                  <a:txBody>
                    <a:bodyPr/>
                    <a:lstStyle/>
                    <a:p>
                      <a:pPr marL="18415" algn="ctr">
                        <a:lnSpc>
                          <a:spcPts val="830"/>
                        </a:lnSpc>
                      </a:pPr>
                      <a:r>
                        <a:rPr sz="900" spc="-15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Softmax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FF0000"/>
                      </a:solidFill>
                      <a:prstDash val="solid"/>
                    </a:lnL>
                    <a:lnR w="19050">
                      <a:solidFill>
                        <a:srgbClr val="FF0000"/>
                      </a:solidFill>
                      <a:prstDash val="solid"/>
                    </a:lnR>
                    <a:lnT w="19050">
                      <a:solidFill>
                        <a:srgbClr val="FF0000"/>
                      </a:solidFill>
                      <a:prstDash val="solid"/>
                    </a:lnT>
                    <a:lnB w="19050">
                      <a:solidFill>
                        <a:srgbClr val="FF0000"/>
                      </a:solidFill>
                      <a:prstDash val="solid"/>
                    </a:lnB>
                    <a:solidFill>
                      <a:srgbClr val="F4CCCC"/>
                    </a:solidFill>
                  </a:tcPr>
                </a:tc>
              </a:tr>
              <a:tr h="211667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3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FC</a:t>
                      </a:r>
                      <a:r>
                        <a:rPr sz="900" spc="-1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1000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38751C"/>
                      </a:solidFill>
                      <a:prstDash val="solid"/>
                    </a:lnL>
                    <a:lnR w="19050">
                      <a:solidFill>
                        <a:srgbClr val="38751C"/>
                      </a:solidFill>
                      <a:prstDash val="solid"/>
                    </a:lnR>
                    <a:lnT w="19050">
                      <a:solidFill>
                        <a:srgbClr val="FF0000"/>
                      </a:solidFill>
                      <a:prstDash val="solid"/>
                    </a:lnT>
                    <a:lnB w="19050">
                      <a:solidFill>
                        <a:srgbClr val="38751C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</a:tr>
              <a:tr h="211667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3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FC</a:t>
                      </a:r>
                      <a:r>
                        <a:rPr sz="900" spc="-1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4096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38751C"/>
                      </a:solidFill>
                      <a:prstDash val="solid"/>
                    </a:lnL>
                    <a:lnR w="19050">
                      <a:solidFill>
                        <a:srgbClr val="38751C"/>
                      </a:solidFill>
                      <a:prstDash val="solid"/>
                    </a:lnR>
                    <a:lnT w="19050">
                      <a:solidFill>
                        <a:srgbClr val="38751C"/>
                      </a:solidFill>
                      <a:prstDash val="solid"/>
                    </a:lnT>
                    <a:lnB w="19050">
                      <a:solidFill>
                        <a:srgbClr val="38751C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</a:tr>
              <a:tr h="211667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3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FC</a:t>
                      </a:r>
                      <a:r>
                        <a:rPr sz="900" spc="-1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4096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38751C"/>
                      </a:solidFill>
                      <a:prstDash val="solid"/>
                    </a:lnL>
                    <a:lnR w="19050">
                      <a:solidFill>
                        <a:srgbClr val="38751C"/>
                      </a:solidFill>
                      <a:prstDash val="solid"/>
                    </a:lnR>
                    <a:lnT w="19050">
                      <a:solidFill>
                        <a:srgbClr val="38751C"/>
                      </a:solidFill>
                      <a:prstDash val="solid"/>
                    </a:lnT>
                    <a:lnB w="19050">
                      <a:solidFill>
                        <a:srgbClr val="38751C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</a:tr>
              <a:tr h="211667"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20" dirty="0">
                          <a:solidFill>
                            <a:srgbClr val="4985E8"/>
                          </a:solidFill>
                          <a:latin typeface="Arial"/>
                          <a:cs typeface="Arial"/>
                        </a:rPr>
                        <a:t>Pool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4985E8"/>
                      </a:solidFill>
                      <a:prstDash val="solid"/>
                    </a:lnL>
                    <a:lnR w="19050">
                      <a:solidFill>
                        <a:srgbClr val="4985E8"/>
                      </a:solidFill>
                      <a:prstDash val="solid"/>
                    </a:lnR>
                    <a:lnT w="19050">
                      <a:solidFill>
                        <a:srgbClr val="38751C"/>
                      </a:solidFill>
                      <a:prstDash val="solid"/>
                    </a:lnT>
                    <a:lnB w="19050">
                      <a:solidFill>
                        <a:srgbClr val="4985E8"/>
                      </a:solidFill>
                      <a:prstDash val="solid"/>
                    </a:lnB>
                    <a:solidFill>
                      <a:srgbClr val="C8DAF7"/>
                    </a:solidFill>
                  </a:tcPr>
                </a:tc>
              </a:tr>
              <a:tr h="211667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512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4985E8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</a:tr>
              <a:tr h="211667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512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</a:tr>
              <a:tr h="212513">
                <a:tc>
                  <a:txBody>
                    <a:bodyPr/>
                    <a:lstStyle/>
                    <a:p>
                      <a:pPr marL="2540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512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</a:tr>
              <a:tr h="211667"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900" spc="-20" dirty="0">
                          <a:solidFill>
                            <a:srgbClr val="4985E8"/>
                          </a:solidFill>
                          <a:latin typeface="Arial"/>
                          <a:cs typeface="Arial"/>
                        </a:rPr>
                        <a:t>Pool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2173" marB="0">
                    <a:lnL w="19050">
                      <a:solidFill>
                        <a:srgbClr val="4985E8"/>
                      </a:solidFill>
                      <a:prstDash val="solid"/>
                    </a:lnL>
                    <a:lnR w="19050">
                      <a:solidFill>
                        <a:srgbClr val="4985E8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4985E8"/>
                      </a:solidFill>
                      <a:prstDash val="solid"/>
                    </a:lnB>
                    <a:solidFill>
                      <a:srgbClr val="C8DAF7"/>
                    </a:solidFill>
                  </a:tcPr>
                </a:tc>
              </a:tr>
              <a:tr h="210820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512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0480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4985E8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</a:tr>
              <a:tr h="178647">
                <a:tc>
                  <a:txBody>
                    <a:bodyPr/>
                    <a:lstStyle/>
                    <a:p>
                      <a:pPr marL="19050" algn="ctr">
                        <a:lnSpc>
                          <a:spcPts val="77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512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8682116" y="3109496"/>
          <a:ext cx="1107440" cy="226229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07440"/>
              </a:tblGrid>
              <a:tr h="178647">
                <a:tc>
                  <a:txBody>
                    <a:bodyPr/>
                    <a:lstStyle/>
                    <a:p>
                      <a:pPr marL="19050" algn="ctr">
                        <a:lnSpc>
                          <a:spcPts val="830"/>
                        </a:lnSpc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512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</a:tr>
              <a:tr h="211667"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20" dirty="0">
                          <a:solidFill>
                            <a:srgbClr val="4985E8"/>
                          </a:solidFill>
                          <a:latin typeface="Arial"/>
                          <a:cs typeface="Arial"/>
                        </a:rPr>
                        <a:t>Pool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4985E8"/>
                      </a:solidFill>
                      <a:prstDash val="solid"/>
                    </a:lnL>
                    <a:lnR w="19050">
                      <a:solidFill>
                        <a:srgbClr val="4985E8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4985E8"/>
                      </a:solidFill>
                      <a:prstDash val="solid"/>
                    </a:lnB>
                    <a:solidFill>
                      <a:srgbClr val="C8DAF7"/>
                    </a:solidFill>
                  </a:tcPr>
                </a:tc>
              </a:tr>
              <a:tr h="211667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256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4985E8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</a:tr>
              <a:tr h="211667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256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</a:tr>
              <a:tr h="211667"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20" dirty="0">
                          <a:solidFill>
                            <a:srgbClr val="4985E8"/>
                          </a:solidFill>
                          <a:latin typeface="Arial"/>
                          <a:cs typeface="Arial"/>
                        </a:rPr>
                        <a:t>Pool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4985E8"/>
                      </a:solidFill>
                      <a:prstDash val="solid"/>
                    </a:lnL>
                    <a:lnR w="19050">
                      <a:solidFill>
                        <a:srgbClr val="4985E8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4985E8"/>
                      </a:solidFill>
                      <a:prstDash val="solid"/>
                    </a:lnB>
                    <a:solidFill>
                      <a:srgbClr val="C8DAF7"/>
                    </a:solidFill>
                  </a:tcPr>
                </a:tc>
              </a:tr>
              <a:tr h="211667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128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4985E8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</a:tr>
              <a:tr h="211667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128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4985E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</a:tr>
              <a:tr h="211667"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20" dirty="0">
                          <a:solidFill>
                            <a:srgbClr val="4985E8"/>
                          </a:solidFill>
                          <a:latin typeface="Arial"/>
                          <a:cs typeface="Arial"/>
                        </a:rPr>
                        <a:t>Pool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4985E8"/>
                      </a:solidFill>
                      <a:prstDash val="solid"/>
                    </a:lnL>
                    <a:lnR w="19050">
                      <a:solidFill>
                        <a:srgbClr val="4985E8"/>
                      </a:solidFill>
                      <a:prstDash val="solid"/>
                    </a:lnR>
                    <a:lnT w="19050">
                      <a:solidFill>
                        <a:srgbClr val="4985E8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C8DAF7"/>
                    </a:solidFill>
                  </a:tcPr>
                </a:tc>
              </a:tr>
              <a:tr h="211667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64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</a:tr>
              <a:tr h="211667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64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424242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</a:tr>
              <a:tr h="178647">
                <a:tc>
                  <a:txBody>
                    <a:bodyPr/>
                    <a:lstStyle/>
                    <a:p>
                      <a:pPr marL="19050" algn="ctr">
                        <a:lnSpc>
                          <a:spcPts val="770"/>
                        </a:lnSpc>
                        <a:spcBef>
                          <a:spcPts val="185"/>
                        </a:spcBef>
                      </a:pPr>
                      <a:r>
                        <a:rPr sz="900" spc="-15" dirty="0">
                          <a:solidFill>
                            <a:srgbClr val="424242"/>
                          </a:solidFill>
                          <a:latin typeface="Arial"/>
                          <a:cs typeface="Arial"/>
                        </a:rPr>
                        <a:t>Input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424242"/>
                      </a:solidFill>
                      <a:prstDash val="solid"/>
                    </a:lnL>
                    <a:lnR w="19050">
                      <a:solidFill>
                        <a:srgbClr val="424242"/>
                      </a:solidFill>
                      <a:prstDash val="solid"/>
                    </a:lnR>
                    <a:lnT w="19050">
                      <a:solidFill>
                        <a:srgbClr val="424242"/>
                      </a:solidFill>
                      <a:prstDash val="solid"/>
                    </a:lnT>
                    <a:lnB w="19050">
                      <a:solidFill>
                        <a:srgbClr val="424242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6579452" y="2683347"/>
          <a:ext cx="1107440" cy="268732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07440"/>
              </a:tblGrid>
              <a:tr h="178647">
                <a:tc>
                  <a:txBody>
                    <a:bodyPr/>
                    <a:lstStyle/>
                    <a:p>
                      <a:pPr marL="18415" algn="ctr">
                        <a:lnSpc>
                          <a:spcPts val="830"/>
                        </a:lnSpc>
                      </a:pPr>
                      <a:r>
                        <a:rPr sz="900" spc="-15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Softmax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FF0000"/>
                      </a:solidFill>
                      <a:prstDash val="solid"/>
                    </a:lnL>
                    <a:lnR w="19050">
                      <a:solidFill>
                        <a:srgbClr val="FF0000"/>
                      </a:solidFill>
                      <a:prstDash val="solid"/>
                    </a:lnR>
                    <a:lnT w="19050">
                      <a:solidFill>
                        <a:srgbClr val="FF0000"/>
                      </a:solidFill>
                      <a:prstDash val="solid"/>
                    </a:lnT>
                    <a:lnB w="19050">
                      <a:solidFill>
                        <a:srgbClr val="38751C"/>
                      </a:solidFill>
                      <a:prstDash val="solid"/>
                    </a:lnB>
                    <a:solidFill>
                      <a:srgbClr val="F4CCCC"/>
                    </a:solidFill>
                  </a:tcPr>
                </a:tc>
              </a:tr>
              <a:tr h="211667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3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FC</a:t>
                      </a:r>
                      <a:r>
                        <a:rPr sz="900" spc="-1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1000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38751C"/>
                      </a:solidFill>
                      <a:prstDash val="solid"/>
                    </a:lnL>
                    <a:lnR w="19050">
                      <a:solidFill>
                        <a:srgbClr val="38751C"/>
                      </a:solidFill>
                      <a:prstDash val="solid"/>
                    </a:lnR>
                    <a:lnT w="19050">
                      <a:solidFill>
                        <a:srgbClr val="38751C"/>
                      </a:solidFill>
                      <a:prstDash val="solid"/>
                    </a:lnT>
                    <a:lnB w="19050">
                      <a:solidFill>
                        <a:srgbClr val="38751C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</a:tr>
              <a:tr h="211667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3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FC</a:t>
                      </a:r>
                      <a:r>
                        <a:rPr sz="900" spc="-1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4096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38751C"/>
                      </a:solidFill>
                      <a:prstDash val="solid"/>
                    </a:lnL>
                    <a:lnR w="19050">
                      <a:solidFill>
                        <a:srgbClr val="38751C"/>
                      </a:solidFill>
                      <a:prstDash val="solid"/>
                    </a:lnR>
                    <a:lnT w="19050">
                      <a:solidFill>
                        <a:srgbClr val="38751C"/>
                      </a:solidFill>
                      <a:prstDash val="solid"/>
                    </a:lnT>
                    <a:lnB w="19050">
                      <a:solidFill>
                        <a:srgbClr val="38751C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</a:tr>
              <a:tr h="211667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3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FC</a:t>
                      </a:r>
                      <a:r>
                        <a:rPr sz="900" spc="-1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4096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38751C"/>
                      </a:solidFill>
                      <a:prstDash val="solid"/>
                    </a:lnL>
                    <a:lnR w="19050">
                      <a:solidFill>
                        <a:srgbClr val="38751C"/>
                      </a:solidFill>
                      <a:prstDash val="solid"/>
                    </a:lnR>
                    <a:lnT w="19050">
                      <a:solidFill>
                        <a:srgbClr val="38751C"/>
                      </a:solidFill>
                      <a:prstDash val="solid"/>
                    </a:lnT>
                    <a:lnB w="19050">
                      <a:solidFill>
                        <a:srgbClr val="38751C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</a:tr>
              <a:tr h="211667"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20" dirty="0">
                          <a:solidFill>
                            <a:srgbClr val="4985E8"/>
                          </a:solidFill>
                          <a:latin typeface="Arial"/>
                          <a:cs typeface="Arial"/>
                        </a:rPr>
                        <a:t>Pool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4985E8"/>
                      </a:solidFill>
                      <a:prstDash val="solid"/>
                    </a:lnL>
                    <a:lnR w="19050">
                      <a:solidFill>
                        <a:srgbClr val="4985E8"/>
                      </a:solidFill>
                      <a:prstDash val="solid"/>
                    </a:lnR>
                    <a:lnT w="19050">
                      <a:solidFill>
                        <a:srgbClr val="38751C"/>
                      </a:solidFill>
                      <a:prstDash val="solid"/>
                    </a:lnT>
                    <a:lnB w="19050">
                      <a:solidFill>
                        <a:srgbClr val="4985E8"/>
                      </a:solidFill>
                      <a:prstDash val="solid"/>
                    </a:lnB>
                    <a:solidFill>
                      <a:srgbClr val="C8DAF7"/>
                    </a:solidFill>
                  </a:tcPr>
                </a:tc>
              </a:tr>
              <a:tr h="211667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256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4985E8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</a:tr>
              <a:tr h="211667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384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</a:tr>
              <a:tr h="212513"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20" dirty="0">
                          <a:solidFill>
                            <a:srgbClr val="4985E8"/>
                          </a:solidFill>
                          <a:latin typeface="Arial"/>
                          <a:cs typeface="Arial"/>
                        </a:rPr>
                        <a:t>Pool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4985E8"/>
                      </a:solidFill>
                      <a:prstDash val="solid"/>
                    </a:lnL>
                    <a:lnR w="19050">
                      <a:solidFill>
                        <a:srgbClr val="4985E8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4985E8"/>
                      </a:solidFill>
                      <a:prstDash val="solid"/>
                    </a:lnB>
                    <a:solidFill>
                      <a:srgbClr val="C8DAF7"/>
                    </a:solidFill>
                  </a:tcPr>
                </a:tc>
              </a:tr>
              <a:tr h="212513">
                <a:tc>
                  <a:txBody>
                    <a:bodyPr/>
                    <a:lstStyle/>
                    <a:p>
                      <a:pPr marL="25400" algn="ctr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384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2173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4985E8"/>
                      </a:solidFill>
                      <a:prstDash val="solid"/>
                    </a:lnT>
                    <a:lnB w="19050">
                      <a:solidFill>
                        <a:srgbClr val="4985E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</a:tr>
              <a:tr h="211667">
                <a:tc>
                  <a:txBody>
                    <a:bodyPr/>
                    <a:lstStyle/>
                    <a:p>
                      <a:pPr marL="2540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20" dirty="0">
                          <a:solidFill>
                            <a:srgbClr val="4985E8"/>
                          </a:solidFill>
                          <a:latin typeface="Arial"/>
                          <a:cs typeface="Arial"/>
                        </a:rPr>
                        <a:t>Pool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4985E8"/>
                      </a:solidFill>
                      <a:prstDash val="solid"/>
                    </a:lnL>
                    <a:lnR w="19050">
                      <a:solidFill>
                        <a:srgbClr val="4985E8"/>
                      </a:solidFill>
                      <a:prstDash val="solid"/>
                    </a:lnR>
                    <a:lnT w="19050">
                      <a:solidFill>
                        <a:srgbClr val="4985E8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C8DAF7"/>
                    </a:solidFill>
                  </a:tcPr>
                </a:tc>
              </a:tr>
              <a:tr h="211667">
                <a:tc>
                  <a:txBody>
                    <a:bodyPr/>
                    <a:lstStyle/>
                    <a:p>
                      <a:pPr marL="2540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5x5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256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</a:tr>
              <a:tr h="211667">
                <a:tc>
                  <a:txBody>
                    <a:bodyPr/>
                    <a:lstStyle/>
                    <a:p>
                      <a:pPr marL="2540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11x11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96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424242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</a:tr>
              <a:tr h="178647">
                <a:tc>
                  <a:txBody>
                    <a:bodyPr/>
                    <a:lstStyle/>
                    <a:p>
                      <a:pPr marL="25400" algn="ctr">
                        <a:lnSpc>
                          <a:spcPts val="770"/>
                        </a:lnSpc>
                        <a:spcBef>
                          <a:spcPts val="185"/>
                        </a:spcBef>
                      </a:pPr>
                      <a:r>
                        <a:rPr sz="900" spc="-15" dirty="0">
                          <a:solidFill>
                            <a:srgbClr val="424242"/>
                          </a:solidFill>
                          <a:latin typeface="Arial"/>
                          <a:cs typeface="Arial"/>
                        </a:rPr>
                        <a:t>Input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424242"/>
                      </a:solidFill>
                      <a:prstDash val="solid"/>
                    </a:lnL>
                    <a:lnR w="19050">
                      <a:solidFill>
                        <a:srgbClr val="424242"/>
                      </a:solidFill>
                      <a:prstDash val="solid"/>
                    </a:lnR>
                    <a:lnT w="19050">
                      <a:solidFill>
                        <a:srgbClr val="424242"/>
                      </a:solidFill>
                      <a:prstDash val="solid"/>
                    </a:lnT>
                    <a:lnB w="19050">
                      <a:solidFill>
                        <a:srgbClr val="424242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10057045" y="350468"/>
          <a:ext cx="1107440" cy="501227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07440"/>
              </a:tblGrid>
              <a:tr h="178647">
                <a:tc>
                  <a:txBody>
                    <a:bodyPr/>
                    <a:lstStyle/>
                    <a:p>
                      <a:pPr marL="22860" algn="ctr">
                        <a:lnSpc>
                          <a:spcPts val="830"/>
                        </a:lnSpc>
                      </a:pPr>
                      <a:r>
                        <a:rPr sz="900" spc="-15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Softmax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FF0000"/>
                      </a:solidFill>
                      <a:prstDash val="solid"/>
                    </a:lnL>
                    <a:lnR w="19050">
                      <a:solidFill>
                        <a:srgbClr val="FF0000"/>
                      </a:solidFill>
                      <a:prstDash val="solid"/>
                    </a:lnR>
                    <a:lnT w="19050">
                      <a:solidFill>
                        <a:srgbClr val="FF0000"/>
                      </a:solidFill>
                      <a:prstDash val="solid"/>
                    </a:lnT>
                    <a:lnB w="19050">
                      <a:solidFill>
                        <a:srgbClr val="38751C"/>
                      </a:solidFill>
                      <a:prstDash val="solid"/>
                    </a:lnB>
                    <a:solidFill>
                      <a:srgbClr val="F4CCCC"/>
                    </a:solidFill>
                  </a:tcPr>
                </a:tc>
              </a:tr>
              <a:tr h="211667">
                <a:tc>
                  <a:txBody>
                    <a:bodyPr/>
                    <a:lstStyle/>
                    <a:p>
                      <a:pPr marL="14604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3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FC</a:t>
                      </a:r>
                      <a:r>
                        <a:rPr sz="900" spc="-1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1000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38751C"/>
                      </a:solidFill>
                      <a:prstDash val="solid"/>
                    </a:lnL>
                    <a:lnR w="19050">
                      <a:solidFill>
                        <a:srgbClr val="38751C"/>
                      </a:solidFill>
                      <a:prstDash val="solid"/>
                    </a:lnR>
                    <a:lnT w="19050">
                      <a:solidFill>
                        <a:srgbClr val="38751C"/>
                      </a:solidFill>
                      <a:prstDash val="solid"/>
                    </a:lnT>
                    <a:lnB w="19050">
                      <a:solidFill>
                        <a:srgbClr val="38751C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</a:tr>
              <a:tr h="211667">
                <a:tc>
                  <a:txBody>
                    <a:bodyPr/>
                    <a:lstStyle/>
                    <a:p>
                      <a:pPr marL="14604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3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FC</a:t>
                      </a:r>
                      <a:r>
                        <a:rPr sz="900" spc="-1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4096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38751C"/>
                      </a:solidFill>
                      <a:prstDash val="solid"/>
                    </a:lnL>
                    <a:lnR w="19050">
                      <a:solidFill>
                        <a:srgbClr val="38751C"/>
                      </a:solidFill>
                      <a:prstDash val="solid"/>
                    </a:lnR>
                    <a:lnT w="19050">
                      <a:solidFill>
                        <a:srgbClr val="38751C"/>
                      </a:solidFill>
                      <a:prstDash val="solid"/>
                    </a:lnT>
                    <a:lnB w="19050">
                      <a:solidFill>
                        <a:srgbClr val="38751C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</a:tr>
              <a:tr h="211667">
                <a:tc>
                  <a:txBody>
                    <a:bodyPr/>
                    <a:lstStyle/>
                    <a:p>
                      <a:pPr marL="14604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3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FC</a:t>
                      </a:r>
                      <a:r>
                        <a:rPr sz="900" spc="-1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4096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38751C"/>
                      </a:solidFill>
                      <a:prstDash val="solid"/>
                    </a:lnL>
                    <a:lnR w="19050">
                      <a:solidFill>
                        <a:srgbClr val="38751C"/>
                      </a:solidFill>
                      <a:prstDash val="solid"/>
                    </a:lnR>
                    <a:lnT w="19050">
                      <a:solidFill>
                        <a:srgbClr val="38751C"/>
                      </a:solidFill>
                      <a:prstDash val="solid"/>
                    </a:lnT>
                    <a:lnB w="19050">
                      <a:solidFill>
                        <a:srgbClr val="38751C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</a:tr>
              <a:tr h="210820">
                <a:tc>
                  <a:txBody>
                    <a:bodyPr/>
                    <a:lstStyle/>
                    <a:p>
                      <a:pPr marL="2286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20" dirty="0">
                          <a:solidFill>
                            <a:srgbClr val="4985E8"/>
                          </a:solidFill>
                          <a:latin typeface="Arial"/>
                          <a:cs typeface="Arial"/>
                        </a:rPr>
                        <a:t>Pool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4985E8"/>
                      </a:solidFill>
                      <a:prstDash val="solid"/>
                    </a:lnL>
                    <a:lnR w="19050">
                      <a:solidFill>
                        <a:srgbClr val="4985E8"/>
                      </a:solidFill>
                      <a:prstDash val="solid"/>
                    </a:lnR>
                    <a:lnT w="19050">
                      <a:solidFill>
                        <a:srgbClr val="38751C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C8DAF7"/>
                    </a:solidFill>
                  </a:tcPr>
                </a:tc>
              </a:tr>
              <a:tr h="209973">
                <a:tc>
                  <a:txBody>
                    <a:bodyPr/>
                    <a:lstStyle/>
                    <a:p>
                      <a:pPr marL="26670" algn="ct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512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0480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</a:tr>
              <a:tr h="210820">
                <a:tc>
                  <a:txBody>
                    <a:bodyPr/>
                    <a:lstStyle/>
                    <a:p>
                      <a:pPr marL="22860" algn="ct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512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0480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</a:tr>
              <a:tr h="211667">
                <a:tc>
                  <a:txBody>
                    <a:bodyPr/>
                    <a:lstStyle/>
                    <a:p>
                      <a:pPr marL="2286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512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</a:tr>
              <a:tr h="210820">
                <a:tc>
                  <a:txBody>
                    <a:bodyPr/>
                    <a:lstStyle/>
                    <a:p>
                      <a:pPr marL="29845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512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</a:tr>
              <a:tr h="209127"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900" spc="-20" dirty="0">
                          <a:solidFill>
                            <a:srgbClr val="4985E8"/>
                          </a:solidFill>
                          <a:latin typeface="Arial"/>
                          <a:cs typeface="Arial"/>
                        </a:rPr>
                        <a:t>Pool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0480" marB="0">
                    <a:lnL w="19050">
                      <a:solidFill>
                        <a:srgbClr val="4985E8"/>
                      </a:solidFill>
                      <a:prstDash val="solid"/>
                    </a:lnL>
                    <a:lnR w="19050">
                      <a:solidFill>
                        <a:srgbClr val="4985E8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C8DAF7"/>
                    </a:solidFill>
                  </a:tcPr>
                </a:tc>
              </a:tr>
              <a:tr h="211667">
                <a:tc>
                  <a:txBody>
                    <a:bodyPr/>
                    <a:lstStyle/>
                    <a:p>
                      <a:pPr marL="21590" algn="ctr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512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29633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</a:tr>
              <a:tr h="213360">
                <a:tc>
                  <a:txBody>
                    <a:bodyPr/>
                    <a:lstStyle/>
                    <a:p>
                      <a:pPr marL="14604" algn="ctr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512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3020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</a:tr>
              <a:tr h="211667">
                <a:tc>
                  <a:txBody>
                    <a:bodyPr/>
                    <a:lstStyle/>
                    <a:p>
                      <a:pPr marL="14604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512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</a:tr>
              <a:tr h="213360">
                <a:tc>
                  <a:txBody>
                    <a:bodyPr/>
                    <a:lstStyle/>
                    <a:p>
                      <a:pPr marL="2159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512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</a:tr>
              <a:tr h="213360"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900" spc="-20" dirty="0">
                          <a:solidFill>
                            <a:srgbClr val="4985E8"/>
                          </a:solidFill>
                          <a:latin typeface="Arial"/>
                          <a:cs typeface="Arial"/>
                        </a:rPr>
                        <a:t>Pool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3020" marB="0">
                    <a:lnL w="19050">
                      <a:solidFill>
                        <a:srgbClr val="4985E8"/>
                      </a:solidFill>
                      <a:prstDash val="solid"/>
                    </a:lnL>
                    <a:lnR w="19050">
                      <a:solidFill>
                        <a:srgbClr val="4985E8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C8DAF7"/>
                    </a:solidFill>
                  </a:tcPr>
                </a:tc>
              </a:tr>
              <a:tr h="211667"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256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</a:tr>
              <a:tr h="211667"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256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</a:tr>
              <a:tr h="211667"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20" dirty="0">
                          <a:solidFill>
                            <a:srgbClr val="4985E8"/>
                          </a:solidFill>
                          <a:latin typeface="Arial"/>
                          <a:cs typeface="Arial"/>
                        </a:rPr>
                        <a:t>Pool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4985E8"/>
                      </a:solidFill>
                      <a:prstDash val="solid"/>
                    </a:lnL>
                    <a:lnR w="19050">
                      <a:solidFill>
                        <a:srgbClr val="4985E8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C8DAF7"/>
                    </a:solidFill>
                  </a:tcPr>
                </a:tc>
              </a:tr>
              <a:tr h="211667"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128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</a:tr>
              <a:tr h="211667"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128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</a:tr>
              <a:tr h="211667"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20" dirty="0">
                          <a:solidFill>
                            <a:srgbClr val="4985E8"/>
                          </a:solidFill>
                          <a:latin typeface="Arial"/>
                          <a:cs typeface="Arial"/>
                        </a:rPr>
                        <a:t>Pool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4985E8"/>
                      </a:solidFill>
                      <a:prstDash val="solid"/>
                    </a:lnL>
                    <a:lnR w="19050">
                      <a:solidFill>
                        <a:srgbClr val="4985E8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C8DAF7"/>
                    </a:solidFill>
                  </a:tcPr>
                </a:tc>
              </a:tr>
              <a:tr h="211667"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64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</a:tr>
              <a:tr h="211667"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64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</a:tr>
              <a:tr h="178647">
                <a:tc>
                  <a:txBody>
                    <a:bodyPr/>
                    <a:lstStyle/>
                    <a:p>
                      <a:pPr marL="21590" algn="ctr">
                        <a:lnSpc>
                          <a:spcPts val="770"/>
                        </a:lnSpc>
                        <a:spcBef>
                          <a:spcPts val="185"/>
                        </a:spcBef>
                      </a:pPr>
                      <a:r>
                        <a:rPr sz="900" spc="-15" dirty="0">
                          <a:solidFill>
                            <a:srgbClr val="424242"/>
                          </a:solidFill>
                          <a:latin typeface="Arial"/>
                          <a:cs typeface="Arial"/>
                        </a:rPr>
                        <a:t>Input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424242"/>
                      </a:solidFill>
                      <a:prstDash val="solid"/>
                    </a:lnL>
                    <a:lnR w="19050">
                      <a:solidFill>
                        <a:srgbClr val="424242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424242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</a:tr>
            </a:tbl>
          </a:graphicData>
        </a:graphic>
      </p:graphicFrame>
      <p:sp>
        <p:nvSpPr>
          <p:cNvPr id="8" name="object 8"/>
          <p:cNvSpPr txBox="1"/>
          <p:nvPr/>
        </p:nvSpPr>
        <p:spPr>
          <a:xfrm>
            <a:off x="6705722" y="5483239"/>
            <a:ext cx="862753" cy="318347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900" spc="-7" dirty="0">
                <a:latin typeface="Arial"/>
                <a:cs typeface="Arial"/>
              </a:rPr>
              <a:t>AlexNet</a:t>
            </a:r>
            <a:endParaRPr sz="19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839318" y="5483239"/>
            <a:ext cx="823807" cy="318347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900" spc="-7" dirty="0">
                <a:latin typeface="Arial"/>
                <a:cs typeface="Arial"/>
              </a:rPr>
              <a:t>VGG16</a:t>
            </a:r>
            <a:endParaRPr sz="19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261715" y="5483239"/>
            <a:ext cx="823807" cy="318347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900" spc="-7" dirty="0">
                <a:latin typeface="Arial"/>
                <a:cs typeface="Arial"/>
              </a:rPr>
              <a:t>VGG19</a:t>
            </a:r>
            <a:endParaRPr sz="19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31840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0132" y="-169015"/>
            <a:ext cx="4851400" cy="1580772"/>
          </a:xfrm>
          <a:prstGeom prst="rect">
            <a:avLst/>
          </a:prstGeom>
        </p:spPr>
        <p:txBody>
          <a:bodyPr vert="horz" wrap="square" lIns="0" tIns="112604" rIns="0" bIns="0" rtlCol="0">
            <a:spAutoFit/>
          </a:bodyPr>
          <a:lstStyle/>
          <a:p>
            <a:pPr marL="16933">
              <a:lnSpc>
                <a:spcPct val="100000"/>
              </a:lnSpc>
              <a:spcBef>
                <a:spcPts val="887"/>
              </a:spcBef>
            </a:pPr>
            <a:r>
              <a:rPr sz="2800" spc="-7" dirty="0">
                <a:solidFill>
                  <a:srgbClr val="000000"/>
                </a:solidFill>
              </a:rPr>
              <a:t>Case </a:t>
            </a:r>
            <a:r>
              <a:rPr sz="2800" spc="-13" dirty="0">
                <a:solidFill>
                  <a:srgbClr val="000000"/>
                </a:solidFill>
              </a:rPr>
              <a:t>Study:</a:t>
            </a:r>
            <a:r>
              <a:rPr sz="2800" spc="-120" dirty="0">
                <a:solidFill>
                  <a:srgbClr val="000000"/>
                </a:solidFill>
              </a:rPr>
              <a:t> </a:t>
            </a:r>
            <a:r>
              <a:rPr sz="2800" spc="-7" dirty="0">
                <a:solidFill>
                  <a:srgbClr val="000000"/>
                </a:solidFill>
              </a:rPr>
              <a:t>VGGNet</a:t>
            </a:r>
            <a:endParaRPr sz="2800" dirty="0"/>
          </a:p>
          <a:p>
            <a:pPr marL="33866">
              <a:lnSpc>
                <a:spcPct val="100000"/>
              </a:lnSpc>
              <a:spcBef>
                <a:spcPts val="353"/>
              </a:spcBef>
            </a:pPr>
            <a:r>
              <a:rPr sz="3200" i="1" spc="-7" dirty="0">
                <a:solidFill>
                  <a:srgbClr val="000000"/>
                </a:solidFill>
                <a:latin typeface="Arial"/>
                <a:cs typeface="Arial"/>
              </a:rPr>
              <a:t>[Simonyan and Zisserman,</a:t>
            </a:r>
            <a:r>
              <a:rPr sz="3200" i="1" spc="-27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3200" i="1" spc="-7" dirty="0">
                <a:solidFill>
                  <a:srgbClr val="000000"/>
                </a:solidFill>
                <a:latin typeface="Arial"/>
                <a:cs typeface="Arial"/>
              </a:rPr>
              <a:t>2014]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210566" y="6290125"/>
            <a:ext cx="11612033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53"/>
              </a:lnSpc>
              <a:tabLst>
                <a:tab pos="7004298" algn="l"/>
                <a:tab pos="9747430" algn="l"/>
              </a:tabLst>
            </a:pP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2400" spc="-2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2400" spc="-1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Yeung	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May 2,</a:t>
            </a:r>
            <a:r>
              <a:rPr sz="4000" spc="-189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4000" baseline="-4166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2165" y="1562524"/>
            <a:ext cx="5174827" cy="399627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-7" dirty="0">
                <a:solidFill>
                  <a:srgbClr val="FF0000"/>
                </a:solidFill>
                <a:latin typeface="Arial"/>
                <a:cs typeface="Arial"/>
              </a:rPr>
              <a:t>Q: Why use 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smaller </a:t>
            </a:r>
            <a:r>
              <a:rPr sz="2400" spc="-7" dirty="0">
                <a:solidFill>
                  <a:srgbClr val="FF0000"/>
                </a:solidFill>
                <a:latin typeface="Arial"/>
                <a:cs typeface="Arial"/>
              </a:rPr>
              <a:t>filters? (3x3</a:t>
            </a:r>
            <a:r>
              <a:rPr sz="2400" spc="-113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conv)</a:t>
            </a:r>
            <a:endParaRPr sz="2400">
              <a:latin typeface="Arial"/>
              <a:cs typeface="Arial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8682116" y="764768"/>
          <a:ext cx="1107440" cy="226229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07440"/>
              </a:tblGrid>
              <a:tr h="178647">
                <a:tc>
                  <a:txBody>
                    <a:bodyPr/>
                    <a:lstStyle/>
                    <a:p>
                      <a:pPr marL="18415" algn="ctr">
                        <a:lnSpc>
                          <a:spcPts val="830"/>
                        </a:lnSpc>
                      </a:pPr>
                      <a:r>
                        <a:rPr sz="900" spc="-15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Softmax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FF0000"/>
                      </a:solidFill>
                      <a:prstDash val="solid"/>
                    </a:lnL>
                    <a:lnR w="19050">
                      <a:solidFill>
                        <a:srgbClr val="FF0000"/>
                      </a:solidFill>
                      <a:prstDash val="solid"/>
                    </a:lnR>
                    <a:lnT w="19050">
                      <a:solidFill>
                        <a:srgbClr val="FF0000"/>
                      </a:solidFill>
                      <a:prstDash val="solid"/>
                    </a:lnT>
                    <a:lnB w="19050">
                      <a:solidFill>
                        <a:srgbClr val="FF0000"/>
                      </a:solidFill>
                      <a:prstDash val="solid"/>
                    </a:lnB>
                    <a:solidFill>
                      <a:srgbClr val="F4CCCC"/>
                    </a:solidFill>
                  </a:tcPr>
                </a:tc>
              </a:tr>
              <a:tr h="211667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3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FC</a:t>
                      </a:r>
                      <a:r>
                        <a:rPr sz="900" spc="-1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1000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38751C"/>
                      </a:solidFill>
                      <a:prstDash val="solid"/>
                    </a:lnL>
                    <a:lnR w="19050">
                      <a:solidFill>
                        <a:srgbClr val="38751C"/>
                      </a:solidFill>
                      <a:prstDash val="solid"/>
                    </a:lnR>
                    <a:lnT w="19050">
                      <a:solidFill>
                        <a:srgbClr val="FF0000"/>
                      </a:solidFill>
                      <a:prstDash val="solid"/>
                    </a:lnT>
                    <a:lnB w="19050">
                      <a:solidFill>
                        <a:srgbClr val="38751C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</a:tr>
              <a:tr h="211667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3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FC</a:t>
                      </a:r>
                      <a:r>
                        <a:rPr sz="900" spc="-1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4096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38751C"/>
                      </a:solidFill>
                      <a:prstDash val="solid"/>
                    </a:lnL>
                    <a:lnR w="19050">
                      <a:solidFill>
                        <a:srgbClr val="38751C"/>
                      </a:solidFill>
                      <a:prstDash val="solid"/>
                    </a:lnR>
                    <a:lnT w="19050">
                      <a:solidFill>
                        <a:srgbClr val="38751C"/>
                      </a:solidFill>
                      <a:prstDash val="solid"/>
                    </a:lnT>
                    <a:lnB w="19050">
                      <a:solidFill>
                        <a:srgbClr val="38751C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</a:tr>
              <a:tr h="211667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3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FC</a:t>
                      </a:r>
                      <a:r>
                        <a:rPr sz="900" spc="-1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4096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38751C"/>
                      </a:solidFill>
                      <a:prstDash val="solid"/>
                    </a:lnL>
                    <a:lnR w="19050">
                      <a:solidFill>
                        <a:srgbClr val="38751C"/>
                      </a:solidFill>
                      <a:prstDash val="solid"/>
                    </a:lnR>
                    <a:lnT w="19050">
                      <a:solidFill>
                        <a:srgbClr val="38751C"/>
                      </a:solidFill>
                      <a:prstDash val="solid"/>
                    </a:lnT>
                    <a:lnB w="19050">
                      <a:solidFill>
                        <a:srgbClr val="38751C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</a:tr>
              <a:tr h="211667"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20" dirty="0">
                          <a:solidFill>
                            <a:srgbClr val="4985E8"/>
                          </a:solidFill>
                          <a:latin typeface="Arial"/>
                          <a:cs typeface="Arial"/>
                        </a:rPr>
                        <a:t>Pool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4985E8"/>
                      </a:solidFill>
                      <a:prstDash val="solid"/>
                    </a:lnL>
                    <a:lnR w="19050">
                      <a:solidFill>
                        <a:srgbClr val="4985E8"/>
                      </a:solidFill>
                      <a:prstDash val="solid"/>
                    </a:lnR>
                    <a:lnT w="19050">
                      <a:solidFill>
                        <a:srgbClr val="38751C"/>
                      </a:solidFill>
                      <a:prstDash val="solid"/>
                    </a:lnT>
                    <a:lnB w="19050">
                      <a:solidFill>
                        <a:srgbClr val="4985E8"/>
                      </a:solidFill>
                      <a:prstDash val="solid"/>
                    </a:lnB>
                    <a:solidFill>
                      <a:srgbClr val="C8DAF7"/>
                    </a:solidFill>
                  </a:tcPr>
                </a:tc>
              </a:tr>
              <a:tr h="211667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512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4985E8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</a:tr>
              <a:tr h="211667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512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</a:tr>
              <a:tr h="212513">
                <a:tc>
                  <a:txBody>
                    <a:bodyPr/>
                    <a:lstStyle/>
                    <a:p>
                      <a:pPr marL="2540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512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</a:tr>
              <a:tr h="211667"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900" spc="-20" dirty="0">
                          <a:solidFill>
                            <a:srgbClr val="4985E8"/>
                          </a:solidFill>
                          <a:latin typeface="Arial"/>
                          <a:cs typeface="Arial"/>
                        </a:rPr>
                        <a:t>Pool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2173" marB="0">
                    <a:lnL w="19050">
                      <a:solidFill>
                        <a:srgbClr val="4985E8"/>
                      </a:solidFill>
                      <a:prstDash val="solid"/>
                    </a:lnL>
                    <a:lnR w="19050">
                      <a:solidFill>
                        <a:srgbClr val="4985E8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4985E8"/>
                      </a:solidFill>
                      <a:prstDash val="solid"/>
                    </a:lnB>
                    <a:solidFill>
                      <a:srgbClr val="C8DAF7"/>
                    </a:solidFill>
                  </a:tcPr>
                </a:tc>
              </a:tr>
              <a:tr h="210820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512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0480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4985E8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</a:tr>
              <a:tr h="178647">
                <a:tc>
                  <a:txBody>
                    <a:bodyPr/>
                    <a:lstStyle/>
                    <a:p>
                      <a:pPr marL="19050" algn="ctr">
                        <a:lnSpc>
                          <a:spcPts val="77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512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8682116" y="3109496"/>
          <a:ext cx="1107440" cy="226229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07440"/>
              </a:tblGrid>
              <a:tr h="178647">
                <a:tc>
                  <a:txBody>
                    <a:bodyPr/>
                    <a:lstStyle/>
                    <a:p>
                      <a:pPr marL="19050" algn="ctr">
                        <a:lnSpc>
                          <a:spcPts val="830"/>
                        </a:lnSpc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512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</a:tr>
              <a:tr h="211667"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20" dirty="0">
                          <a:solidFill>
                            <a:srgbClr val="4985E8"/>
                          </a:solidFill>
                          <a:latin typeface="Arial"/>
                          <a:cs typeface="Arial"/>
                        </a:rPr>
                        <a:t>Pool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4985E8"/>
                      </a:solidFill>
                      <a:prstDash val="solid"/>
                    </a:lnL>
                    <a:lnR w="19050">
                      <a:solidFill>
                        <a:srgbClr val="4985E8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4985E8"/>
                      </a:solidFill>
                      <a:prstDash val="solid"/>
                    </a:lnB>
                    <a:solidFill>
                      <a:srgbClr val="C8DAF7"/>
                    </a:solidFill>
                  </a:tcPr>
                </a:tc>
              </a:tr>
              <a:tr h="211667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256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4985E8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</a:tr>
              <a:tr h="211667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256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</a:tr>
              <a:tr h="211667"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20" dirty="0">
                          <a:solidFill>
                            <a:srgbClr val="4985E8"/>
                          </a:solidFill>
                          <a:latin typeface="Arial"/>
                          <a:cs typeface="Arial"/>
                        </a:rPr>
                        <a:t>Pool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4985E8"/>
                      </a:solidFill>
                      <a:prstDash val="solid"/>
                    </a:lnL>
                    <a:lnR w="19050">
                      <a:solidFill>
                        <a:srgbClr val="4985E8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4985E8"/>
                      </a:solidFill>
                      <a:prstDash val="solid"/>
                    </a:lnB>
                    <a:solidFill>
                      <a:srgbClr val="C8DAF7"/>
                    </a:solidFill>
                  </a:tcPr>
                </a:tc>
              </a:tr>
              <a:tr h="211667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128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4985E8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</a:tr>
              <a:tr h="211667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128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4985E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</a:tr>
              <a:tr h="211667"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20" dirty="0">
                          <a:solidFill>
                            <a:srgbClr val="4985E8"/>
                          </a:solidFill>
                          <a:latin typeface="Arial"/>
                          <a:cs typeface="Arial"/>
                        </a:rPr>
                        <a:t>Pool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4985E8"/>
                      </a:solidFill>
                      <a:prstDash val="solid"/>
                    </a:lnL>
                    <a:lnR w="19050">
                      <a:solidFill>
                        <a:srgbClr val="4985E8"/>
                      </a:solidFill>
                      <a:prstDash val="solid"/>
                    </a:lnR>
                    <a:lnT w="19050">
                      <a:solidFill>
                        <a:srgbClr val="4985E8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C8DAF7"/>
                    </a:solidFill>
                  </a:tcPr>
                </a:tc>
              </a:tr>
              <a:tr h="211667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64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</a:tr>
              <a:tr h="211667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64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424242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</a:tr>
              <a:tr h="178647">
                <a:tc>
                  <a:txBody>
                    <a:bodyPr/>
                    <a:lstStyle/>
                    <a:p>
                      <a:pPr marL="19050" algn="ctr">
                        <a:lnSpc>
                          <a:spcPts val="770"/>
                        </a:lnSpc>
                        <a:spcBef>
                          <a:spcPts val="185"/>
                        </a:spcBef>
                      </a:pPr>
                      <a:r>
                        <a:rPr sz="900" spc="-15" dirty="0">
                          <a:solidFill>
                            <a:srgbClr val="424242"/>
                          </a:solidFill>
                          <a:latin typeface="Arial"/>
                          <a:cs typeface="Arial"/>
                        </a:rPr>
                        <a:t>Input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424242"/>
                      </a:solidFill>
                      <a:prstDash val="solid"/>
                    </a:lnL>
                    <a:lnR w="19050">
                      <a:solidFill>
                        <a:srgbClr val="424242"/>
                      </a:solidFill>
                      <a:prstDash val="solid"/>
                    </a:lnR>
                    <a:lnT w="19050">
                      <a:solidFill>
                        <a:srgbClr val="424242"/>
                      </a:solidFill>
                      <a:prstDash val="solid"/>
                    </a:lnT>
                    <a:lnB w="19050">
                      <a:solidFill>
                        <a:srgbClr val="424242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6579452" y="2683347"/>
          <a:ext cx="1107440" cy="268732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07440"/>
              </a:tblGrid>
              <a:tr h="178647">
                <a:tc>
                  <a:txBody>
                    <a:bodyPr/>
                    <a:lstStyle/>
                    <a:p>
                      <a:pPr marL="18415" algn="ctr">
                        <a:lnSpc>
                          <a:spcPts val="830"/>
                        </a:lnSpc>
                      </a:pPr>
                      <a:r>
                        <a:rPr sz="900" spc="-15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Softmax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FF0000"/>
                      </a:solidFill>
                      <a:prstDash val="solid"/>
                    </a:lnL>
                    <a:lnR w="19050">
                      <a:solidFill>
                        <a:srgbClr val="FF0000"/>
                      </a:solidFill>
                      <a:prstDash val="solid"/>
                    </a:lnR>
                    <a:lnT w="19050">
                      <a:solidFill>
                        <a:srgbClr val="FF0000"/>
                      </a:solidFill>
                      <a:prstDash val="solid"/>
                    </a:lnT>
                    <a:lnB w="19050">
                      <a:solidFill>
                        <a:srgbClr val="38751C"/>
                      </a:solidFill>
                      <a:prstDash val="solid"/>
                    </a:lnB>
                    <a:solidFill>
                      <a:srgbClr val="F4CCCC"/>
                    </a:solidFill>
                  </a:tcPr>
                </a:tc>
              </a:tr>
              <a:tr h="211667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3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FC</a:t>
                      </a:r>
                      <a:r>
                        <a:rPr sz="900" spc="-1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1000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38751C"/>
                      </a:solidFill>
                      <a:prstDash val="solid"/>
                    </a:lnL>
                    <a:lnR w="19050">
                      <a:solidFill>
                        <a:srgbClr val="38751C"/>
                      </a:solidFill>
                      <a:prstDash val="solid"/>
                    </a:lnR>
                    <a:lnT w="19050">
                      <a:solidFill>
                        <a:srgbClr val="38751C"/>
                      </a:solidFill>
                      <a:prstDash val="solid"/>
                    </a:lnT>
                    <a:lnB w="19050">
                      <a:solidFill>
                        <a:srgbClr val="38751C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</a:tr>
              <a:tr h="211667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3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FC</a:t>
                      </a:r>
                      <a:r>
                        <a:rPr sz="900" spc="-1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4096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38751C"/>
                      </a:solidFill>
                      <a:prstDash val="solid"/>
                    </a:lnL>
                    <a:lnR w="19050">
                      <a:solidFill>
                        <a:srgbClr val="38751C"/>
                      </a:solidFill>
                      <a:prstDash val="solid"/>
                    </a:lnR>
                    <a:lnT w="19050">
                      <a:solidFill>
                        <a:srgbClr val="38751C"/>
                      </a:solidFill>
                      <a:prstDash val="solid"/>
                    </a:lnT>
                    <a:lnB w="19050">
                      <a:solidFill>
                        <a:srgbClr val="38751C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</a:tr>
              <a:tr h="211667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3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FC</a:t>
                      </a:r>
                      <a:r>
                        <a:rPr sz="900" spc="-1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4096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38751C"/>
                      </a:solidFill>
                      <a:prstDash val="solid"/>
                    </a:lnL>
                    <a:lnR w="19050">
                      <a:solidFill>
                        <a:srgbClr val="38751C"/>
                      </a:solidFill>
                      <a:prstDash val="solid"/>
                    </a:lnR>
                    <a:lnT w="19050">
                      <a:solidFill>
                        <a:srgbClr val="38751C"/>
                      </a:solidFill>
                      <a:prstDash val="solid"/>
                    </a:lnT>
                    <a:lnB w="19050">
                      <a:solidFill>
                        <a:srgbClr val="38751C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</a:tr>
              <a:tr h="211667"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20" dirty="0">
                          <a:solidFill>
                            <a:srgbClr val="4985E8"/>
                          </a:solidFill>
                          <a:latin typeface="Arial"/>
                          <a:cs typeface="Arial"/>
                        </a:rPr>
                        <a:t>Pool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4985E8"/>
                      </a:solidFill>
                      <a:prstDash val="solid"/>
                    </a:lnL>
                    <a:lnR w="19050">
                      <a:solidFill>
                        <a:srgbClr val="4985E8"/>
                      </a:solidFill>
                      <a:prstDash val="solid"/>
                    </a:lnR>
                    <a:lnT w="19050">
                      <a:solidFill>
                        <a:srgbClr val="38751C"/>
                      </a:solidFill>
                      <a:prstDash val="solid"/>
                    </a:lnT>
                    <a:lnB w="19050">
                      <a:solidFill>
                        <a:srgbClr val="4985E8"/>
                      </a:solidFill>
                      <a:prstDash val="solid"/>
                    </a:lnB>
                    <a:solidFill>
                      <a:srgbClr val="C8DAF7"/>
                    </a:solidFill>
                  </a:tcPr>
                </a:tc>
              </a:tr>
              <a:tr h="211667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256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4985E8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</a:tr>
              <a:tr h="211667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384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</a:tr>
              <a:tr h="212513"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20" dirty="0">
                          <a:solidFill>
                            <a:srgbClr val="4985E8"/>
                          </a:solidFill>
                          <a:latin typeface="Arial"/>
                          <a:cs typeface="Arial"/>
                        </a:rPr>
                        <a:t>Pool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4985E8"/>
                      </a:solidFill>
                      <a:prstDash val="solid"/>
                    </a:lnL>
                    <a:lnR w="19050">
                      <a:solidFill>
                        <a:srgbClr val="4985E8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4985E8"/>
                      </a:solidFill>
                      <a:prstDash val="solid"/>
                    </a:lnB>
                    <a:solidFill>
                      <a:srgbClr val="C8DAF7"/>
                    </a:solidFill>
                  </a:tcPr>
                </a:tc>
              </a:tr>
              <a:tr h="212513">
                <a:tc>
                  <a:txBody>
                    <a:bodyPr/>
                    <a:lstStyle/>
                    <a:p>
                      <a:pPr marL="25400" algn="ctr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384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2173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4985E8"/>
                      </a:solidFill>
                      <a:prstDash val="solid"/>
                    </a:lnT>
                    <a:lnB w="19050">
                      <a:solidFill>
                        <a:srgbClr val="4985E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</a:tr>
              <a:tr h="211667">
                <a:tc>
                  <a:txBody>
                    <a:bodyPr/>
                    <a:lstStyle/>
                    <a:p>
                      <a:pPr marL="2540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20" dirty="0">
                          <a:solidFill>
                            <a:srgbClr val="4985E8"/>
                          </a:solidFill>
                          <a:latin typeface="Arial"/>
                          <a:cs typeface="Arial"/>
                        </a:rPr>
                        <a:t>Pool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4985E8"/>
                      </a:solidFill>
                      <a:prstDash val="solid"/>
                    </a:lnL>
                    <a:lnR w="19050">
                      <a:solidFill>
                        <a:srgbClr val="4985E8"/>
                      </a:solidFill>
                      <a:prstDash val="solid"/>
                    </a:lnR>
                    <a:lnT w="19050">
                      <a:solidFill>
                        <a:srgbClr val="4985E8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C8DAF7"/>
                    </a:solidFill>
                  </a:tcPr>
                </a:tc>
              </a:tr>
              <a:tr h="211667">
                <a:tc>
                  <a:txBody>
                    <a:bodyPr/>
                    <a:lstStyle/>
                    <a:p>
                      <a:pPr marL="2540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5x5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256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</a:tr>
              <a:tr h="211667">
                <a:tc>
                  <a:txBody>
                    <a:bodyPr/>
                    <a:lstStyle/>
                    <a:p>
                      <a:pPr marL="2540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11x11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96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424242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</a:tr>
              <a:tr h="178647">
                <a:tc>
                  <a:txBody>
                    <a:bodyPr/>
                    <a:lstStyle/>
                    <a:p>
                      <a:pPr marL="25400" algn="ctr">
                        <a:lnSpc>
                          <a:spcPts val="770"/>
                        </a:lnSpc>
                        <a:spcBef>
                          <a:spcPts val="185"/>
                        </a:spcBef>
                      </a:pPr>
                      <a:r>
                        <a:rPr sz="900" spc="-15" dirty="0">
                          <a:solidFill>
                            <a:srgbClr val="424242"/>
                          </a:solidFill>
                          <a:latin typeface="Arial"/>
                          <a:cs typeface="Arial"/>
                        </a:rPr>
                        <a:t>Input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424242"/>
                      </a:solidFill>
                      <a:prstDash val="solid"/>
                    </a:lnL>
                    <a:lnR w="19050">
                      <a:solidFill>
                        <a:srgbClr val="424242"/>
                      </a:solidFill>
                      <a:prstDash val="solid"/>
                    </a:lnR>
                    <a:lnT w="19050">
                      <a:solidFill>
                        <a:srgbClr val="424242"/>
                      </a:solidFill>
                      <a:prstDash val="solid"/>
                    </a:lnT>
                    <a:lnB w="19050">
                      <a:solidFill>
                        <a:srgbClr val="424242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10057045" y="350468"/>
          <a:ext cx="1107440" cy="501227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07440"/>
              </a:tblGrid>
              <a:tr h="178647">
                <a:tc>
                  <a:txBody>
                    <a:bodyPr/>
                    <a:lstStyle/>
                    <a:p>
                      <a:pPr marL="22860" algn="ctr">
                        <a:lnSpc>
                          <a:spcPts val="830"/>
                        </a:lnSpc>
                      </a:pPr>
                      <a:r>
                        <a:rPr sz="900" spc="-15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Softmax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FF0000"/>
                      </a:solidFill>
                      <a:prstDash val="solid"/>
                    </a:lnL>
                    <a:lnR w="19050">
                      <a:solidFill>
                        <a:srgbClr val="FF0000"/>
                      </a:solidFill>
                      <a:prstDash val="solid"/>
                    </a:lnR>
                    <a:lnT w="19050">
                      <a:solidFill>
                        <a:srgbClr val="FF0000"/>
                      </a:solidFill>
                      <a:prstDash val="solid"/>
                    </a:lnT>
                    <a:lnB w="19050">
                      <a:solidFill>
                        <a:srgbClr val="38751C"/>
                      </a:solidFill>
                      <a:prstDash val="solid"/>
                    </a:lnB>
                    <a:solidFill>
                      <a:srgbClr val="F4CCCC"/>
                    </a:solidFill>
                  </a:tcPr>
                </a:tc>
              </a:tr>
              <a:tr h="211667">
                <a:tc>
                  <a:txBody>
                    <a:bodyPr/>
                    <a:lstStyle/>
                    <a:p>
                      <a:pPr marL="14604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3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FC</a:t>
                      </a:r>
                      <a:r>
                        <a:rPr sz="900" spc="-1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1000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38751C"/>
                      </a:solidFill>
                      <a:prstDash val="solid"/>
                    </a:lnL>
                    <a:lnR w="19050">
                      <a:solidFill>
                        <a:srgbClr val="38751C"/>
                      </a:solidFill>
                      <a:prstDash val="solid"/>
                    </a:lnR>
                    <a:lnT w="19050">
                      <a:solidFill>
                        <a:srgbClr val="38751C"/>
                      </a:solidFill>
                      <a:prstDash val="solid"/>
                    </a:lnT>
                    <a:lnB w="19050">
                      <a:solidFill>
                        <a:srgbClr val="38751C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</a:tr>
              <a:tr h="211667">
                <a:tc>
                  <a:txBody>
                    <a:bodyPr/>
                    <a:lstStyle/>
                    <a:p>
                      <a:pPr marL="14604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3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FC</a:t>
                      </a:r>
                      <a:r>
                        <a:rPr sz="900" spc="-1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4096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38751C"/>
                      </a:solidFill>
                      <a:prstDash val="solid"/>
                    </a:lnL>
                    <a:lnR w="19050">
                      <a:solidFill>
                        <a:srgbClr val="38751C"/>
                      </a:solidFill>
                      <a:prstDash val="solid"/>
                    </a:lnR>
                    <a:lnT w="19050">
                      <a:solidFill>
                        <a:srgbClr val="38751C"/>
                      </a:solidFill>
                      <a:prstDash val="solid"/>
                    </a:lnT>
                    <a:lnB w="19050">
                      <a:solidFill>
                        <a:srgbClr val="38751C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</a:tr>
              <a:tr h="211667">
                <a:tc>
                  <a:txBody>
                    <a:bodyPr/>
                    <a:lstStyle/>
                    <a:p>
                      <a:pPr marL="14604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3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FC</a:t>
                      </a:r>
                      <a:r>
                        <a:rPr sz="900" spc="-1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4096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38751C"/>
                      </a:solidFill>
                      <a:prstDash val="solid"/>
                    </a:lnL>
                    <a:lnR w="19050">
                      <a:solidFill>
                        <a:srgbClr val="38751C"/>
                      </a:solidFill>
                      <a:prstDash val="solid"/>
                    </a:lnR>
                    <a:lnT w="19050">
                      <a:solidFill>
                        <a:srgbClr val="38751C"/>
                      </a:solidFill>
                      <a:prstDash val="solid"/>
                    </a:lnT>
                    <a:lnB w="19050">
                      <a:solidFill>
                        <a:srgbClr val="38751C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</a:tr>
              <a:tr h="210820">
                <a:tc>
                  <a:txBody>
                    <a:bodyPr/>
                    <a:lstStyle/>
                    <a:p>
                      <a:pPr marL="2286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20" dirty="0">
                          <a:solidFill>
                            <a:srgbClr val="4985E8"/>
                          </a:solidFill>
                          <a:latin typeface="Arial"/>
                          <a:cs typeface="Arial"/>
                        </a:rPr>
                        <a:t>Pool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4985E8"/>
                      </a:solidFill>
                      <a:prstDash val="solid"/>
                    </a:lnL>
                    <a:lnR w="19050">
                      <a:solidFill>
                        <a:srgbClr val="4985E8"/>
                      </a:solidFill>
                      <a:prstDash val="solid"/>
                    </a:lnR>
                    <a:lnT w="19050">
                      <a:solidFill>
                        <a:srgbClr val="38751C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C8DAF7"/>
                    </a:solidFill>
                  </a:tcPr>
                </a:tc>
              </a:tr>
              <a:tr h="209973">
                <a:tc>
                  <a:txBody>
                    <a:bodyPr/>
                    <a:lstStyle/>
                    <a:p>
                      <a:pPr marL="26670" algn="ct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512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0480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</a:tr>
              <a:tr h="210820">
                <a:tc>
                  <a:txBody>
                    <a:bodyPr/>
                    <a:lstStyle/>
                    <a:p>
                      <a:pPr marL="22860" algn="ct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512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0480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</a:tr>
              <a:tr h="211667">
                <a:tc>
                  <a:txBody>
                    <a:bodyPr/>
                    <a:lstStyle/>
                    <a:p>
                      <a:pPr marL="2286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512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</a:tr>
              <a:tr h="210820">
                <a:tc>
                  <a:txBody>
                    <a:bodyPr/>
                    <a:lstStyle/>
                    <a:p>
                      <a:pPr marL="29845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512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</a:tr>
              <a:tr h="209127"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900" spc="-20" dirty="0">
                          <a:solidFill>
                            <a:srgbClr val="4985E8"/>
                          </a:solidFill>
                          <a:latin typeface="Arial"/>
                          <a:cs typeface="Arial"/>
                        </a:rPr>
                        <a:t>Pool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0480" marB="0">
                    <a:lnL w="19050">
                      <a:solidFill>
                        <a:srgbClr val="4985E8"/>
                      </a:solidFill>
                      <a:prstDash val="solid"/>
                    </a:lnL>
                    <a:lnR w="19050">
                      <a:solidFill>
                        <a:srgbClr val="4985E8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C8DAF7"/>
                    </a:solidFill>
                  </a:tcPr>
                </a:tc>
              </a:tr>
              <a:tr h="211667">
                <a:tc>
                  <a:txBody>
                    <a:bodyPr/>
                    <a:lstStyle/>
                    <a:p>
                      <a:pPr marL="21590" algn="ctr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512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29633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</a:tr>
              <a:tr h="213360">
                <a:tc>
                  <a:txBody>
                    <a:bodyPr/>
                    <a:lstStyle/>
                    <a:p>
                      <a:pPr marL="14604" algn="ctr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512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3020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</a:tr>
              <a:tr h="211667">
                <a:tc>
                  <a:txBody>
                    <a:bodyPr/>
                    <a:lstStyle/>
                    <a:p>
                      <a:pPr marL="14604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512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</a:tr>
              <a:tr h="213360">
                <a:tc>
                  <a:txBody>
                    <a:bodyPr/>
                    <a:lstStyle/>
                    <a:p>
                      <a:pPr marL="2159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512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</a:tr>
              <a:tr h="213360"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900" spc="-20" dirty="0">
                          <a:solidFill>
                            <a:srgbClr val="4985E8"/>
                          </a:solidFill>
                          <a:latin typeface="Arial"/>
                          <a:cs typeface="Arial"/>
                        </a:rPr>
                        <a:t>Pool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3020" marB="0">
                    <a:lnL w="19050">
                      <a:solidFill>
                        <a:srgbClr val="4985E8"/>
                      </a:solidFill>
                      <a:prstDash val="solid"/>
                    </a:lnL>
                    <a:lnR w="19050">
                      <a:solidFill>
                        <a:srgbClr val="4985E8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C8DAF7"/>
                    </a:solidFill>
                  </a:tcPr>
                </a:tc>
              </a:tr>
              <a:tr h="211667"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256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</a:tr>
              <a:tr h="211667"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256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</a:tr>
              <a:tr h="211667"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20" dirty="0">
                          <a:solidFill>
                            <a:srgbClr val="4985E8"/>
                          </a:solidFill>
                          <a:latin typeface="Arial"/>
                          <a:cs typeface="Arial"/>
                        </a:rPr>
                        <a:t>Pool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4985E8"/>
                      </a:solidFill>
                      <a:prstDash val="solid"/>
                    </a:lnL>
                    <a:lnR w="19050">
                      <a:solidFill>
                        <a:srgbClr val="4985E8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C8DAF7"/>
                    </a:solidFill>
                  </a:tcPr>
                </a:tc>
              </a:tr>
              <a:tr h="211667"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128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</a:tr>
              <a:tr h="211667"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128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</a:tr>
              <a:tr h="211667"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20" dirty="0">
                          <a:solidFill>
                            <a:srgbClr val="4985E8"/>
                          </a:solidFill>
                          <a:latin typeface="Arial"/>
                          <a:cs typeface="Arial"/>
                        </a:rPr>
                        <a:t>Pool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4985E8"/>
                      </a:solidFill>
                      <a:prstDash val="solid"/>
                    </a:lnL>
                    <a:lnR w="19050">
                      <a:solidFill>
                        <a:srgbClr val="4985E8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C8DAF7"/>
                    </a:solidFill>
                  </a:tcPr>
                </a:tc>
              </a:tr>
              <a:tr h="211667"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64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</a:tr>
              <a:tr h="211667"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64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</a:tr>
              <a:tr h="178647">
                <a:tc>
                  <a:txBody>
                    <a:bodyPr/>
                    <a:lstStyle/>
                    <a:p>
                      <a:pPr marL="21590" algn="ctr">
                        <a:lnSpc>
                          <a:spcPts val="770"/>
                        </a:lnSpc>
                        <a:spcBef>
                          <a:spcPts val="185"/>
                        </a:spcBef>
                      </a:pPr>
                      <a:r>
                        <a:rPr sz="900" spc="-15" dirty="0">
                          <a:solidFill>
                            <a:srgbClr val="424242"/>
                          </a:solidFill>
                          <a:latin typeface="Arial"/>
                          <a:cs typeface="Arial"/>
                        </a:rPr>
                        <a:t>Input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424242"/>
                      </a:solidFill>
                      <a:prstDash val="solid"/>
                    </a:lnL>
                    <a:lnR w="19050">
                      <a:solidFill>
                        <a:srgbClr val="424242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424242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</a:tr>
            </a:tbl>
          </a:graphicData>
        </a:graphic>
      </p:graphicFrame>
      <p:sp>
        <p:nvSpPr>
          <p:cNvPr id="8" name="object 8"/>
          <p:cNvSpPr txBox="1"/>
          <p:nvPr/>
        </p:nvSpPr>
        <p:spPr>
          <a:xfrm>
            <a:off x="6705722" y="5483239"/>
            <a:ext cx="862753" cy="318347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900" spc="-7" dirty="0">
                <a:latin typeface="Arial"/>
                <a:cs typeface="Arial"/>
              </a:rPr>
              <a:t>AlexNet</a:t>
            </a:r>
            <a:endParaRPr sz="19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839318" y="5483239"/>
            <a:ext cx="823807" cy="318347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900" spc="-7" dirty="0">
                <a:latin typeface="Arial"/>
                <a:cs typeface="Arial"/>
              </a:rPr>
              <a:t>VGG16</a:t>
            </a:r>
            <a:endParaRPr sz="19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261715" y="5483239"/>
            <a:ext cx="823807" cy="318347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900" spc="-7" dirty="0">
                <a:latin typeface="Arial"/>
                <a:cs typeface="Arial"/>
              </a:rPr>
              <a:t>VGG19</a:t>
            </a:r>
            <a:endParaRPr sz="19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02166" y="2796368"/>
            <a:ext cx="5478780" cy="2277332"/>
          </a:xfrm>
          <a:prstGeom prst="rect">
            <a:avLst/>
          </a:prstGeom>
        </p:spPr>
        <p:txBody>
          <a:bodyPr vert="horz" wrap="square" lIns="0" tIns="14393" rIns="0" bIns="0" rtlCol="0">
            <a:spAutoFit/>
          </a:bodyPr>
          <a:lstStyle/>
          <a:p>
            <a:pPr marL="16933" marR="89744">
              <a:lnSpc>
                <a:spcPct val="100699"/>
              </a:lnSpc>
              <a:spcBef>
                <a:spcPts val="113"/>
              </a:spcBef>
            </a:pP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Stack of three 3x3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conv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(stride 1) layers  has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same </a:t>
            </a:r>
            <a:r>
              <a:rPr sz="2400" b="1" spc="-7" dirty="0">
                <a:solidFill>
                  <a:srgbClr val="0000FF"/>
                </a:solidFill>
                <a:latin typeface="Arial"/>
                <a:cs typeface="Arial"/>
              </a:rPr>
              <a:t>effective receptive field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as  one 7x7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conv</a:t>
            </a:r>
            <a:r>
              <a:rPr sz="2400" spc="-2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layer</a:t>
            </a:r>
            <a:endParaRPr sz="2400" dirty="0">
              <a:latin typeface="Arial"/>
              <a:cs typeface="Arial"/>
            </a:endParaRPr>
          </a:p>
          <a:p>
            <a:pPr>
              <a:spcBef>
                <a:spcPts val="60"/>
              </a:spcBef>
            </a:pPr>
            <a:endParaRPr sz="2500" dirty="0">
              <a:latin typeface="Times New Roman"/>
              <a:cs typeface="Times New Roman"/>
            </a:endParaRPr>
          </a:p>
          <a:p>
            <a:pPr marL="16933" marR="6773">
              <a:lnSpc>
                <a:spcPct val="100699"/>
              </a:lnSpc>
            </a:pPr>
            <a:r>
              <a:rPr sz="2400" spc="-7" dirty="0">
                <a:solidFill>
                  <a:srgbClr val="FF0000"/>
                </a:solidFill>
                <a:latin typeface="Arial"/>
                <a:cs typeface="Arial"/>
              </a:rPr>
              <a:t>Q: What is the effective receptive field of  three 3x3 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conv </a:t>
            </a:r>
            <a:r>
              <a:rPr sz="2400" spc="-7" dirty="0">
                <a:solidFill>
                  <a:srgbClr val="FF0000"/>
                </a:solidFill>
                <a:latin typeface="Arial"/>
                <a:cs typeface="Arial"/>
              </a:rPr>
              <a:t>(stride 1)</a:t>
            </a:r>
            <a:r>
              <a:rPr sz="2400" spc="-47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FF0000"/>
                </a:solidFill>
                <a:latin typeface="Arial"/>
                <a:cs typeface="Arial"/>
              </a:rPr>
              <a:t>layers?</a:t>
            </a:r>
            <a:endParaRPr sz="2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99699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0132" y="-76683"/>
            <a:ext cx="4851400" cy="1396106"/>
          </a:xfrm>
          <a:prstGeom prst="rect">
            <a:avLst/>
          </a:prstGeom>
        </p:spPr>
        <p:txBody>
          <a:bodyPr vert="horz" wrap="square" lIns="0" tIns="112604" rIns="0" bIns="0" rtlCol="0">
            <a:spAutoFit/>
          </a:bodyPr>
          <a:lstStyle/>
          <a:p>
            <a:pPr marL="16933">
              <a:lnSpc>
                <a:spcPct val="100000"/>
              </a:lnSpc>
              <a:spcBef>
                <a:spcPts val="887"/>
              </a:spcBef>
            </a:pPr>
            <a:r>
              <a:rPr sz="2400" spc="-7" dirty="0">
                <a:solidFill>
                  <a:srgbClr val="000000"/>
                </a:solidFill>
              </a:rPr>
              <a:t>Case </a:t>
            </a:r>
            <a:r>
              <a:rPr sz="2400" spc="-13" dirty="0">
                <a:solidFill>
                  <a:srgbClr val="000000"/>
                </a:solidFill>
              </a:rPr>
              <a:t>Study:</a:t>
            </a:r>
            <a:r>
              <a:rPr sz="2400" spc="-120" dirty="0">
                <a:solidFill>
                  <a:srgbClr val="000000"/>
                </a:solidFill>
              </a:rPr>
              <a:t> </a:t>
            </a:r>
            <a:r>
              <a:rPr sz="2400" spc="-7" dirty="0">
                <a:solidFill>
                  <a:srgbClr val="000000"/>
                </a:solidFill>
              </a:rPr>
              <a:t>VGGNet</a:t>
            </a:r>
            <a:endParaRPr sz="2400" dirty="0"/>
          </a:p>
          <a:p>
            <a:pPr marL="33866">
              <a:lnSpc>
                <a:spcPct val="100000"/>
              </a:lnSpc>
              <a:spcBef>
                <a:spcPts val="353"/>
              </a:spcBef>
            </a:pPr>
            <a:r>
              <a:rPr sz="2800" i="1" spc="-7" dirty="0">
                <a:solidFill>
                  <a:srgbClr val="000000"/>
                </a:solidFill>
                <a:latin typeface="Arial"/>
                <a:cs typeface="Arial"/>
              </a:rPr>
              <a:t>[Simonyan and Zisserman,</a:t>
            </a:r>
            <a:r>
              <a:rPr sz="2800" i="1" spc="-27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2800" i="1" spc="-7" dirty="0">
                <a:solidFill>
                  <a:srgbClr val="000000"/>
                </a:solidFill>
                <a:latin typeface="Arial"/>
                <a:cs typeface="Arial"/>
              </a:rPr>
              <a:t>2014]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02165" y="1562524"/>
            <a:ext cx="5174827" cy="399627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-7" dirty="0">
                <a:solidFill>
                  <a:srgbClr val="FF0000"/>
                </a:solidFill>
                <a:latin typeface="Arial"/>
                <a:cs typeface="Arial"/>
              </a:rPr>
              <a:t>Q: Why use 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smaller </a:t>
            </a:r>
            <a:r>
              <a:rPr sz="2400" spc="-7" dirty="0">
                <a:solidFill>
                  <a:srgbClr val="FF0000"/>
                </a:solidFill>
                <a:latin typeface="Arial"/>
                <a:cs typeface="Arial"/>
              </a:rPr>
              <a:t>filters? (3x3</a:t>
            </a:r>
            <a:r>
              <a:rPr sz="2400" spc="-113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conv)</a:t>
            </a:r>
            <a:endParaRPr sz="2400">
              <a:latin typeface="Arial"/>
              <a:cs typeface="Arial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8682116" y="764768"/>
          <a:ext cx="1107440" cy="226229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07440"/>
              </a:tblGrid>
              <a:tr h="178647">
                <a:tc>
                  <a:txBody>
                    <a:bodyPr/>
                    <a:lstStyle/>
                    <a:p>
                      <a:pPr marL="18415" algn="ctr">
                        <a:lnSpc>
                          <a:spcPts val="830"/>
                        </a:lnSpc>
                      </a:pPr>
                      <a:r>
                        <a:rPr sz="900" spc="-15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Softmax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FF0000"/>
                      </a:solidFill>
                      <a:prstDash val="solid"/>
                    </a:lnL>
                    <a:lnR w="19050">
                      <a:solidFill>
                        <a:srgbClr val="FF0000"/>
                      </a:solidFill>
                      <a:prstDash val="solid"/>
                    </a:lnR>
                    <a:lnT w="19050">
                      <a:solidFill>
                        <a:srgbClr val="FF0000"/>
                      </a:solidFill>
                      <a:prstDash val="solid"/>
                    </a:lnT>
                    <a:lnB w="19050">
                      <a:solidFill>
                        <a:srgbClr val="FF0000"/>
                      </a:solidFill>
                      <a:prstDash val="solid"/>
                    </a:lnB>
                    <a:solidFill>
                      <a:srgbClr val="F4CCCC"/>
                    </a:solidFill>
                  </a:tcPr>
                </a:tc>
              </a:tr>
              <a:tr h="211667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3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FC</a:t>
                      </a:r>
                      <a:r>
                        <a:rPr sz="900" spc="-1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1000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38751C"/>
                      </a:solidFill>
                      <a:prstDash val="solid"/>
                    </a:lnL>
                    <a:lnR w="19050">
                      <a:solidFill>
                        <a:srgbClr val="38751C"/>
                      </a:solidFill>
                      <a:prstDash val="solid"/>
                    </a:lnR>
                    <a:lnT w="19050">
                      <a:solidFill>
                        <a:srgbClr val="FF0000"/>
                      </a:solidFill>
                      <a:prstDash val="solid"/>
                    </a:lnT>
                    <a:lnB w="19050">
                      <a:solidFill>
                        <a:srgbClr val="38751C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</a:tr>
              <a:tr h="211667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3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FC</a:t>
                      </a:r>
                      <a:r>
                        <a:rPr sz="900" spc="-1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4096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38751C"/>
                      </a:solidFill>
                      <a:prstDash val="solid"/>
                    </a:lnL>
                    <a:lnR w="19050">
                      <a:solidFill>
                        <a:srgbClr val="38751C"/>
                      </a:solidFill>
                      <a:prstDash val="solid"/>
                    </a:lnR>
                    <a:lnT w="19050">
                      <a:solidFill>
                        <a:srgbClr val="38751C"/>
                      </a:solidFill>
                      <a:prstDash val="solid"/>
                    </a:lnT>
                    <a:lnB w="19050">
                      <a:solidFill>
                        <a:srgbClr val="38751C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</a:tr>
              <a:tr h="211667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3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FC</a:t>
                      </a:r>
                      <a:r>
                        <a:rPr sz="900" spc="-1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4096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38751C"/>
                      </a:solidFill>
                      <a:prstDash val="solid"/>
                    </a:lnL>
                    <a:lnR w="19050">
                      <a:solidFill>
                        <a:srgbClr val="38751C"/>
                      </a:solidFill>
                      <a:prstDash val="solid"/>
                    </a:lnR>
                    <a:lnT w="19050">
                      <a:solidFill>
                        <a:srgbClr val="38751C"/>
                      </a:solidFill>
                      <a:prstDash val="solid"/>
                    </a:lnT>
                    <a:lnB w="19050">
                      <a:solidFill>
                        <a:srgbClr val="38751C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</a:tr>
              <a:tr h="211667"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20" dirty="0">
                          <a:solidFill>
                            <a:srgbClr val="4985E8"/>
                          </a:solidFill>
                          <a:latin typeface="Arial"/>
                          <a:cs typeface="Arial"/>
                        </a:rPr>
                        <a:t>Pool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4985E8"/>
                      </a:solidFill>
                      <a:prstDash val="solid"/>
                    </a:lnL>
                    <a:lnR w="19050">
                      <a:solidFill>
                        <a:srgbClr val="4985E8"/>
                      </a:solidFill>
                      <a:prstDash val="solid"/>
                    </a:lnR>
                    <a:lnT w="19050">
                      <a:solidFill>
                        <a:srgbClr val="38751C"/>
                      </a:solidFill>
                      <a:prstDash val="solid"/>
                    </a:lnT>
                    <a:lnB w="19050">
                      <a:solidFill>
                        <a:srgbClr val="4985E8"/>
                      </a:solidFill>
                      <a:prstDash val="solid"/>
                    </a:lnB>
                    <a:solidFill>
                      <a:srgbClr val="C8DAF7"/>
                    </a:solidFill>
                  </a:tcPr>
                </a:tc>
              </a:tr>
              <a:tr h="211667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512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4985E8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</a:tr>
              <a:tr h="211667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512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</a:tr>
              <a:tr h="212513">
                <a:tc>
                  <a:txBody>
                    <a:bodyPr/>
                    <a:lstStyle/>
                    <a:p>
                      <a:pPr marL="2540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512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</a:tr>
              <a:tr h="211667"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900" spc="-20" dirty="0">
                          <a:solidFill>
                            <a:srgbClr val="4985E8"/>
                          </a:solidFill>
                          <a:latin typeface="Arial"/>
                          <a:cs typeface="Arial"/>
                        </a:rPr>
                        <a:t>Pool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2173" marB="0">
                    <a:lnL w="19050">
                      <a:solidFill>
                        <a:srgbClr val="4985E8"/>
                      </a:solidFill>
                      <a:prstDash val="solid"/>
                    </a:lnL>
                    <a:lnR w="19050">
                      <a:solidFill>
                        <a:srgbClr val="4985E8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4985E8"/>
                      </a:solidFill>
                      <a:prstDash val="solid"/>
                    </a:lnB>
                    <a:solidFill>
                      <a:srgbClr val="C8DAF7"/>
                    </a:solidFill>
                  </a:tcPr>
                </a:tc>
              </a:tr>
              <a:tr h="210820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512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0480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4985E8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</a:tr>
              <a:tr h="178647">
                <a:tc>
                  <a:txBody>
                    <a:bodyPr/>
                    <a:lstStyle/>
                    <a:p>
                      <a:pPr marL="19050" algn="ctr">
                        <a:lnSpc>
                          <a:spcPts val="77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512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8682116" y="3109496"/>
          <a:ext cx="1107440" cy="226229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07440"/>
              </a:tblGrid>
              <a:tr h="178647">
                <a:tc>
                  <a:txBody>
                    <a:bodyPr/>
                    <a:lstStyle/>
                    <a:p>
                      <a:pPr marL="19050" algn="ctr">
                        <a:lnSpc>
                          <a:spcPts val="830"/>
                        </a:lnSpc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512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</a:tr>
              <a:tr h="211667"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20" dirty="0">
                          <a:solidFill>
                            <a:srgbClr val="4985E8"/>
                          </a:solidFill>
                          <a:latin typeface="Arial"/>
                          <a:cs typeface="Arial"/>
                        </a:rPr>
                        <a:t>Pool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4985E8"/>
                      </a:solidFill>
                      <a:prstDash val="solid"/>
                    </a:lnL>
                    <a:lnR w="19050">
                      <a:solidFill>
                        <a:srgbClr val="4985E8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4985E8"/>
                      </a:solidFill>
                      <a:prstDash val="solid"/>
                    </a:lnB>
                    <a:solidFill>
                      <a:srgbClr val="C8DAF7"/>
                    </a:solidFill>
                  </a:tcPr>
                </a:tc>
              </a:tr>
              <a:tr h="211667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256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4985E8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</a:tr>
              <a:tr h="211667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256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</a:tr>
              <a:tr h="211667"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20" dirty="0">
                          <a:solidFill>
                            <a:srgbClr val="4985E8"/>
                          </a:solidFill>
                          <a:latin typeface="Arial"/>
                          <a:cs typeface="Arial"/>
                        </a:rPr>
                        <a:t>Pool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4985E8"/>
                      </a:solidFill>
                      <a:prstDash val="solid"/>
                    </a:lnL>
                    <a:lnR w="19050">
                      <a:solidFill>
                        <a:srgbClr val="4985E8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4985E8"/>
                      </a:solidFill>
                      <a:prstDash val="solid"/>
                    </a:lnB>
                    <a:solidFill>
                      <a:srgbClr val="C8DAF7"/>
                    </a:solidFill>
                  </a:tcPr>
                </a:tc>
              </a:tr>
              <a:tr h="211667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128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4985E8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</a:tr>
              <a:tr h="211667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128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4985E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</a:tr>
              <a:tr h="211667"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20" dirty="0">
                          <a:solidFill>
                            <a:srgbClr val="4985E8"/>
                          </a:solidFill>
                          <a:latin typeface="Arial"/>
                          <a:cs typeface="Arial"/>
                        </a:rPr>
                        <a:t>Pool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4985E8"/>
                      </a:solidFill>
                      <a:prstDash val="solid"/>
                    </a:lnL>
                    <a:lnR w="19050">
                      <a:solidFill>
                        <a:srgbClr val="4985E8"/>
                      </a:solidFill>
                      <a:prstDash val="solid"/>
                    </a:lnR>
                    <a:lnT w="19050">
                      <a:solidFill>
                        <a:srgbClr val="4985E8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C8DAF7"/>
                    </a:solidFill>
                  </a:tcPr>
                </a:tc>
              </a:tr>
              <a:tr h="211667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64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</a:tr>
              <a:tr h="211667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64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424242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</a:tr>
              <a:tr h="178647">
                <a:tc>
                  <a:txBody>
                    <a:bodyPr/>
                    <a:lstStyle/>
                    <a:p>
                      <a:pPr marL="19050" algn="ctr">
                        <a:lnSpc>
                          <a:spcPts val="770"/>
                        </a:lnSpc>
                        <a:spcBef>
                          <a:spcPts val="185"/>
                        </a:spcBef>
                      </a:pPr>
                      <a:r>
                        <a:rPr sz="900" spc="-15" dirty="0">
                          <a:solidFill>
                            <a:srgbClr val="424242"/>
                          </a:solidFill>
                          <a:latin typeface="Arial"/>
                          <a:cs typeface="Arial"/>
                        </a:rPr>
                        <a:t>Input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424242"/>
                      </a:solidFill>
                      <a:prstDash val="solid"/>
                    </a:lnL>
                    <a:lnR w="19050">
                      <a:solidFill>
                        <a:srgbClr val="424242"/>
                      </a:solidFill>
                      <a:prstDash val="solid"/>
                    </a:lnR>
                    <a:lnT w="19050">
                      <a:solidFill>
                        <a:srgbClr val="424242"/>
                      </a:solidFill>
                      <a:prstDash val="solid"/>
                    </a:lnT>
                    <a:lnB w="19050">
                      <a:solidFill>
                        <a:srgbClr val="424242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6579452" y="2683347"/>
          <a:ext cx="1107440" cy="268732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07440"/>
              </a:tblGrid>
              <a:tr h="178647">
                <a:tc>
                  <a:txBody>
                    <a:bodyPr/>
                    <a:lstStyle/>
                    <a:p>
                      <a:pPr marL="18415" algn="ctr">
                        <a:lnSpc>
                          <a:spcPts val="830"/>
                        </a:lnSpc>
                      </a:pPr>
                      <a:r>
                        <a:rPr sz="900" spc="-15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Softmax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FF0000"/>
                      </a:solidFill>
                      <a:prstDash val="solid"/>
                    </a:lnL>
                    <a:lnR w="19050">
                      <a:solidFill>
                        <a:srgbClr val="FF0000"/>
                      </a:solidFill>
                      <a:prstDash val="solid"/>
                    </a:lnR>
                    <a:lnT w="19050">
                      <a:solidFill>
                        <a:srgbClr val="FF0000"/>
                      </a:solidFill>
                      <a:prstDash val="solid"/>
                    </a:lnT>
                    <a:lnB w="19050">
                      <a:solidFill>
                        <a:srgbClr val="38751C"/>
                      </a:solidFill>
                      <a:prstDash val="solid"/>
                    </a:lnB>
                    <a:solidFill>
                      <a:srgbClr val="F4CCCC"/>
                    </a:solidFill>
                  </a:tcPr>
                </a:tc>
              </a:tr>
              <a:tr h="211667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3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FC</a:t>
                      </a:r>
                      <a:r>
                        <a:rPr sz="900" spc="-1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1000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38751C"/>
                      </a:solidFill>
                      <a:prstDash val="solid"/>
                    </a:lnL>
                    <a:lnR w="19050">
                      <a:solidFill>
                        <a:srgbClr val="38751C"/>
                      </a:solidFill>
                      <a:prstDash val="solid"/>
                    </a:lnR>
                    <a:lnT w="19050">
                      <a:solidFill>
                        <a:srgbClr val="38751C"/>
                      </a:solidFill>
                      <a:prstDash val="solid"/>
                    </a:lnT>
                    <a:lnB w="19050">
                      <a:solidFill>
                        <a:srgbClr val="38751C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</a:tr>
              <a:tr h="211667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3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FC</a:t>
                      </a:r>
                      <a:r>
                        <a:rPr sz="900" spc="-1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4096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38751C"/>
                      </a:solidFill>
                      <a:prstDash val="solid"/>
                    </a:lnL>
                    <a:lnR w="19050">
                      <a:solidFill>
                        <a:srgbClr val="38751C"/>
                      </a:solidFill>
                      <a:prstDash val="solid"/>
                    </a:lnR>
                    <a:lnT w="19050">
                      <a:solidFill>
                        <a:srgbClr val="38751C"/>
                      </a:solidFill>
                      <a:prstDash val="solid"/>
                    </a:lnT>
                    <a:lnB w="19050">
                      <a:solidFill>
                        <a:srgbClr val="38751C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</a:tr>
              <a:tr h="211667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3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FC</a:t>
                      </a:r>
                      <a:r>
                        <a:rPr sz="900" spc="-1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4096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38751C"/>
                      </a:solidFill>
                      <a:prstDash val="solid"/>
                    </a:lnL>
                    <a:lnR w="19050">
                      <a:solidFill>
                        <a:srgbClr val="38751C"/>
                      </a:solidFill>
                      <a:prstDash val="solid"/>
                    </a:lnR>
                    <a:lnT w="19050">
                      <a:solidFill>
                        <a:srgbClr val="38751C"/>
                      </a:solidFill>
                      <a:prstDash val="solid"/>
                    </a:lnT>
                    <a:lnB w="19050">
                      <a:solidFill>
                        <a:srgbClr val="38751C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</a:tr>
              <a:tr h="211667"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20" dirty="0">
                          <a:solidFill>
                            <a:srgbClr val="4985E8"/>
                          </a:solidFill>
                          <a:latin typeface="Arial"/>
                          <a:cs typeface="Arial"/>
                        </a:rPr>
                        <a:t>Pool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4985E8"/>
                      </a:solidFill>
                      <a:prstDash val="solid"/>
                    </a:lnL>
                    <a:lnR w="19050">
                      <a:solidFill>
                        <a:srgbClr val="4985E8"/>
                      </a:solidFill>
                      <a:prstDash val="solid"/>
                    </a:lnR>
                    <a:lnT w="19050">
                      <a:solidFill>
                        <a:srgbClr val="38751C"/>
                      </a:solidFill>
                      <a:prstDash val="solid"/>
                    </a:lnT>
                    <a:lnB w="19050">
                      <a:solidFill>
                        <a:srgbClr val="4985E8"/>
                      </a:solidFill>
                      <a:prstDash val="solid"/>
                    </a:lnB>
                    <a:solidFill>
                      <a:srgbClr val="C8DAF7"/>
                    </a:solidFill>
                  </a:tcPr>
                </a:tc>
              </a:tr>
              <a:tr h="211667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256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4985E8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</a:tr>
              <a:tr h="211667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384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</a:tr>
              <a:tr h="212513"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20" dirty="0">
                          <a:solidFill>
                            <a:srgbClr val="4985E8"/>
                          </a:solidFill>
                          <a:latin typeface="Arial"/>
                          <a:cs typeface="Arial"/>
                        </a:rPr>
                        <a:t>Pool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4985E8"/>
                      </a:solidFill>
                      <a:prstDash val="solid"/>
                    </a:lnL>
                    <a:lnR w="19050">
                      <a:solidFill>
                        <a:srgbClr val="4985E8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4985E8"/>
                      </a:solidFill>
                      <a:prstDash val="solid"/>
                    </a:lnB>
                    <a:solidFill>
                      <a:srgbClr val="C8DAF7"/>
                    </a:solidFill>
                  </a:tcPr>
                </a:tc>
              </a:tr>
              <a:tr h="212513">
                <a:tc>
                  <a:txBody>
                    <a:bodyPr/>
                    <a:lstStyle/>
                    <a:p>
                      <a:pPr marL="25400" algn="ctr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384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2173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4985E8"/>
                      </a:solidFill>
                      <a:prstDash val="solid"/>
                    </a:lnT>
                    <a:lnB w="19050">
                      <a:solidFill>
                        <a:srgbClr val="4985E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</a:tr>
              <a:tr h="211667">
                <a:tc>
                  <a:txBody>
                    <a:bodyPr/>
                    <a:lstStyle/>
                    <a:p>
                      <a:pPr marL="2540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20" dirty="0">
                          <a:solidFill>
                            <a:srgbClr val="4985E8"/>
                          </a:solidFill>
                          <a:latin typeface="Arial"/>
                          <a:cs typeface="Arial"/>
                        </a:rPr>
                        <a:t>Pool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4985E8"/>
                      </a:solidFill>
                      <a:prstDash val="solid"/>
                    </a:lnL>
                    <a:lnR w="19050">
                      <a:solidFill>
                        <a:srgbClr val="4985E8"/>
                      </a:solidFill>
                      <a:prstDash val="solid"/>
                    </a:lnR>
                    <a:lnT w="19050">
                      <a:solidFill>
                        <a:srgbClr val="4985E8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C8DAF7"/>
                    </a:solidFill>
                  </a:tcPr>
                </a:tc>
              </a:tr>
              <a:tr h="211667">
                <a:tc>
                  <a:txBody>
                    <a:bodyPr/>
                    <a:lstStyle/>
                    <a:p>
                      <a:pPr marL="2540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5x5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256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</a:tr>
              <a:tr h="211667">
                <a:tc>
                  <a:txBody>
                    <a:bodyPr/>
                    <a:lstStyle/>
                    <a:p>
                      <a:pPr marL="2540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11x11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96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424242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</a:tr>
              <a:tr h="178647">
                <a:tc>
                  <a:txBody>
                    <a:bodyPr/>
                    <a:lstStyle/>
                    <a:p>
                      <a:pPr marL="25400" algn="ctr">
                        <a:lnSpc>
                          <a:spcPts val="770"/>
                        </a:lnSpc>
                        <a:spcBef>
                          <a:spcPts val="185"/>
                        </a:spcBef>
                      </a:pPr>
                      <a:r>
                        <a:rPr sz="900" spc="-15" dirty="0">
                          <a:solidFill>
                            <a:srgbClr val="424242"/>
                          </a:solidFill>
                          <a:latin typeface="Arial"/>
                          <a:cs typeface="Arial"/>
                        </a:rPr>
                        <a:t>Input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424242"/>
                      </a:solidFill>
                      <a:prstDash val="solid"/>
                    </a:lnL>
                    <a:lnR w="19050">
                      <a:solidFill>
                        <a:srgbClr val="424242"/>
                      </a:solidFill>
                      <a:prstDash val="solid"/>
                    </a:lnR>
                    <a:lnT w="19050">
                      <a:solidFill>
                        <a:srgbClr val="424242"/>
                      </a:solidFill>
                      <a:prstDash val="solid"/>
                    </a:lnT>
                    <a:lnB w="19050">
                      <a:solidFill>
                        <a:srgbClr val="424242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10057045" y="350468"/>
          <a:ext cx="1107440" cy="501227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07440"/>
              </a:tblGrid>
              <a:tr h="178647">
                <a:tc>
                  <a:txBody>
                    <a:bodyPr/>
                    <a:lstStyle/>
                    <a:p>
                      <a:pPr marL="22860" algn="ctr">
                        <a:lnSpc>
                          <a:spcPts val="830"/>
                        </a:lnSpc>
                      </a:pPr>
                      <a:r>
                        <a:rPr sz="900" spc="-15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Softmax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FF0000"/>
                      </a:solidFill>
                      <a:prstDash val="solid"/>
                    </a:lnL>
                    <a:lnR w="19050">
                      <a:solidFill>
                        <a:srgbClr val="FF0000"/>
                      </a:solidFill>
                      <a:prstDash val="solid"/>
                    </a:lnR>
                    <a:lnT w="19050">
                      <a:solidFill>
                        <a:srgbClr val="FF0000"/>
                      </a:solidFill>
                      <a:prstDash val="solid"/>
                    </a:lnT>
                    <a:lnB w="19050">
                      <a:solidFill>
                        <a:srgbClr val="38751C"/>
                      </a:solidFill>
                      <a:prstDash val="solid"/>
                    </a:lnB>
                    <a:solidFill>
                      <a:srgbClr val="F4CCCC"/>
                    </a:solidFill>
                  </a:tcPr>
                </a:tc>
              </a:tr>
              <a:tr h="211667">
                <a:tc>
                  <a:txBody>
                    <a:bodyPr/>
                    <a:lstStyle/>
                    <a:p>
                      <a:pPr marL="14604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3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FC</a:t>
                      </a:r>
                      <a:r>
                        <a:rPr sz="900" spc="-1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1000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38751C"/>
                      </a:solidFill>
                      <a:prstDash val="solid"/>
                    </a:lnL>
                    <a:lnR w="19050">
                      <a:solidFill>
                        <a:srgbClr val="38751C"/>
                      </a:solidFill>
                      <a:prstDash val="solid"/>
                    </a:lnR>
                    <a:lnT w="19050">
                      <a:solidFill>
                        <a:srgbClr val="38751C"/>
                      </a:solidFill>
                      <a:prstDash val="solid"/>
                    </a:lnT>
                    <a:lnB w="19050">
                      <a:solidFill>
                        <a:srgbClr val="38751C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</a:tr>
              <a:tr h="211667">
                <a:tc>
                  <a:txBody>
                    <a:bodyPr/>
                    <a:lstStyle/>
                    <a:p>
                      <a:pPr marL="14604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3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FC</a:t>
                      </a:r>
                      <a:r>
                        <a:rPr sz="900" spc="-1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4096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38751C"/>
                      </a:solidFill>
                      <a:prstDash val="solid"/>
                    </a:lnL>
                    <a:lnR w="19050">
                      <a:solidFill>
                        <a:srgbClr val="38751C"/>
                      </a:solidFill>
                      <a:prstDash val="solid"/>
                    </a:lnR>
                    <a:lnT w="19050">
                      <a:solidFill>
                        <a:srgbClr val="38751C"/>
                      </a:solidFill>
                      <a:prstDash val="solid"/>
                    </a:lnT>
                    <a:lnB w="19050">
                      <a:solidFill>
                        <a:srgbClr val="38751C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</a:tr>
              <a:tr h="211667">
                <a:tc>
                  <a:txBody>
                    <a:bodyPr/>
                    <a:lstStyle/>
                    <a:p>
                      <a:pPr marL="14604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3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FC</a:t>
                      </a:r>
                      <a:r>
                        <a:rPr sz="900" spc="-1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4096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38751C"/>
                      </a:solidFill>
                      <a:prstDash val="solid"/>
                    </a:lnL>
                    <a:lnR w="19050">
                      <a:solidFill>
                        <a:srgbClr val="38751C"/>
                      </a:solidFill>
                      <a:prstDash val="solid"/>
                    </a:lnR>
                    <a:lnT w="19050">
                      <a:solidFill>
                        <a:srgbClr val="38751C"/>
                      </a:solidFill>
                      <a:prstDash val="solid"/>
                    </a:lnT>
                    <a:lnB w="19050">
                      <a:solidFill>
                        <a:srgbClr val="38751C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</a:tr>
              <a:tr h="210820">
                <a:tc>
                  <a:txBody>
                    <a:bodyPr/>
                    <a:lstStyle/>
                    <a:p>
                      <a:pPr marL="2286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20" dirty="0">
                          <a:solidFill>
                            <a:srgbClr val="4985E8"/>
                          </a:solidFill>
                          <a:latin typeface="Arial"/>
                          <a:cs typeface="Arial"/>
                        </a:rPr>
                        <a:t>Pool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4985E8"/>
                      </a:solidFill>
                      <a:prstDash val="solid"/>
                    </a:lnL>
                    <a:lnR w="19050">
                      <a:solidFill>
                        <a:srgbClr val="4985E8"/>
                      </a:solidFill>
                      <a:prstDash val="solid"/>
                    </a:lnR>
                    <a:lnT w="19050">
                      <a:solidFill>
                        <a:srgbClr val="38751C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C8DAF7"/>
                    </a:solidFill>
                  </a:tcPr>
                </a:tc>
              </a:tr>
              <a:tr h="209973">
                <a:tc>
                  <a:txBody>
                    <a:bodyPr/>
                    <a:lstStyle/>
                    <a:p>
                      <a:pPr marL="26670" algn="ct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512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0480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</a:tr>
              <a:tr h="210820">
                <a:tc>
                  <a:txBody>
                    <a:bodyPr/>
                    <a:lstStyle/>
                    <a:p>
                      <a:pPr marL="22860" algn="ct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512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0480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</a:tr>
              <a:tr h="211667">
                <a:tc>
                  <a:txBody>
                    <a:bodyPr/>
                    <a:lstStyle/>
                    <a:p>
                      <a:pPr marL="2286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512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</a:tr>
              <a:tr h="210820">
                <a:tc>
                  <a:txBody>
                    <a:bodyPr/>
                    <a:lstStyle/>
                    <a:p>
                      <a:pPr marL="29845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512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</a:tr>
              <a:tr h="209127"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900" spc="-20" dirty="0">
                          <a:solidFill>
                            <a:srgbClr val="4985E8"/>
                          </a:solidFill>
                          <a:latin typeface="Arial"/>
                          <a:cs typeface="Arial"/>
                        </a:rPr>
                        <a:t>Pool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0480" marB="0">
                    <a:lnL w="19050">
                      <a:solidFill>
                        <a:srgbClr val="4985E8"/>
                      </a:solidFill>
                      <a:prstDash val="solid"/>
                    </a:lnL>
                    <a:lnR w="19050">
                      <a:solidFill>
                        <a:srgbClr val="4985E8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C8DAF7"/>
                    </a:solidFill>
                  </a:tcPr>
                </a:tc>
              </a:tr>
              <a:tr h="211667">
                <a:tc>
                  <a:txBody>
                    <a:bodyPr/>
                    <a:lstStyle/>
                    <a:p>
                      <a:pPr marL="21590" algn="ctr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512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29633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</a:tr>
              <a:tr h="213360">
                <a:tc>
                  <a:txBody>
                    <a:bodyPr/>
                    <a:lstStyle/>
                    <a:p>
                      <a:pPr marL="14604" algn="ctr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512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3020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</a:tr>
              <a:tr h="211667">
                <a:tc>
                  <a:txBody>
                    <a:bodyPr/>
                    <a:lstStyle/>
                    <a:p>
                      <a:pPr marL="14604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512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</a:tr>
              <a:tr h="213360">
                <a:tc>
                  <a:txBody>
                    <a:bodyPr/>
                    <a:lstStyle/>
                    <a:p>
                      <a:pPr marL="2159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512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</a:tr>
              <a:tr h="213360"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900" spc="-20" dirty="0">
                          <a:solidFill>
                            <a:srgbClr val="4985E8"/>
                          </a:solidFill>
                          <a:latin typeface="Arial"/>
                          <a:cs typeface="Arial"/>
                        </a:rPr>
                        <a:t>Pool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3020" marB="0">
                    <a:lnL w="19050">
                      <a:solidFill>
                        <a:srgbClr val="4985E8"/>
                      </a:solidFill>
                      <a:prstDash val="solid"/>
                    </a:lnL>
                    <a:lnR w="19050">
                      <a:solidFill>
                        <a:srgbClr val="4985E8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C8DAF7"/>
                    </a:solidFill>
                  </a:tcPr>
                </a:tc>
              </a:tr>
              <a:tr h="211667"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256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</a:tr>
              <a:tr h="211667"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256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</a:tr>
              <a:tr h="211667"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20" dirty="0">
                          <a:solidFill>
                            <a:srgbClr val="4985E8"/>
                          </a:solidFill>
                          <a:latin typeface="Arial"/>
                          <a:cs typeface="Arial"/>
                        </a:rPr>
                        <a:t>Pool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4985E8"/>
                      </a:solidFill>
                      <a:prstDash val="solid"/>
                    </a:lnL>
                    <a:lnR w="19050">
                      <a:solidFill>
                        <a:srgbClr val="4985E8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C8DAF7"/>
                    </a:solidFill>
                  </a:tcPr>
                </a:tc>
              </a:tr>
              <a:tr h="211667"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128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</a:tr>
              <a:tr h="211667"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128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</a:tr>
              <a:tr h="211667"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20" dirty="0">
                          <a:solidFill>
                            <a:srgbClr val="4985E8"/>
                          </a:solidFill>
                          <a:latin typeface="Arial"/>
                          <a:cs typeface="Arial"/>
                        </a:rPr>
                        <a:t>Pool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4985E8"/>
                      </a:solidFill>
                      <a:prstDash val="solid"/>
                    </a:lnL>
                    <a:lnR w="19050">
                      <a:solidFill>
                        <a:srgbClr val="4985E8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C8DAF7"/>
                    </a:solidFill>
                  </a:tcPr>
                </a:tc>
              </a:tr>
              <a:tr h="211667"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64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</a:tr>
              <a:tr h="211667"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64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</a:tr>
              <a:tr h="178647">
                <a:tc>
                  <a:txBody>
                    <a:bodyPr/>
                    <a:lstStyle/>
                    <a:p>
                      <a:pPr marL="21590" algn="ctr">
                        <a:lnSpc>
                          <a:spcPts val="770"/>
                        </a:lnSpc>
                        <a:spcBef>
                          <a:spcPts val="185"/>
                        </a:spcBef>
                      </a:pPr>
                      <a:r>
                        <a:rPr sz="900" spc="-15" dirty="0">
                          <a:solidFill>
                            <a:srgbClr val="424242"/>
                          </a:solidFill>
                          <a:latin typeface="Arial"/>
                          <a:cs typeface="Arial"/>
                        </a:rPr>
                        <a:t>Input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424242"/>
                      </a:solidFill>
                      <a:prstDash val="solid"/>
                    </a:lnL>
                    <a:lnR w="19050">
                      <a:solidFill>
                        <a:srgbClr val="424242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424242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</a:tr>
            </a:tbl>
          </a:graphicData>
        </a:graphic>
      </p:graphicFrame>
      <p:sp>
        <p:nvSpPr>
          <p:cNvPr id="8" name="object 8"/>
          <p:cNvSpPr txBox="1"/>
          <p:nvPr/>
        </p:nvSpPr>
        <p:spPr>
          <a:xfrm>
            <a:off x="6705722" y="5483239"/>
            <a:ext cx="862753" cy="318347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900" spc="-7" dirty="0">
                <a:latin typeface="Arial"/>
                <a:cs typeface="Arial"/>
              </a:rPr>
              <a:t>AlexNet</a:t>
            </a:r>
            <a:endParaRPr sz="19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839318" y="5483239"/>
            <a:ext cx="823807" cy="318347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900" spc="-7" dirty="0">
                <a:latin typeface="Arial"/>
                <a:cs typeface="Arial"/>
              </a:rPr>
              <a:t>VGG16</a:t>
            </a:r>
            <a:endParaRPr sz="19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261715" y="5483239"/>
            <a:ext cx="823807" cy="318347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900" spc="-7" dirty="0">
                <a:latin typeface="Arial"/>
                <a:cs typeface="Arial"/>
              </a:rPr>
              <a:t>VGG19</a:t>
            </a:r>
            <a:endParaRPr sz="19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02166" y="2980513"/>
            <a:ext cx="5395805" cy="1872827"/>
          </a:xfrm>
          <a:prstGeom prst="rect">
            <a:avLst/>
          </a:prstGeom>
        </p:spPr>
        <p:txBody>
          <a:bodyPr vert="horz" wrap="square" lIns="0" tIns="14393" rIns="0" bIns="0" rtlCol="0">
            <a:spAutoFit/>
          </a:bodyPr>
          <a:lstStyle/>
          <a:p>
            <a:pPr marL="16933" marR="6773">
              <a:lnSpc>
                <a:spcPct val="100699"/>
              </a:lnSpc>
              <a:spcBef>
                <a:spcPts val="113"/>
              </a:spcBef>
            </a:pP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Stack of three 3x3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conv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(stride 1) layers  has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same </a:t>
            </a:r>
            <a:r>
              <a:rPr sz="2400" b="1" spc="-7" dirty="0">
                <a:solidFill>
                  <a:srgbClr val="0000FF"/>
                </a:solidFill>
                <a:latin typeface="Arial"/>
                <a:cs typeface="Arial"/>
              </a:rPr>
              <a:t>effective receptive field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as  one 7x7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conv</a:t>
            </a:r>
            <a:r>
              <a:rPr sz="2400" spc="-2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layer</a:t>
            </a:r>
            <a:endParaRPr sz="2400" dirty="0">
              <a:latin typeface="Arial"/>
              <a:cs typeface="Arial"/>
            </a:endParaRPr>
          </a:p>
          <a:p>
            <a:pPr>
              <a:spcBef>
                <a:spcPts val="7"/>
              </a:spcBef>
            </a:pPr>
            <a:endParaRPr sz="2500" dirty="0">
              <a:latin typeface="Times New Roman"/>
              <a:cs typeface="Times New Roman"/>
            </a:endParaRPr>
          </a:p>
          <a:p>
            <a:pPr marL="16933"/>
            <a:r>
              <a:rPr sz="2400" spc="-7" dirty="0">
                <a:solidFill>
                  <a:srgbClr val="FF0000"/>
                </a:solidFill>
                <a:latin typeface="Arial"/>
                <a:cs typeface="Arial"/>
              </a:rPr>
              <a:t>[7x7]</a:t>
            </a:r>
            <a:endParaRPr sz="2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00616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0132" y="-76683"/>
            <a:ext cx="4851400" cy="1396106"/>
          </a:xfrm>
          <a:prstGeom prst="rect">
            <a:avLst/>
          </a:prstGeom>
        </p:spPr>
        <p:txBody>
          <a:bodyPr vert="horz" wrap="square" lIns="0" tIns="112604" rIns="0" bIns="0" rtlCol="0">
            <a:spAutoFit/>
          </a:bodyPr>
          <a:lstStyle/>
          <a:p>
            <a:pPr marL="16933">
              <a:lnSpc>
                <a:spcPct val="100000"/>
              </a:lnSpc>
              <a:spcBef>
                <a:spcPts val="887"/>
              </a:spcBef>
            </a:pPr>
            <a:r>
              <a:rPr sz="2400" spc="-7" dirty="0">
                <a:solidFill>
                  <a:srgbClr val="000000"/>
                </a:solidFill>
              </a:rPr>
              <a:t>Case </a:t>
            </a:r>
            <a:r>
              <a:rPr sz="2400" spc="-13" dirty="0">
                <a:solidFill>
                  <a:srgbClr val="000000"/>
                </a:solidFill>
              </a:rPr>
              <a:t>Study:</a:t>
            </a:r>
            <a:r>
              <a:rPr sz="2400" spc="-120" dirty="0">
                <a:solidFill>
                  <a:srgbClr val="000000"/>
                </a:solidFill>
              </a:rPr>
              <a:t> </a:t>
            </a:r>
            <a:r>
              <a:rPr sz="2400" spc="-7" dirty="0">
                <a:solidFill>
                  <a:srgbClr val="000000"/>
                </a:solidFill>
              </a:rPr>
              <a:t>VGGNet</a:t>
            </a:r>
            <a:endParaRPr sz="2400" dirty="0"/>
          </a:p>
          <a:p>
            <a:pPr marL="33866">
              <a:lnSpc>
                <a:spcPct val="100000"/>
              </a:lnSpc>
              <a:spcBef>
                <a:spcPts val="353"/>
              </a:spcBef>
            </a:pPr>
            <a:r>
              <a:rPr sz="2800" i="1" spc="-7" dirty="0">
                <a:solidFill>
                  <a:srgbClr val="000000"/>
                </a:solidFill>
                <a:latin typeface="Arial"/>
                <a:cs typeface="Arial"/>
              </a:rPr>
              <a:t>[Simonyan and Zisserman,</a:t>
            </a:r>
            <a:r>
              <a:rPr sz="2800" i="1" spc="-27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2800" i="1" spc="-7" dirty="0">
                <a:solidFill>
                  <a:srgbClr val="000000"/>
                </a:solidFill>
                <a:latin typeface="Arial"/>
                <a:cs typeface="Arial"/>
              </a:rPr>
              <a:t>2014]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210566" y="6290125"/>
            <a:ext cx="11612033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53"/>
              </a:lnSpc>
              <a:tabLst>
                <a:tab pos="7004298" algn="l"/>
                <a:tab pos="9747430" algn="l"/>
              </a:tabLst>
            </a:pP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2400" spc="-2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2400" spc="-1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Yeung	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May 2,</a:t>
            </a:r>
            <a:r>
              <a:rPr sz="4000" spc="-189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4000" baseline="-4166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2165" y="1562524"/>
            <a:ext cx="5174827" cy="399627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-7" dirty="0">
                <a:solidFill>
                  <a:srgbClr val="FF0000"/>
                </a:solidFill>
                <a:latin typeface="Arial"/>
                <a:cs typeface="Arial"/>
              </a:rPr>
              <a:t>Q: Why use 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smaller </a:t>
            </a:r>
            <a:r>
              <a:rPr sz="2400" spc="-7" dirty="0">
                <a:solidFill>
                  <a:srgbClr val="FF0000"/>
                </a:solidFill>
                <a:latin typeface="Arial"/>
                <a:cs typeface="Arial"/>
              </a:rPr>
              <a:t>filters? (3x3</a:t>
            </a:r>
            <a:r>
              <a:rPr sz="2400" spc="-113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conv)</a:t>
            </a:r>
            <a:endParaRPr sz="2400">
              <a:latin typeface="Arial"/>
              <a:cs typeface="Arial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8682116" y="764768"/>
          <a:ext cx="1107440" cy="226229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07440"/>
              </a:tblGrid>
              <a:tr h="178647">
                <a:tc>
                  <a:txBody>
                    <a:bodyPr/>
                    <a:lstStyle/>
                    <a:p>
                      <a:pPr marL="18415" algn="ctr">
                        <a:lnSpc>
                          <a:spcPts val="830"/>
                        </a:lnSpc>
                      </a:pPr>
                      <a:r>
                        <a:rPr sz="900" spc="-15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Softmax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FF0000"/>
                      </a:solidFill>
                      <a:prstDash val="solid"/>
                    </a:lnL>
                    <a:lnR w="19050">
                      <a:solidFill>
                        <a:srgbClr val="FF0000"/>
                      </a:solidFill>
                      <a:prstDash val="solid"/>
                    </a:lnR>
                    <a:lnT w="19050">
                      <a:solidFill>
                        <a:srgbClr val="FF0000"/>
                      </a:solidFill>
                      <a:prstDash val="solid"/>
                    </a:lnT>
                    <a:lnB w="19050">
                      <a:solidFill>
                        <a:srgbClr val="FF0000"/>
                      </a:solidFill>
                      <a:prstDash val="solid"/>
                    </a:lnB>
                    <a:solidFill>
                      <a:srgbClr val="F4CCCC"/>
                    </a:solidFill>
                  </a:tcPr>
                </a:tc>
              </a:tr>
              <a:tr h="211667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3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FC</a:t>
                      </a:r>
                      <a:r>
                        <a:rPr sz="900" spc="-1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1000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38751C"/>
                      </a:solidFill>
                      <a:prstDash val="solid"/>
                    </a:lnL>
                    <a:lnR w="19050">
                      <a:solidFill>
                        <a:srgbClr val="38751C"/>
                      </a:solidFill>
                      <a:prstDash val="solid"/>
                    </a:lnR>
                    <a:lnT w="19050">
                      <a:solidFill>
                        <a:srgbClr val="FF0000"/>
                      </a:solidFill>
                      <a:prstDash val="solid"/>
                    </a:lnT>
                    <a:lnB w="19050">
                      <a:solidFill>
                        <a:srgbClr val="38751C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</a:tr>
              <a:tr h="211667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3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FC</a:t>
                      </a:r>
                      <a:r>
                        <a:rPr sz="900" spc="-1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4096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38751C"/>
                      </a:solidFill>
                      <a:prstDash val="solid"/>
                    </a:lnL>
                    <a:lnR w="19050">
                      <a:solidFill>
                        <a:srgbClr val="38751C"/>
                      </a:solidFill>
                      <a:prstDash val="solid"/>
                    </a:lnR>
                    <a:lnT w="19050">
                      <a:solidFill>
                        <a:srgbClr val="38751C"/>
                      </a:solidFill>
                      <a:prstDash val="solid"/>
                    </a:lnT>
                    <a:lnB w="19050">
                      <a:solidFill>
                        <a:srgbClr val="38751C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</a:tr>
              <a:tr h="211667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3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FC</a:t>
                      </a:r>
                      <a:r>
                        <a:rPr sz="900" spc="-1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4096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38751C"/>
                      </a:solidFill>
                      <a:prstDash val="solid"/>
                    </a:lnL>
                    <a:lnR w="19050">
                      <a:solidFill>
                        <a:srgbClr val="38751C"/>
                      </a:solidFill>
                      <a:prstDash val="solid"/>
                    </a:lnR>
                    <a:lnT w="19050">
                      <a:solidFill>
                        <a:srgbClr val="38751C"/>
                      </a:solidFill>
                      <a:prstDash val="solid"/>
                    </a:lnT>
                    <a:lnB w="19050">
                      <a:solidFill>
                        <a:srgbClr val="38751C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</a:tr>
              <a:tr h="211667"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20" dirty="0">
                          <a:solidFill>
                            <a:srgbClr val="4985E8"/>
                          </a:solidFill>
                          <a:latin typeface="Arial"/>
                          <a:cs typeface="Arial"/>
                        </a:rPr>
                        <a:t>Pool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4985E8"/>
                      </a:solidFill>
                      <a:prstDash val="solid"/>
                    </a:lnL>
                    <a:lnR w="19050">
                      <a:solidFill>
                        <a:srgbClr val="4985E8"/>
                      </a:solidFill>
                      <a:prstDash val="solid"/>
                    </a:lnR>
                    <a:lnT w="19050">
                      <a:solidFill>
                        <a:srgbClr val="38751C"/>
                      </a:solidFill>
                      <a:prstDash val="solid"/>
                    </a:lnT>
                    <a:lnB w="19050">
                      <a:solidFill>
                        <a:srgbClr val="4985E8"/>
                      </a:solidFill>
                      <a:prstDash val="solid"/>
                    </a:lnB>
                    <a:solidFill>
                      <a:srgbClr val="C8DAF7"/>
                    </a:solidFill>
                  </a:tcPr>
                </a:tc>
              </a:tr>
              <a:tr h="211667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512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4985E8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</a:tr>
              <a:tr h="211667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512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</a:tr>
              <a:tr h="212513">
                <a:tc>
                  <a:txBody>
                    <a:bodyPr/>
                    <a:lstStyle/>
                    <a:p>
                      <a:pPr marL="2540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512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</a:tr>
              <a:tr h="211667"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900" spc="-20" dirty="0">
                          <a:solidFill>
                            <a:srgbClr val="4985E8"/>
                          </a:solidFill>
                          <a:latin typeface="Arial"/>
                          <a:cs typeface="Arial"/>
                        </a:rPr>
                        <a:t>Pool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2173" marB="0">
                    <a:lnL w="19050">
                      <a:solidFill>
                        <a:srgbClr val="4985E8"/>
                      </a:solidFill>
                      <a:prstDash val="solid"/>
                    </a:lnL>
                    <a:lnR w="19050">
                      <a:solidFill>
                        <a:srgbClr val="4985E8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4985E8"/>
                      </a:solidFill>
                      <a:prstDash val="solid"/>
                    </a:lnB>
                    <a:solidFill>
                      <a:srgbClr val="C8DAF7"/>
                    </a:solidFill>
                  </a:tcPr>
                </a:tc>
              </a:tr>
              <a:tr h="210820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512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0480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4985E8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</a:tr>
              <a:tr h="178647">
                <a:tc>
                  <a:txBody>
                    <a:bodyPr/>
                    <a:lstStyle/>
                    <a:p>
                      <a:pPr marL="19050" algn="ctr">
                        <a:lnSpc>
                          <a:spcPts val="77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512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8682116" y="3109496"/>
          <a:ext cx="1107440" cy="226229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07440"/>
              </a:tblGrid>
              <a:tr h="178647">
                <a:tc>
                  <a:txBody>
                    <a:bodyPr/>
                    <a:lstStyle/>
                    <a:p>
                      <a:pPr marL="19050" algn="ctr">
                        <a:lnSpc>
                          <a:spcPts val="830"/>
                        </a:lnSpc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512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</a:tr>
              <a:tr h="211667"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20" dirty="0">
                          <a:solidFill>
                            <a:srgbClr val="4985E8"/>
                          </a:solidFill>
                          <a:latin typeface="Arial"/>
                          <a:cs typeface="Arial"/>
                        </a:rPr>
                        <a:t>Pool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4985E8"/>
                      </a:solidFill>
                      <a:prstDash val="solid"/>
                    </a:lnL>
                    <a:lnR w="19050">
                      <a:solidFill>
                        <a:srgbClr val="4985E8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4985E8"/>
                      </a:solidFill>
                      <a:prstDash val="solid"/>
                    </a:lnB>
                    <a:solidFill>
                      <a:srgbClr val="C8DAF7"/>
                    </a:solidFill>
                  </a:tcPr>
                </a:tc>
              </a:tr>
              <a:tr h="211667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256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4985E8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</a:tr>
              <a:tr h="211667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256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</a:tr>
              <a:tr h="211667"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20" dirty="0">
                          <a:solidFill>
                            <a:srgbClr val="4985E8"/>
                          </a:solidFill>
                          <a:latin typeface="Arial"/>
                          <a:cs typeface="Arial"/>
                        </a:rPr>
                        <a:t>Pool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4985E8"/>
                      </a:solidFill>
                      <a:prstDash val="solid"/>
                    </a:lnL>
                    <a:lnR w="19050">
                      <a:solidFill>
                        <a:srgbClr val="4985E8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4985E8"/>
                      </a:solidFill>
                      <a:prstDash val="solid"/>
                    </a:lnB>
                    <a:solidFill>
                      <a:srgbClr val="C8DAF7"/>
                    </a:solidFill>
                  </a:tcPr>
                </a:tc>
              </a:tr>
              <a:tr h="211667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128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4985E8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</a:tr>
              <a:tr h="211667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128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4985E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</a:tr>
              <a:tr h="211667"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20" dirty="0">
                          <a:solidFill>
                            <a:srgbClr val="4985E8"/>
                          </a:solidFill>
                          <a:latin typeface="Arial"/>
                          <a:cs typeface="Arial"/>
                        </a:rPr>
                        <a:t>Pool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4985E8"/>
                      </a:solidFill>
                      <a:prstDash val="solid"/>
                    </a:lnL>
                    <a:lnR w="19050">
                      <a:solidFill>
                        <a:srgbClr val="4985E8"/>
                      </a:solidFill>
                      <a:prstDash val="solid"/>
                    </a:lnR>
                    <a:lnT w="19050">
                      <a:solidFill>
                        <a:srgbClr val="4985E8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C8DAF7"/>
                    </a:solidFill>
                  </a:tcPr>
                </a:tc>
              </a:tr>
              <a:tr h="211667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64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</a:tr>
              <a:tr h="211667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64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424242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</a:tr>
              <a:tr h="178647">
                <a:tc>
                  <a:txBody>
                    <a:bodyPr/>
                    <a:lstStyle/>
                    <a:p>
                      <a:pPr marL="19050" algn="ctr">
                        <a:lnSpc>
                          <a:spcPts val="770"/>
                        </a:lnSpc>
                        <a:spcBef>
                          <a:spcPts val="185"/>
                        </a:spcBef>
                      </a:pPr>
                      <a:r>
                        <a:rPr sz="900" spc="-15" dirty="0">
                          <a:solidFill>
                            <a:srgbClr val="424242"/>
                          </a:solidFill>
                          <a:latin typeface="Arial"/>
                          <a:cs typeface="Arial"/>
                        </a:rPr>
                        <a:t>Input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424242"/>
                      </a:solidFill>
                      <a:prstDash val="solid"/>
                    </a:lnL>
                    <a:lnR w="19050">
                      <a:solidFill>
                        <a:srgbClr val="424242"/>
                      </a:solidFill>
                      <a:prstDash val="solid"/>
                    </a:lnR>
                    <a:lnT w="19050">
                      <a:solidFill>
                        <a:srgbClr val="424242"/>
                      </a:solidFill>
                      <a:prstDash val="solid"/>
                    </a:lnT>
                    <a:lnB w="19050">
                      <a:solidFill>
                        <a:srgbClr val="424242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6579452" y="2683347"/>
          <a:ext cx="1107440" cy="268732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07440"/>
              </a:tblGrid>
              <a:tr h="178647">
                <a:tc>
                  <a:txBody>
                    <a:bodyPr/>
                    <a:lstStyle/>
                    <a:p>
                      <a:pPr marL="18415" algn="ctr">
                        <a:lnSpc>
                          <a:spcPts val="830"/>
                        </a:lnSpc>
                      </a:pPr>
                      <a:r>
                        <a:rPr sz="900" spc="-15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Softmax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FF0000"/>
                      </a:solidFill>
                      <a:prstDash val="solid"/>
                    </a:lnL>
                    <a:lnR w="19050">
                      <a:solidFill>
                        <a:srgbClr val="FF0000"/>
                      </a:solidFill>
                      <a:prstDash val="solid"/>
                    </a:lnR>
                    <a:lnT w="19050">
                      <a:solidFill>
                        <a:srgbClr val="FF0000"/>
                      </a:solidFill>
                      <a:prstDash val="solid"/>
                    </a:lnT>
                    <a:lnB w="19050">
                      <a:solidFill>
                        <a:srgbClr val="38751C"/>
                      </a:solidFill>
                      <a:prstDash val="solid"/>
                    </a:lnB>
                    <a:solidFill>
                      <a:srgbClr val="F4CCCC"/>
                    </a:solidFill>
                  </a:tcPr>
                </a:tc>
              </a:tr>
              <a:tr h="211667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3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FC</a:t>
                      </a:r>
                      <a:r>
                        <a:rPr sz="900" spc="-1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1000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38751C"/>
                      </a:solidFill>
                      <a:prstDash val="solid"/>
                    </a:lnL>
                    <a:lnR w="19050">
                      <a:solidFill>
                        <a:srgbClr val="38751C"/>
                      </a:solidFill>
                      <a:prstDash val="solid"/>
                    </a:lnR>
                    <a:lnT w="19050">
                      <a:solidFill>
                        <a:srgbClr val="38751C"/>
                      </a:solidFill>
                      <a:prstDash val="solid"/>
                    </a:lnT>
                    <a:lnB w="19050">
                      <a:solidFill>
                        <a:srgbClr val="38751C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</a:tr>
              <a:tr h="211667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3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FC</a:t>
                      </a:r>
                      <a:r>
                        <a:rPr sz="900" spc="-1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4096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38751C"/>
                      </a:solidFill>
                      <a:prstDash val="solid"/>
                    </a:lnL>
                    <a:lnR w="19050">
                      <a:solidFill>
                        <a:srgbClr val="38751C"/>
                      </a:solidFill>
                      <a:prstDash val="solid"/>
                    </a:lnR>
                    <a:lnT w="19050">
                      <a:solidFill>
                        <a:srgbClr val="38751C"/>
                      </a:solidFill>
                      <a:prstDash val="solid"/>
                    </a:lnT>
                    <a:lnB w="19050">
                      <a:solidFill>
                        <a:srgbClr val="38751C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</a:tr>
              <a:tr h="211667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3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FC</a:t>
                      </a:r>
                      <a:r>
                        <a:rPr sz="900" spc="-1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4096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38751C"/>
                      </a:solidFill>
                      <a:prstDash val="solid"/>
                    </a:lnL>
                    <a:lnR w="19050">
                      <a:solidFill>
                        <a:srgbClr val="38751C"/>
                      </a:solidFill>
                      <a:prstDash val="solid"/>
                    </a:lnR>
                    <a:lnT w="19050">
                      <a:solidFill>
                        <a:srgbClr val="38751C"/>
                      </a:solidFill>
                      <a:prstDash val="solid"/>
                    </a:lnT>
                    <a:lnB w="19050">
                      <a:solidFill>
                        <a:srgbClr val="38751C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</a:tr>
              <a:tr h="211667"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20" dirty="0">
                          <a:solidFill>
                            <a:srgbClr val="4985E8"/>
                          </a:solidFill>
                          <a:latin typeface="Arial"/>
                          <a:cs typeface="Arial"/>
                        </a:rPr>
                        <a:t>Pool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4985E8"/>
                      </a:solidFill>
                      <a:prstDash val="solid"/>
                    </a:lnL>
                    <a:lnR w="19050">
                      <a:solidFill>
                        <a:srgbClr val="4985E8"/>
                      </a:solidFill>
                      <a:prstDash val="solid"/>
                    </a:lnR>
                    <a:lnT w="19050">
                      <a:solidFill>
                        <a:srgbClr val="38751C"/>
                      </a:solidFill>
                      <a:prstDash val="solid"/>
                    </a:lnT>
                    <a:lnB w="19050">
                      <a:solidFill>
                        <a:srgbClr val="4985E8"/>
                      </a:solidFill>
                      <a:prstDash val="solid"/>
                    </a:lnB>
                    <a:solidFill>
                      <a:srgbClr val="C8DAF7"/>
                    </a:solidFill>
                  </a:tcPr>
                </a:tc>
              </a:tr>
              <a:tr h="211667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256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4985E8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</a:tr>
              <a:tr h="211667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384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</a:tr>
              <a:tr h="212513"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20" dirty="0">
                          <a:solidFill>
                            <a:srgbClr val="4985E8"/>
                          </a:solidFill>
                          <a:latin typeface="Arial"/>
                          <a:cs typeface="Arial"/>
                        </a:rPr>
                        <a:t>Pool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4985E8"/>
                      </a:solidFill>
                      <a:prstDash val="solid"/>
                    </a:lnL>
                    <a:lnR w="19050">
                      <a:solidFill>
                        <a:srgbClr val="4985E8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4985E8"/>
                      </a:solidFill>
                      <a:prstDash val="solid"/>
                    </a:lnB>
                    <a:solidFill>
                      <a:srgbClr val="C8DAF7"/>
                    </a:solidFill>
                  </a:tcPr>
                </a:tc>
              </a:tr>
              <a:tr h="212513">
                <a:tc>
                  <a:txBody>
                    <a:bodyPr/>
                    <a:lstStyle/>
                    <a:p>
                      <a:pPr marL="25400" algn="ctr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384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2173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4985E8"/>
                      </a:solidFill>
                      <a:prstDash val="solid"/>
                    </a:lnT>
                    <a:lnB w="19050">
                      <a:solidFill>
                        <a:srgbClr val="4985E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</a:tr>
              <a:tr h="211667">
                <a:tc>
                  <a:txBody>
                    <a:bodyPr/>
                    <a:lstStyle/>
                    <a:p>
                      <a:pPr marL="2540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20" dirty="0">
                          <a:solidFill>
                            <a:srgbClr val="4985E8"/>
                          </a:solidFill>
                          <a:latin typeface="Arial"/>
                          <a:cs typeface="Arial"/>
                        </a:rPr>
                        <a:t>Pool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4985E8"/>
                      </a:solidFill>
                      <a:prstDash val="solid"/>
                    </a:lnL>
                    <a:lnR w="19050">
                      <a:solidFill>
                        <a:srgbClr val="4985E8"/>
                      </a:solidFill>
                      <a:prstDash val="solid"/>
                    </a:lnR>
                    <a:lnT w="19050">
                      <a:solidFill>
                        <a:srgbClr val="4985E8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C8DAF7"/>
                    </a:solidFill>
                  </a:tcPr>
                </a:tc>
              </a:tr>
              <a:tr h="211667">
                <a:tc>
                  <a:txBody>
                    <a:bodyPr/>
                    <a:lstStyle/>
                    <a:p>
                      <a:pPr marL="2540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5x5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256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</a:tr>
              <a:tr h="211667">
                <a:tc>
                  <a:txBody>
                    <a:bodyPr/>
                    <a:lstStyle/>
                    <a:p>
                      <a:pPr marL="2540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11x11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96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424242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</a:tr>
              <a:tr h="178647">
                <a:tc>
                  <a:txBody>
                    <a:bodyPr/>
                    <a:lstStyle/>
                    <a:p>
                      <a:pPr marL="25400" algn="ctr">
                        <a:lnSpc>
                          <a:spcPts val="770"/>
                        </a:lnSpc>
                        <a:spcBef>
                          <a:spcPts val="185"/>
                        </a:spcBef>
                      </a:pPr>
                      <a:r>
                        <a:rPr sz="900" spc="-15" dirty="0">
                          <a:solidFill>
                            <a:srgbClr val="424242"/>
                          </a:solidFill>
                          <a:latin typeface="Arial"/>
                          <a:cs typeface="Arial"/>
                        </a:rPr>
                        <a:t>Input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424242"/>
                      </a:solidFill>
                      <a:prstDash val="solid"/>
                    </a:lnL>
                    <a:lnR w="19050">
                      <a:solidFill>
                        <a:srgbClr val="424242"/>
                      </a:solidFill>
                      <a:prstDash val="solid"/>
                    </a:lnR>
                    <a:lnT w="19050">
                      <a:solidFill>
                        <a:srgbClr val="424242"/>
                      </a:solidFill>
                      <a:prstDash val="solid"/>
                    </a:lnT>
                    <a:lnB w="19050">
                      <a:solidFill>
                        <a:srgbClr val="424242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10057045" y="350468"/>
          <a:ext cx="1107440" cy="501227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07440"/>
              </a:tblGrid>
              <a:tr h="178647">
                <a:tc>
                  <a:txBody>
                    <a:bodyPr/>
                    <a:lstStyle/>
                    <a:p>
                      <a:pPr marL="22860" algn="ctr">
                        <a:lnSpc>
                          <a:spcPts val="830"/>
                        </a:lnSpc>
                      </a:pPr>
                      <a:r>
                        <a:rPr sz="900" spc="-15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Softmax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FF0000"/>
                      </a:solidFill>
                      <a:prstDash val="solid"/>
                    </a:lnL>
                    <a:lnR w="19050">
                      <a:solidFill>
                        <a:srgbClr val="FF0000"/>
                      </a:solidFill>
                      <a:prstDash val="solid"/>
                    </a:lnR>
                    <a:lnT w="19050">
                      <a:solidFill>
                        <a:srgbClr val="FF0000"/>
                      </a:solidFill>
                      <a:prstDash val="solid"/>
                    </a:lnT>
                    <a:lnB w="19050">
                      <a:solidFill>
                        <a:srgbClr val="38751C"/>
                      </a:solidFill>
                      <a:prstDash val="solid"/>
                    </a:lnB>
                    <a:solidFill>
                      <a:srgbClr val="F4CCCC"/>
                    </a:solidFill>
                  </a:tcPr>
                </a:tc>
              </a:tr>
              <a:tr h="211667">
                <a:tc>
                  <a:txBody>
                    <a:bodyPr/>
                    <a:lstStyle/>
                    <a:p>
                      <a:pPr marL="14604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3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FC</a:t>
                      </a:r>
                      <a:r>
                        <a:rPr sz="900" spc="-1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1000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38751C"/>
                      </a:solidFill>
                      <a:prstDash val="solid"/>
                    </a:lnL>
                    <a:lnR w="19050">
                      <a:solidFill>
                        <a:srgbClr val="38751C"/>
                      </a:solidFill>
                      <a:prstDash val="solid"/>
                    </a:lnR>
                    <a:lnT w="19050">
                      <a:solidFill>
                        <a:srgbClr val="38751C"/>
                      </a:solidFill>
                      <a:prstDash val="solid"/>
                    </a:lnT>
                    <a:lnB w="19050">
                      <a:solidFill>
                        <a:srgbClr val="38751C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</a:tr>
              <a:tr h="211667">
                <a:tc>
                  <a:txBody>
                    <a:bodyPr/>
                    <a:lstStyle/>
                    <a:p>
                      <a:pPr marL="14604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3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FC</a:t>
                      </a:r>
                      <a:r>
                        <a:rPr sz="900" spc="-1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4096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38751C"/>
                      </a:solidFill>
                      <a:prstDash val="solid"/>
                    </a:lnL>
                    <a:lnR w="19050">
                      <a:solidFill>
                        <a:srgbClr val="38751C"/>
                      </a:solidFill>
                      <a:prstDash val="solid"/>
                    </a:lnR>
                    <a:lnT w="19050">
                      <a:solidFill>
                        <a:srgbClr val="38751C"/>
                      </a:solidFill>
                      <a:prstDash val="solid"/>
                    </a:lnT>
                    <a:lnB w="19050">
                      <a:solidFill>
                        <a:srgbClr val="38751C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</a:tr>
              <a:tr h="211667">
                <a:tc>
                  <a:txBody>
                    <a:bodyPr/>
                    <a:lstStyle/>
                    <a:p>
                      <a:pPr marL="14604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3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FC</a:t>
                      </a:r>
                      <a:r>
                        <a:rPr sz="900" spc="-1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4096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38751C"/>
                      </a:solidFill>
                      <a:prstDash val="solid"/>
                    </a:lnL>
                    <a:lnR w="19050">
                      <a:solidFill>
                        <a:srgbClr val="38751C"/>
                      </a:solidFill>
                      <a:prstDash val="solid"/>
                    </a:lnR>
                    <a:lnT w="19050">
                      <a:solidFill>
                        <a:srgbClr val="38751C"/>
                      </a:solidFill>
                      <a:prstDash val="solid"/>
                    </a:lnT>
                    <a:lnB w="19050">
                      <a:solidFill>
                        <a:srgbClr val="38751C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</a:tr>
              <a:tr h="210820">
                <a:tc>
                  <a:txBody>
                    <a:bodyPr/>
                    <a:lstStyle/>
                    <a:p>
                      <a:pPr marL="2286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20" dirty="0">
                          <a:solidFill>
                            <a:srgbClr val="4985E8"/>
                          </a:solidFill>
                          <a:latin typeface="Arial"/>
                          <a:cs typeface="Arial"/>
                        </a:rPr>
                        <a:t>Pool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4985E8"/>
                      </a:solidFill>
                      <a:prstDash val="solid"/>
                    </a:lnL>
                    <a:lnR w="19050">
                      <a:solidFill>
                        <a:srgbClr val="4985E8"/>
                      </a:solidFill>
                      <a:prstDash val="solid"/>
                    </a:lnR>
                    <a:lnT w="19050">
                      <a:solidFill>
                        <a:srgbClr val="38751C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C8DAF7"/>
                    </a:solidFill>
                  </a:tcPr>
                </a:tc>
              </a:tr>
              <a:tr h="209973">
                <a:tc>
                  <a:txBody>
                    <a:bodyPr/>
                    <a:lstStyle/>
                    <a:p>
                      <a:pPr marL="26670" algn="ct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512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0480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</a:tr>
              <a:tr h="210820">
                <a:tc>
                  <a:txBody>
                    <a:bodyPr/>
                    <a:lstStyle/>
                    <a:p>
                      <a:pPr marL="22860" algn="ct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512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0480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</a:tr>
              <a:tr h="211667">
                <a:tc>
                  <a:txBody>
                    <a:bodyPr/>
                    <a:lstStyle/>
                    <a:p>
                      <a:pPr marL="2286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512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</a:tr>
              <a:tr h="210820">
                <a:tc>
                  <a:txBody>
                    <a:bodyPr/>
                    <a:lstStyle/>
                    <a:p>
                      <a:pPr marL="29845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512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</a:tr>
              <a:tr h="209127"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900" spc="-20" dirty="0">
                          <a:solidFill>
                            <a:srgbClr val="4985E8"/>
                          </a:solidFill>
                          <a:latin typeface="Arial"/>
                          <a:cs typeface="Arial"/>
                        </a:rPr>
                        <a:t>Pool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0480" marB="0">
                    <a:lnL w="19050">
                      <a:solidFill>
                        <a:srgbClr val="4985E8"/>
                      </a:solidFill>
                      <a:prstDash val="solid"/>
                    </a:lnL>
                    <a:lnR w="19050">
                      <a:solidFill>
                        <a:srgbClr val="4985E8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C8DAF7"/>
                    </a:solidFill>
                  </a:tcPr>
                </a:tc>
              </a:tr>
              <a:tr h="211667">
                <a:tc>
                  <a:txBody>
                    <a:bodyPr/>
                    <a:lstStyle/>
                    <a:p>
                      <a:pPr marL="21590" algn="ctr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512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29633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</a:tr>
              <a:tr h="213360">
                <a:tc>
                  <a:txBody>
                    <a:bodyPr/>
                    <a:lstStyle/>
                    <a:p>
                      <a:pPr marL="14604" algn="ctr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512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3020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</a:tr>
              <a:tr h="211667">
                <a:tc>
                  <a:txBody>
                    <a:bodyPr/>
                    <a:lstStyle/>
                    <a:p>
                      <a:pPr marL="14604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512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</a:tr>
              <a:tr h="213360">
                <a:tc>
                  <a:txBody>
                    <a:bodyPr/>
                    <a:lstStyle/>
                    <a:p>
                      <a:pPr marL="2159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512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</a:tr>
              <a:tr h="213360"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900" spc="-20" dirty="0">
                          <a:solidFill>
                            <a:srgbClr val="4985E8"/>
                          </a:solidFill>
                          <a:latin typeface="Arial"/>
                          <a:cs typeface="Arial"/>
                        </a:rPr>
                        <a:t>Pool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3020" marB="0">
                    <a:lnL w="19050">
                      <a:solidFill>
                        <a:srgbClr val="4985E8"/>
                      </a:solidFill>
                      <a:prstDash val="solid"/>
                    </a:lnL>
                    <a:lnR w="19050">
                      <a:solidFill>
                        <a:srgbClr val="4985E8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C8DAF7"/>
                    </a:solidFill>
                  </a:tcPr>
                </a:tc>
              </a:tr>
              <a:tr h="211667"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256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</a:tr>
              <a:tr h="211667"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256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</a:tr>
              <a:tr h="211667"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20" dirty="0">
                          <a:solidFill>
                            <a:srgbClr val="4985E8"/>
                          </a:solidFill>
                          <a:latin typeface="Arial"/>
                          <a:cs typeface="Arial"/>
                        </a:rPr>
                        <a:t>Pool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4985E8"/>
                      </a:solidFill>
                      <a:prstDash val="solid"/>
                    </a:lnL>
                    <a:lnR w="19050">
                      <a:solidFill>
                        <a:srgbClr val="4985E8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C8DAF7"/>
                    </a:solidFill>
                  </a:tcPr>
                </a:tc>
              </a:tr>
              <a:tr h="211667"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128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</a:tr>
              <a:tr h="211667"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128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</a:tr>
              <a:tr h="211667"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20" dirty="0">
                          <a:solidFill>
                            <a:srgbClr val="4985E8"/>
                          </a:solidFill>
                          <a:latin typeface="Arial"/>
                          <a:cs typeface="Arial"/>
                        </a:rPr>
                        <a:t>Pool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4985E8"/>
                      </a:solidFill>
                      <a:prstDash val="solid"/>
                    </a:lnL>
                    <a:lnR w="19050">
                      <a:solidFill>
                        <a:srgbClr val="4985E8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C8DAF7"/>
                    </a:solidFill>
                  </a:tcPr>
                </a:tc>
              </a:tr>
              <a:tr h="211667"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64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</a:tr>
              <a:tr h="211667"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64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</a:tr>
              <a:tr h="178647">
                <a:tc>
                  <a:txBody>
                    <a:bodyPr/>
                    <a:lstStyle/>
                    <a:p>
                      <a:pPr marL="21590" algn="ctr">
                        <a:lnSpc>
                          <a:spcPts val="770"/>
                        </a:lnSpc>
                        <a:spcBef>
                          <a:spcPts val="185"/>
                        </a:spcBef>
                      </a:pPr>
                      <a:r>
                        <a:rPr sz="900" spc="-15" dirty="0">
                          <a:solidFill>
                            <a:srgbClr val="424242"/>
                          </a:solidFill>
                          <a:latin typeface="Arial"/>
                          <a:cs typeface="Arial"/>
                        </a:rPr>
                        <a:t>Input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424242"/>
                      </a:solidFill>
                      <a:prstDash val="solid"/>
                    </a:lnL>
                    <a:lnR w="19050">
                      <a:solidFill>
                        <a:srgbClr val="424242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424242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</a:tr>
            </a:tbl>
          </a:graphicData>
        </a:graphic>
      </p:graphicFrame>
      <p:sp>
        <p:nvSpPr>
          <p:cNvPr id="8" name="object 8"/>
          <p:cNvSpPr txBox="1"/>
          <p:nvPr/>
        </p:nvSpPr>
        <p:spPr>
          <a:xfrm>
            <a:off x="6705722" y="5483239"/>
            <a:ext cx="862753" cy="318347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900" spc="-7" dirty="0">
                <a:latin typeface="Arial"/>
                <a:cs typeface="Arial"/>
              </a:rPr>
              <a:t>AlexNet</a:t>
            </a:r>
            <a:endParaRPr sz="19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839318" y="5483239"/>
            <a:ext cx="823807" cy="318347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900" spc="-7" dirty="0">
                <a:latin typeface="Arial"/>
                <a:cs typeface="Arial"/>
              </a:rPr>
              <a:t>VGG16</a:t>
            </a:r>
            <a:endParaRPr sz="19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261715" y="5483239"/>
            <a:ext cx="823807" cy="318347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900" spc="-7" dirty="0">
                <a:latin typeface="Arial"/>
                <a:cs typeface="Arial"/>
              </a:rPr>
              <a:t>VGG19</a:t>
            </a:r>
            <a:endParaRPr sz="19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02166" y="2428069"/>
            <a:ext cx="5395805" cy="1872827"/>
          </a:xfrm>
          <a:prstGeom prst="rect">
            <a:avLst/>
          </a:prstGeom>
        </p:spPr>
        <p:txBody>
          <a:bodyPr vert="horz" wrap="square" lIns="0" tIns="14393" rIns="0" bIns="0" rtlCol="0">
            <a:spAutoFit/>
          </a:bodyPr>
          <a:lstStyle/>
          <a:p>
            <a:pPr marL="16933" marR="6773">
              <a:lnSpc>
                <a:spcPct val="100699"/>
              </a:lnSpc>
              <a:spcBef>
                <a:spcPts val="113"/>
              </a:spcBef>
            </a:pP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Stack of three 3x3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conv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(stride 1) layers  has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same </a:t>
            </a:r>
            <a:r>
              <a:rPr sz="2400" b="1" spc="-7" dirty="0">
                <a:solidFill>
                  <a:srgbClr val="0000FF"/>
                </a:solidFill>
                <a:latin typeface="Arial"/>
                <a:cs typeface="Arial"/>
              </a:rPr>
              <a:t>effective receptive field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as  one 7x7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conv</a:t>
            </a:r>
            <a:r>
              <a:rPr sz="2400" spc="-2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layer</a:t>
            </a:r>
            <a:endParaRPr sz="2400" dirty="0">
              <a:latin typeface="Arial"/>
              <a:cs typeface="Arial"/>
            </a:endParaRPr>
          </a:p>
          <a:p>
            <a:pPr>
              <a:spcBef>
                <a:spcPts val="7"/>
              </a:spcBef>
            </a:pPr>
            <a:endParaRPr sz="2500" dirty="0">
              <a:latin typeface="Times New Roman"/>
              <a:cs typeface="Times New Roman"/>
            </a:endParaRPr>
          </a:p>
          <a:p>
            <a:pPr marL="16933"/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But deeper, more</a:t>
            </a:r>
            <a:r>
              <a:rPr sz="2400" spc="-4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non-linearities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298633" y="4625161"/>
            <a:ext cx="480060" cy="26332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  <a:tabLst>
                <a:tab pos="349665" algn="l"/>
              </a:tabLst>
            </a:pPr>
            <a:r>
              <a:rPr sz="1600" dirty="0">
                <a:solidFill>
                  <a:srgbClr val="0000FF"/>
                </a:solidFill>
                <a:latin typeface="Arial"/>
                <a:cs typeface="Arial"/>
              </a:rPr>
              <a:t>2	2</a:t>
            </a:r>
            <a:endParaRPr sz="16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02166" y="4637860"/>
            <a:ext cx="4952153" cy="760635"/>
          </a:xfrm>
          <a:prstGeom prst="rect">
            <a:avLst/>
          </a:prstGeom>
        </p:spPr>
        <p:txBody>
          <a:bodyPr vert="horz" wrap="square" lIns="0" tIns="14393" rIns="0" bIns="0" rtlCol="0">
            <a:spAutoFit/>
          </a:bodyPr>
          <a:lstStyle/>
          <a:p>
            <a:pPr marL="16933" marR="6773">
              <a:lnSpc>
                <a:spcPct val="100699"/>
              </a:lnSpc>
              <a:spcBef>
                <a:spcPts val="113"/>
              </a:spcBef>
            </a:pP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And fewer parameters: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3 *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(3 </a:t>
            </a:r>
            <a:r>
              <a:rPr lang="en-US" sz="2400" spc="-7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C ) vs.  7</a:t>
            </a:r>
            <a:r>
              <a:rPr sz="2400" baseline="30092" dirty="0">
                <a:solidFill>
                  <a:srgbClr val="0000FF"/>
                </a:solidFill>
                <a:latin typeface="Arial"/>
                <a:cs typeface="Arial"/>
              </a:rPr>
              <a:t>2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C</a:t>
            </a:r>
            <a:r>
              <a:rPr sz="2400" baseline="30092" dirty="0">
                <a:solidFill>
                  <a:srgbClr val="0000FF"/>
                </a:solidFill>
                <a:latin typeface="Arial"/>
                <a:cs typeface="Arial"/>
              </a:rPr>
              <a:t>2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for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C channels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per</a:t>
            </a:r>
            <a:r>
              <a:rPr sz="2400" spc="-6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layer</a:t>
            </a:r>
            <a:endParaRPr sz="2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08670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11299" y="38072"/>
            <a:ext cx="5833533" cy="26332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  <a:tabLst>
                <a:tab pos="2297795" algn="l"/>
                <a:tab pos="4912237" algn="l"/>
              </a:tabLst>
            </a:pPr>
            <a:r>
              <a:rPr sz="1600" spc="-7" dirty="0">
                <a:latin typeface="Arial"/>
                <a:cs typeface="Arial"/>
              </a:rPr>
              <a:t>INPUT: [224x224x3]	</a:t>
            </a:r>
            <a:r>
              <a:rPr sz="1600" spc="-7" dirty="0">
                <a:solidFill>
                  <a:srgbClr val="FF0000"/>
                </a:solidFill>
                <a:latin typeface="Arial"/>
                <a:cs typeface="Arial"/>
              </a:rPr>
              <a:t>memory: </a:t>
            </a:r>
            <a:r>
              <a:rPr sz="160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600" spc="-7" dirty="0">
                <a:solidFill>
                  <a:srgbClr val="FF0000"/>
                </a:solidFill>
                <a:latin typeface="Arial"/>
                <a:cs typeface="Arial"/>
              </a:rPr>
              <a:t>224*224*3=150K	</a:t>
            </a:r>
            <a:r>
              <a:rPr sz="1600" spc="-7" dirty="0">
                <a:solidFill>
                  <a:srgbClr val="0000FF"/>
                </a:solidFill>
                <a:latin typeface="Arial"/>
                <a:cs typeface="Arial"/>
              </a:rPr>
              <a:t>params:</a:t>
            </a:r>
            <a:r>
              <a:rPr sz="1600" spc="-10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0000FF"/>
                </a:solidFill>
                <a:latin typeface="Arial"/>
                <a:cs typeface="Arial"/>
              </a:rPr>
              <a:t>0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10566" y="6290125"/>
            <a:ext cx="11612033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53"/>
              </a:lnSpc>
              <a:tabLst>
                <a:tab pos="7004298" algn="l"/>
                <a:tab pos="9747430" algn="l"/>
              </a:tabLst>
            </a:pP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2400" spc="-2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2400" spc="-1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Yeung	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May 2,</a:t>
            </a:r>
            <a:r>
              <a:rPr sz="4000" spc="-189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4000" baseline="-4166">
              <a:latin typeface="Arial"/>
              <a:cs typeface="Arial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9596513" y="256771"/>
          <a:ext cx="1107440" cy="226229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07440"/>
              </a:tblGrid>
              <a:tr h="178647">
                <a:tc>
                  <a:txBody>
                    <a:bodyPr/>
                    <a:lstStyle/>
                    <a:p>
                      <a:pPr marL="18415" algn="ctr">
                        <a:lnSpc>
                          <a:spcPts val="830"/>
                        </a:lnSpc>
                      </a:pPr>
                      <a:r>
                        <a:rPr sz="900" spc="-15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Softmax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FF0000"/>
                      </a:solidFill>
                      <a:prstDash val="solid"/>
                    </a:lnL>
                    <a:lnR w="19050">
                      <a:solidFill>
                        <a:srgbClr val="FF0000"/>
                      </a:solidFill>
                      <a:prstDash val="solid"/>
                    </a:lnR>
                    <a:lnT w="19050">
                      <a:solidFill>
                        <a:srgbClr val="FF0000"/>
                      </a:solidFill>
                      <a:prstDash val="solid"/>
                    </a:lnT>
                    <a:lnB w="19050">
                      <a:solidFill>
                        <a:srgbClr val="FF0000"/>
                      </a:solidFill>
                      <a:prstDash val="solid"/>
                    </a:lnB>
                    <a:solidFill>
                      <a:srgbClr val="F4CCCC"/>
                    </a:solidFill>
                  </a:tcPr>
                </a:tc>
              </a:tr>
              <a:tr h="211667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3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FC</a:t>
                      </a:r>
                      <a:r>
                        <a:rPr sz="900" spc="-1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1000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38751C"/>
                      </a:solidFill>
                      <a:prstDash val="solid"/>
                    </a:lnL>
                    <a:lnR w="19050">
                      <a:solidFill>
                        <a:srgbClr val="38751C"/>
                      </a:solidFill>
                      <a:prstDash val="solid"/>
                    </a:lnR>
                    <a:lnT w="19050">
                      <a:solidFill>
                        <a:srgbClr val="FF0000"/>
                      </a:solidFill>
                      <a:prstDash val="solid"/>
                    </a:lnT>
                    <a:lnB w="19050">
                      <a:solidFill>
                        <a:srgbClr val="38751C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</a:tr>
              <a:tr h="211667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3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FC</a:t>
                      </a:r>
                      <a:r>
                        <a:rPr sz="900" spc="-1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4096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38751C"/>
                      </a:solidFill>
                      <a:prstDash val="solid"/>
                    </a:lnL>
                    <a:lnR w="19050">
                      <a:solidFill>
                        <a:srgbClr val="38751C"/>
                      </a:solidFill>
                      <a:prstDash val="solid"/>
                    </a:lnR>
                    <a:lnT w="19050">
                      <a:solidFill>
                        <a:srgbClr val="38751C"/>
                      </a:solidFill>
                      <a:prstDash val="solid"/>
                    </a:lnT>
                    <a:lnB w="19050">
                      <a:solidFill>
                        <a:srgbClr val="38751C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</a:tr>
              <a:tr h="211667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3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FC</a:t>
                      </a:r>
                      <a:r>
                        <a:rPr sz="900" spc="-1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4096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38751C"/>
                      </a:solidFill>
                      <a:prstDash val="solid"/>
                    </a:lnL>
                    <a:lnR w="19050">
                      <a:solidFill>
                        <a:srgbClr val="38751C"/>
                      </a:solidFill>
                      <a:prstDash val="solid"/>
                    </a:lnR>
                    <a:lnT w="19050">
                      <a:solidFill>
                        <a:srgbClr val="38751C"/>
                      </a:solidFill>
                      <a:prstDash val="solid"/>
                    </a:lnT>
                    <a:lnB w="19050">
                      <a:solidFill>
                        <a:srgbClr val="38751C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</a:tr>
              <a:tr h="211667"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20" dirty="0">
                          <a:solidFill>
                            <a:srgbClr val="4985E8"/>
                          </a:solidFill>
                          <a:latin typeface="Arial"/>
                          <a:cs typeface="Arial"/>
                        </a:rPr>
                        <a:t>Pool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4985E8"/>
                      </a:solidFill>
                      <a:prstDash val="solid"/>
                    </a:lnL>
                    <a:lnR w="19050">
                      <a:solidFill>
                        <a:srgbClr val="4985E8"/>
                      </a:solidFill>
                      <a:prstDash val="solid"/>
                    </a:lnR>
                    <a:lnT w="19050">
                      <a:solidFill>
                        <a:srgbClr val="38751C"/>
                      </a:solidFill>
                      <a:prstDash val="solid"/>
                    </a:lnT>
                    <a:lnB w="19050">
                      <a:solidFill>
                        <a:srgbClr val="4985E8"/>
                      </a:solidFill>
                      <a:prstDash val="solid"/>
                    </a:lnB>
                    <a:solidFill>
                      <a:srgbClr val="C8DAF7"/>
                    </a:solidFill>
                  </a:tcPr>
                </a:tc>
              </a:tr>
              <a:tr h="211667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512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4985E8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</a:tr>
              <a:tr h="211667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512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</a:tr>
              <a:tr h="212513">
                <a:tc>
                  <a:txBody>
                    <a:bodyPr/>
                    <a:lstStyle/>
                    <a:p>
                      <a:pPr marL="2540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512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</a:tr>
              <a:tr h="211667"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900" spc="-20" dirty="0">
                          <a:solidFill>
                            <a:srgbClr val="4985E8"/>
                          </a:solidFill>
                          <a:latin typeface="Arial"/>
                          <a:cs typeface="Arial"/>
                        </a:rPr>
                        <a:t>Pool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2173" marB="0">
                    <a:lnL w="19050">
                      <a:solidFill>
                        <a:srgbClr val="4985E8"/>
                      </a:solidFill>
                      <a:prstDash val="solid"/>
                    </a:lnL>
                    <a:lnR w="19050">
                      <a:solidFill>
                        <a:srgbClr val="4985E8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4985E8"/>
                      </a:solidFill>
                      <a:prstDash val="solid"/>
                    </a:lnB>
                    <a:solidFill>
                      <a:srgbClr val="C8DAF7"/>
                    </a:solidFill>
                  </a:tcPr>
                </a:tc>
              </a:tr>
              <a:tr h="210820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512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0480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4985E8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</a:tr>
              <a:tr h="178647">
                <a:tc>
                  <a:txBody>
                    <a:bodyPr/>
                    <a:lstStyle/>
                    <a:p>
                      <a:pPr marL="19050" algn="ctr">
                        <a:lnSpc>
                          <a:spcPts val="77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512</a:t>
                      </a:r>
                      <a:endParaRPr sz="900" dirty="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9596513" y="2601498"/>
          <a:ext cx="1107440" cy="226229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07440"/>
              </a:tblGrid>
              <a:tr h="178647">
                <a:tc>
                  <a:txBody>
                    <a:bodyPr/>
                    <a:lstStyle/>
                    <a:p>
                      <a:pPr marL="19050" algn="ctr">
                        <a:lnSpc>
                          <a:spcPts val="830"/>
                        </a:lnSpc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512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</a:tr>
              <a:tr h="211667"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20" dirty="0">
                          <a:solidFill>
                            <a:srgbClr val="4985E8"/>
                          </a:solidFill>
                          <a:latin typeface="Arial"/>
                          <a:cs typeface="Arial"/>
                        </a:rPr>
                        <a:t>Pool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4985E8"/>
                      </a:solidFill>
                      <a:prstDash val="solid"/>
                    </a:lnL>
                    <a:lnR w="19050">
                      <a:solidFill>
                        <a:srgbClr val="4985E8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4985E8"/>
                      </a:solidFill>
                      <a:prstDash val="solid"/>
                    </a:lnB>
                    <a:solidFill>
                      <a:srgbClr val="C8DAF7"/>
                    </a:solidFill>
                  </a:tcPr>
                </a:tc>
              </a:tr>
              <a:tr h="211667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256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4985E8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</a:tr>
              <a:tr h="211667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256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</a:tr>
              <a:tr h="211667"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20" dirty="0">
                          <a:solidFill>
                            <a:srgbClr val="4985E8"/>
                          </a:solidFill>
                          <a:latin typeface="Arial"/>
                          <a:cs typeface="Arial"/>
                        </a:rPr>
                        <a:t>Pool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4985E8"/>
                      </a:solidFill>
                      <a:prstDash val="solid"/>
                    </a:lnL>
                    <a:lnR w="19050">
                      <a:solidFill>
                        <a:srgbClr val="4985E8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4985E8"/>
                      </a:solidFill>
                      <a:prstDash val="solid"/>
                    </a:lnB>
                    <a:solidFill>
                      <a:srgbClr val="C8DAF7"/>
                    </a:solidFill>
                  </a:tcPr>
                </a:tc>
              </a:tr>
              <a:tr h="211667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128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4985E8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</a:tr>
              <a:tr h="211667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128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4985E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</a:tr>
              <a:tr h="211667"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20" dirty="0">
                          <a:solidFill>
                            <a:srgbClr val="4985E8"/>
                          </a:solidFill>
                          <a:latin typeface="Arial"/>
                          <a:cs typeface="Arial"/>
                        </a:rPr>
                        <a:t>Pool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4985E8"/>
                      </a:solidFill>
                      <a:prstDash val="solid"/>
                    </a:lnL>
                    <a:lnR w="19050">
                      <a:solidFill>
                        <a:srgbClr val="4985E8"/>
                      </a:solidFill>
                      <a:prstDash val="solid"/>
                    </a:lnR>
                    <a:lnT w="19050">
                      <a:solidFill>
                        <a:srgbClr val="4985E8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C8DAF7"/>
                    </a:solidFill>
                  </a:tcPr>
                </a:tc>
              </a:tr>
              <a:tr h="211667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64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</a:tr>
              <a:tr h="211667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64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424242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</a:tr>
              <a:tr h="178647">
                <a:tc>
                  <a:txBody>
                    <a:bodyPr/>
                    <a:lstStyle/>
                    <a:p>
                      <a:pPr marL="19050" algn="ctr">
                        <a:lnSpc>
                          <a:spcPts val="770"/>
                        </a:lnSpc>
                        <a:spcBef>
                          <a:spcPts val="185"/>
                        </a:spcBef>
                      </a:pPr>
                      <a:r>
                        <a:rPr sz="900" spc="-15" dirty="0">
                          <a:solidFill>
                            <a:srgbClr val="424242"/>
                          </a:solidFill>
                          <a:latin typeface="Arial"/>
                          <a:cs typeface="Arial"/>
                        </a:rPr>
                        <a:t>Input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424242"/>
                      </a:solidFill>
                      <a:prstDash val="solid"/>
                    </a:lnL>
                    <a:lnR w="19050">
                      <a:solidFill>
                        <a:srgbClr val="424242"/>
                      </a:solidFill>
                      <a:prstDash val="solid"/>
                    </a:lnR>
                    <a:lnT w="19050">
                      <a:solidFill>
                        <a:srgbClr val="424242"/>
                      </a:solidFill>
                      <a:prstDash val="solid"/>
                    </a:lnT>
                    <a:lnB w="19050">
                      <a:solidFill>
                        <a:srgbClr val="424242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</a:tr>
            </a:tbl>
          </a:graphicData>
        </a:graphic>
      </p:graphicFrame>
      <p:sp>
        <p:nvSpPr>
          <p:cNvPr id="6" name="object 6"/>
          <p:cNvSpPr txBox="1"/>
          <p:nvPr/>
        </p:nvSpPr>
        <p:spPr>
          <a:xfrm>
            <a:off x="9753715" y="4975239"/>
            <a:ext cx="823807" cy="318347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900" spc="-7" dirty="0">
                <a:latin typeface="Arial"/>
                <a:cs typeface="Arial"/>
              </a:rPr>
              <a:t>VGG16</a:t>
            </a:r>
            <a:endParaRPr sz="19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11299" y="279371"/>
            <a:ext cx="8549640" cy="5798820"/>
          </a:xfrm>
          <a:prstGeom prst="rect">
            <a:avLst/>
          </a:prstGeom>
        </p:spPr>
        <p:txBody>
          <a:bodyPr vert="horz" wrap="square" lIns="0" tIns="27093" rIns="0" bIns="0" rtlCol="0">
            <a:spAutoFit/>
          </a:bodyPr>
          <a:lstStyle/>
          <a:p>
            <a:pPr marL="16933" marR="684090">
              <a:lnSpc>
                <a:spcPts val="1893"/>
              </a:lnSpc>
              <a:spcBef>
                <a:spcPts val="213"/>
              </a:spcBef>
              <a:tabLst>
                <a:tab pos="5161151" algn="l"/>
              </a:tabLst>
            </a:pPr>
            <a:r>
              <a:rPr sz="1600" spc="-7" dirty="0">
                <a:latin typeface="Arial"/>
                <a:cs typeface="Arial"/>
              </a:rPr>
              <a:t>CONV3-64: [224x224x64] </a:t>
            </a:r>
            <a:r>
              <a:rPr sz="1600" spc="40" dirty="0">
                <a:latin typeface="Arial"/>
                <a:cs typeface="Arial"/>
              </a:rPr>
              <a:t> </a:t>
            </a:r>
            <a:r>
              <a:rPr sz="1600" spc="-7" dirty="0">
                <a:solidFill>
                  <a:srgbClr val="FF0000"/>
                </a:solidFill>
                <a:latin typeface="Arial"/>
                <a:cs typeface="Arial"/>
              </a:rPr>
              <a:t>memory: </a:t>
            </a:r>
            <a:r>
              <a:rPr sz="160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600" spc="-7" dirty="0">
                <a:solidFill>
                  <a:srgbClr val="FF0000"/>
                </a:solidFill>
                <a:latin typeface="Arial"/>
                <a:cs typeface="Arial"/>
              </a:rPr>
              <a:t>224*224*64=3.2M	</a:t>
            </a:r>
            <a:r>
              <a:rPr sz="1600" spc="-7" dirty="0">
                <a:solidFill>
                  <a:srgbClr val="0000FF"/>
                </a:solidFill>
                <a:latin typeface="Arial"/>
                <a:cs typeface="Arial"/>
              </a:rPr>
              <a:t>params: (3*3*3)*64 </a:t>
            </a:r>
            <a:r>
              <a:rPr sz="1600" dirty="0">
                <a:solidFill>
                  <a:srgbClr val="0000FF"/>
                </a:solidFill>
                <a:latin typeface="Arial"/>
                <a:cs typeface="Arial"/>
              </a:rPr>
              <a:t>= </a:t>
            </a:r>
            <a:r>
              <a:rPr sz="1600" spc="-7" dirty="0">
                <a:solidFill>
                  <a:srgbClr val="0000FF"/>
                </a:solidFill>
                <a:latin typeface="Arial"/>
                <a:cs typeface="Arial"/>
              </a:rPr>
              <a:t>1,728  </a:t>
            </a:r>
            <a:r>
              <a:rPr sz="1600" spc="-7" dirty="0">
                <a:latin typeface="Arial"/>
                <a:cs typeface="Arial"/>
              </a:rPr>
              <a:t>CONV3-64: [224x224x64] </a:t>
            </a:r>
            <a:r>
              <a:rPr sz="1600" spc="40" dirty="0">
                <a:latin typeface="Arial"/>
                <a:cs typeface="Arial"/>
              </a:rPr>
              <a:t> </a:t>
            </a:r>
            <a:r>
              <a:rPr sz="1600" spc="-7" dirty="0">
                <a:solidFill>
                  <a:srgbClr val="FF0000"/>
                </a:solidFill>
                <a:latin typeface="Arial"/>
                <a:cs typeface="Arial"/>
              </a:rPr>
              <a:t>memory: </a:t>
            </a:r>
            <a:r>
              <a:rPr sz="160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600" spc="-7" dirty="0">
                <a:solidFill>
                  <a:srgbClr val="FF0000"/>
                </a:solidFill>
                <a:latin typeface="Arial"/>
                <a:cs typeface="Arial"/>
              </a:rPr>
              <a:t>224*224*64=3.2M	</a:t>
            </a:r>
            <a:r>
              <a:rPr sz="1600" spc="-7" dirty="0">
                <a:solidFill>
                  <a:srgbClr val="0000FF"/>
                </a:solidFill>
                <a:latin typeface="Arial"/>
                <a:cs typeface="Arial"/>
              </a:rPr>
              <a:t>params: (3*3*64)*64 </a:t>
            </a:r>
            <a:r>
              <a:rPr sz="1600" dirty="0">
                <a:solidFill>
                  <a:srgbClr val="0000FF"/>
                </a:solidFill>
                <a:latin typeface="Arial"/>
                <a:cs typeface="Arial"/>
              </a:rPr>
              <a:t>=</a:t>
            </a:r>
            <a:r>
              <a:rPr sz="1600" spc="-113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600" spc="-7" dirty="0">
                <a:solidFill>
                  <a:srgbClr val="0000FF"/>
                </a:solidFill>
                <a:latin typeface="Arial"/>
                <a:cs typeface="Arial"/>
              </a:rPr>
              <a:t>36,864</a:t>
            </a:r>
            <a:endParaRPr sz="1600" dirty="0">
              <a:latin typeface="Arial"/>
              <a:cs typeface="Arial"/>
            </a:endParaRPr>
          </a:p>
          <a:p>
            <a:pPr marL="16933">
              <a:lnSpc>
                <a:spcPts val="1840"/>
              </a:lnSpc>
              <a:tabLst>
                <a:tab pos="4868212" algn="l"/>
              </a:tabLst>
            </a:pPr>
            <a:r>
              <a:rPr sz="1600" spc="-7" dirty="0">
                <a:latin typeface="Arial"/>
                <a:cs typeface="Arial"/>
              </a:rPr>
              <a:t>POOL2: [112x112x64] </a:t>
            </a:r>
            <a:r>
              <a:rPr sz="1600" spc="53" dirty="0">
                <a:latin typeface="Arial"/>
                <a:cs typeface="Arial"/>
              </a:rPr>
              <a:t> </a:t>
            </a:r>
            <a:r>
              <a:rPr sz="1600" spc="-7" dirty="0">
                <a:solidFill>
                  <a:srgbClr val="FF0000"/>
                </a:solidFill>
                <a:latin typeface="Arial"/>
                <a:cs typeface="Arial"/>
              </a:rPr>
              <a:t>memory: </a:t>
            </a:r>
            <a:r>
              <a:rPr sz="160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600" spc="-7" dirty="0">
                <a:solidFill>
                  <a:srgbClr val="FF0000"/>
                </a:solidFill>
                <a:latin typeface="Arial"/>
                <a:cs typeface="Arial"/>
              </a:rPr>
              <a:t>112*112*64=800K	</a:t>
            </a:r>
            <a:r>
              <a:rPr sz="1600" spc="-7" dirty="0">
                <a:solidFill>
                  <a:srgbClr val="0000FF"/>
                </a:solidFill>
                <a:latin typeface="Arial"/>
                <a:cs typeface="Arial"/>
              </a:rPr>
              <a:t>params:</a:t>
            </a:r>
            <a:r>
              <a:rPr sz="1600" spc="-13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0000FF"/>
                </a:solidFill>
                <a:latin typeface="Arial"/>
                <a:cs typeface="Arial"/>
              </a:rPr>
              <a:t>0</a:t>
            </a:r>
            <a:endParaRPr sz="1600" dirty="0">
              <a:latin typeface="Arial"/>
              <a:cs typeface="Arial"/>
            </a:endParaRPr>
          </a:p>
          <a:p>
            <a:pPr marL="16933" marR="6773">
              <a:lnSpc>
                <a:spcPts val="1893"/>
              </a:lnSpc>
              <a:spcBef>
                <a:spcPts val="80"/>
              </a:spcBef>
              <a:tabLst>
                <a:tab pos="5500656" algn="l"/>
              </a:tabLst>
            </a:pPr>
            <a:r>
              <a:rPr sz="1600" spc="-7" dirty="0">
                <a:latin typeface="Arial"/>
                <a:cs typeface="Arial"/>
              </a:rPr>
              <a:t>CONV3-128: [112x112x128] </a:t>
            </a:r>
            <a:r>
              <a:rPr sz="1600" spc="40" dirty="0">
                <a:latin typeface="Arial"/>
                <a:cs typeface="Arial"/>
              </a:rPr>
              <a:t> </a:t>
            </a:r>
            <a:r>
              <a:rPr sz="1600" spc="-7" dirty="0">
                <a:solidFill>
                  <a:srgbClr val="FF0000"/>
                </a:solidFill>
                <a:latin typeface="Arial"/>
                <a:cs typeface="Arial"/>
              </a:rPr>
              <a:t>memory: </a:t>
            </a:r>
            <a:r>
              <a:rPr sz="160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600" spc="-7" dirty="0">
                <a:solidFill>
                  <a:srgbClr val="FF0000"/>
                </a:solidFill>
                <a:latin typeface="Arial"/>
                <a:cs typeface="Arial"/>
              </a:rPr>
              <a:t>112*112*128=1.6M	</a:t>
            </a:r>
            <a:r>
              <a:rPr sz="1600" spc="-7" dirty="0">
                <a:solidFill>
                  <a:srgbClr val="0000FF"/>
                </a:solidFill>
                <a:latin typeface="Arial"/>
                <a:cs typeface="Arial"/>
              </a:rPr>
              <a:t>params: (3*3*64)*128 </a:t>
            </a:r>
            <a:r>
              <a:rPr sz="1600" dirty="0">
                <a:solidFill>
                  <a:srgbClr val="0000FF"/>
                </a:solidFill>
                <a:latin typeface="Arial"/>
                <a:cs typeface="Arial"/>
              </a:rPr>
              <a:t>= </a:t>
            </a:r>
            <a:r>
              <a:rPr sz="1600" spc="-7" dirty="0">
                <a:solidFill>
                  <a:srgbClr val="0000FF"/>
                </a:solidFill>
                <a:latin typeface="Arial"/>
                <a:cs typeface="Arial"/>
              </a:rPr>
              <a:t>73,728  </a:t>
            </a:r>
            <a:r>
              <a:rPr sz="1600" spc="-7" dirty="0">
                <a:latin typeface="Arial"/>
                <a:cs typeface="Arial"/>
              </a:rPr>
              <a:t>CONV3-128: [112x112x128] </a:t>
            </a:r>
            <a:r>
              <a:rPr sz="1600" spc="40" dirty="0">
                <a:latin typeface="Arial"/>
                <a:cs typeface="Arial"/>
              </a:rPr>
              <a:t> </a:t>
            </a:r>
            <a:r>
              <a:rPr sz="1600" spc="-7" dirty="0">
                <a:solidFill>
                  <a:srgbClr val="FF0000"/>
                </a:solidFill>
                <a:latin typeface="Arial"/>
                <a:cs typeface="Arial"/>
              </a:rPr>
              <a:t>memory: </a:t>
            </a:r>
            <a:r>
              <a:rPr sz="160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600" spc="-7" dirty="0">
                <a:solidFill>
                  <a:srgbClr val="FF0000"/>
                </a:solidFill>
                <a:latin typeface="Arial"/>
                <a:cs typeface="Arial"/>
              </a:rPr>
              <a:t>112*112*128=1.6M	</a:t>
            </a:r>
            <a:r>
              <a:rPr sz="1600" spc="-7" dirty="0">
                <a:solidFill>
                  <a:srgbClr val="0000FF"/>
                </a:solidFill>
                <a:latin typeface="Arial"/>
                <a:cs typeface="Arial"/>
              </a:rPr>
              <a:t>params: (3*3*128)*128 </a:t>
            </a:r>
            <a:r>
              <a:rPr sz="1600" dirty="0">
                <a:solidFill>
                  <a:srgbClr val="0000FF"/>
                </a:solidFill>
                <a:latin typeface="Arial"/>
                <a:cs typeface="Arial"/>
              </a:rPr>
              <a:t>=</a:t>
            </a:r>
            <a:r>
              <a:rPr sz="1600" spc="-113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600" spc="-7" dirty="0">
                <a:solidFill>
                  <a:srgbClr val="0000FF"/>
                </a:solidFill>
                <a:latin typeface="Arial"/>
                <a:cs typeface="Arial"/>
              </a:rPr>
              <a:t>147,456</a:t>
            </a:r>
            <a:endParaRPr sz="1600" dirty="0">
              <a:latin typeface="Arial"/>
              <a:cs typeface="Arial"/>
            </a:endParaRPr>
          </a:p>
          <a:p>
            <a:pPr marL="16933">
              <a:lnSpc>
                <a:spcPts val="1840"/>
              </a:lnSpc>
              <a:tabLst>
                <a:tab pos="4642156" algn="l"/>
              </a:tabLst>
            </a:pPr>
            <a:r>
              <a:rPr sz="1600" spc="-7" dirty="0">
                <a:latin typeface="Arial"/>
                <a:cs typeface="Arial"/>
              </a:rPr>
              <a:t>POOL2: [56x56x128] </a:t>
            </a:r>
            <a:r>
              <a:rPr sz="1600" spc="47" dirty="0">
                <a:latin typeface="Arial"/>
                <a:cs typeface="Arial"/>
              </a:rPr>
              <a:t> </a:t>
            </a:r>
            <a:r>
              <a:rPr sz="1600" spc="-7" dirty="0">
                <a:solidFill>
                  <a:srgbClr val="FF0000"/>
                </a:solidFill>
                <a:latin typeface="Arial"/>
                <a:cs typeface="Arial"/>
              </a:rPr>
              <a:t>memory: </a:t>
            </a:r>
            <a:r>
              <a:rPr sz="160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600" spc="-7" dirty="0">
                <a:solidFill>
                  <a:srgbClr val="FF0000"/>
                </a:solidFill>
                <a:latin typeface="Arial"/>
                <a:cs typeface="Arial"/>
              </a:rPr>
              <a:t>56*56*128=400K	</a:t>
            </a:r>
            <a:r>
              <a:rPr sz="1600" spc="-7" dirty="0">
                <a:solidFill>
                  <a:srgbClr val="0000FF"/>
                </a:solidFill>
                <a:latin typeface="Arial"/>
                <a:cs typeface="Arial"/>
              </a:rPr>
              <a:t>params:</a:t>
            </a:r>
            <a:r>
              <a:rPr sz="1600" spc="-13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0000FF"/>
                </a:solidFill>
                <a:latin typeface="Arial"/>
                <a:cs typeface="Arial"/>
              </a:rPr>
              <a:t>0</a:t>
            </a:r>
            <a:endParaRPr sz="1600" dirty="0">
              <a:latin typeface="Arial"/>
              <a:cs typeface="Arial"/>
            </a:endParaRPr>
          </a:p>
          <a:p>
            <a:pPr marL="16933" marR="435176" algn="just">
              <a:lnSpc>
                <a:spcPts val="1893"/>
              </a:lnSpc>
              <a:spcBef>
                <a:spcPts val="73"/>
              </a:spcBef>
            </a:pPr>
            <a:r>
              <a:rPr sz="1600" spc="-7" dirty="0">
                <a:latin typeface="Arial"/>
                <a:cs typeface="Arial"/>
              </a:rPr>
              <a:t>CONV3-256: [56x56x256] </a:t>
            </a:r>
            <a:r>
              <a:rPr sz="1600" spc="-7" dirty="0">
                <a:solidFill>
                  <a:srgbClr val="FF0000"/>
                </a:solidFill>
                <a:latin typeface="Arial"/>
                <a:cs typeface="Arial"/>
              </a:rPr>
              <a:t>memory: 56*56*256=800K </a:t>
            </a:r>
            <a:r>
              <a:rPr sz="1600" spc="-7" dirty="0">
                <a:solidFill>
                  <a:srgbClr val="0000FF"/>
                </a:solidFill>
                <a:latin typeface="Arial"/>
                <a:cs typeface="Arial"/>
              </a:rPr>
              <a:t>params: (3*3*128)*256 </a:t>
            </a:r>
            <a:r>
              <a:rPr sz="1600" dirty="0">
                <a:solidFill>
                  <a:srgbClr val="0000FF"/>
                </a:solidFill>
                <a:latin typeface="Arial"/>
                <a:cs typeface="Arial"/>
              </a:rPr>
              <a:t>= </a:t>
            </a:r>
            <a:r>
              <a:rPr sz="1600" spc="-7" dirty="0">
                <a:solidFill>
                  <a:srgbClr val="0000FF"/>
                </a:solidFill>
                <a:latin typeface="Arial"/>
                <a:cs typeface="Arial"/>
              </a:rPr>
              <a:t>294,912  </a:t>
            </a:r>
            <a:r>
              <a:rPr sz="1600" spc="-7" dirty="0">
                <a:latin typeface="Arial"/>
                <a:cs typeface="Arial"/>
              </a:rPr>
              <a:t>CONV3-256: [56x56x256] </a:t>
            </a:r>
            <a:r>
              <a:rPr sz="1600" spc="-7" dirty="0">
                <a:solidFill>
                  <a:srgbClr val="FF0000"/>
                </a:solidFill>
                <a:latin typeface="Arial"/>
                <a:cs typeface="Arial"/>
              </a:rPr>
              <a:t>memory: 56*56*256=800K </a:t>
            </a:r>
            <a:r>
              <a:rPr sz="1600" spc="-7" dirty="0">
                <a:solidFill>
                  <a:srgbClr val="0000FF"/>
                </a:solidFill>
                <a:latin typeface="Arial"/>
                <a:cs typeface="Arial"/>
              </a:rPr>
              <a:t>params: (3*3*256)*256 </a:t>
            </a:r>
            <a:r>
              <a:rPr sz="1600" dirty="0">
                <a:solidFill>
                  <a:srgbClr val="0000FF"/>
                </a:solidFill>
                <a:latin typeface="Arial"/>
                <a:cs typeface="Arial"/>
              </a:rPr>
              <a:t>= </a:t>
            </a:r>
            <a:r>
              <a:rPr sz="1600" spc="-7" dirty="0">
                <a:solidFill>
                  <a:srgbClr val="0000FF"/>
                </a:solidFill>
                <a:latin typeface="Arial"/>
                <a:cs typeface="Arial"/>
              </a:rPr>
              <a:t>589,824  </a:t>
            </a:r>
            <a:r>
              <a:rPr sz="1600" spc="-7" dirty="0">
                <a:latin typeface="Arial"/>
                <a:cs typeface="Arial"/>
              </a:rPr>
              <a:t>CONV3-256: [56x56x256] </a:t>
            </a:r>
            <a:r>
              <a:rPr sz="1600" spc="-7" dirty="0">
                <a:solidFill>
                  <a:srgbClr val="FF0000"/>
                </a:solidFill>
                <a:latin typeface="Arial"/>
                <a:cs typeface="Arial"/>
              </a:rPr>
              <a:t>memory: 56*56*256=800K </a:t>
            </a:r>
            <a:r>
              <a:rPr sz="1600" spc="-7" dirty="0">
                <a:solidFill>
                  <a:srgbClr val="0000FF"/>
                </a:solidFill>
                <a:latin typeface="Arial"/>
                <a:cs typeface="Arial"/>
              </a:rPr>
              <a:t>params: (3*3*256)*256 </a:t>
            </a:r>
            <a:r>
              <a:rPr sz="1600" dirty="0">
                <a:solidFill>
                  <a:srgbClr val="0000FF"/>
                </a:solidFill>
                <a:latin typeface="Arial"/>
                <a:cs typeface="Arial"/>
              </a:rPr>
              <a:t>=</a:t>
            </a:r>
            <a:r>
              <a:rPr sz="1600" spc="-2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600" spc="-7" dirty="0">
                <a:solidFill>
                  <a:srgbClr val="0000FF"/>
                </a:solidFill>
                <a:latin typeface="Arial"/>
                <a:cs typeface="Arial"/>
              </a:rPr>
              <a:t>589,824</a:t>
            </a:r>
            <a:endParaRPr sz="1600" dirty="0">
              <a:latin typeface="Arial"/>
              <a:cs typeface="Arial"/>
            </a:endParaRPr>
          </a:p>
          <a:p>
            <a:pPr marL="16933">
              <a:lnSpc>
                <a:spcPts val="1847"/>
              </a:lnSpc>
              <a:tabLst>
                <a:tab pos="4642156" algn="l"/>
              </a:tabLst>
            </a:pPr>
            <a:r>
              <a:rPr sz="1600" spc="-7" dirty="0">
                <a:latin typeface="Arial"/>
                <a:cs typeface="Arial"/>
              </a:rPr>
              <a:t>POOL2: [28x28x256] </a:t>
            </a:r>
            <a:r>
              <a:rPr sz="1600" spc="47" dirty="0">
                <a:latin typeface="Arial"/>
                <a:cs typeface="Arial"/>
              </a:rPr>
              <a:t> </a:t>
            </a:r>
            <a:r>
              <a:rPr sz="1600" spc="-7" dirty="0">
                <a:solidFill>
                  <a:srgbClr val="FF0000"/>
                </a:solidFill>
                <a:latin typeface="Arial"/>
                <a:cs typeface="Arial"/>
              </a:rPr>
              <a:t>memory: </a:t>
            </a:r>
            <a:r>
              <a:rPr sz="160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600" spc="-7" dirty="0">
                <a:solidFill>
                  <a:srgbClr val="FF0000"/>
                </a:solidFill>
                <a:latin typeface="Arial"/>
                <a:cs typeface="Arial"/>
              </a:rPr>
              <a:t>28*28*256=200K	</a:t>
            </a:r>
            <a:r>
              <a:rPr sz="1600" spc="-7" dirty="0">
                <a:solidFill>
                  <a:srgbClr val="0000FF"/>
                </a:solidFill>
                <a:latin typeface="Arial"/>
                <a:cs typeface="Arial"/>
              </a:rPr>
              <a:t>params:</a:t>
            </a:r>
            <a:r>
              <a:rPr sz="1600" spc="-13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0000FF"/>
                </a:solidFill>
                <a:latin typeface="Arial"/>
                <a:cs typeface="Arial"/>
              </a:rPr>
              <a:t>0</a:t>
            </a:r>
            <a:endParaRPr sz="1600" dirty="0">
              <a:latin typeface="Arial"/>
              <a:cs typeface="Arial"/>
            </a:endParaRPr>
          </a:p>
          <a:p>
            <a:pPr marL="16933" marR="265847" algn="just">
              <a:lnSpc>
                <a:spcPts val="1893"/>
              </a:lnSpc>
              <a:spcBef>
                <a:spcPts val="73"/>
              </a:spcBef>
            </a:pPr>
            <a:r>
              <a:rPr sz="1600" spc="-7" dirty="0">
                <a:latin typeface="Arial"/>
                <a:cs typeface="Arial"/>
              </a:rPr>
              <a:t>CONV3-512: [28x28x512] </a:t>
            </a:r>
            <a:r>
              <a:rPr sz="1600" spc="-7" dirty="0">
                <a:solidFill>
                  <a:srgbClr val="FF0000"/>
                </a:solidFill>
                <a:latin typeface="Arial"/>
                <a:cs typeface="Arial"/>
              </a:rPr>
              <a:t>memory: 28*28*512=400K </a:t>
            </a:r>
            <a:r>
              <a:rPr sz="1600" spc="-7" dirty="0">
                <a:solidFill>
                  <a:srgbClr val="0000FF"/>
                </a:solidFill>
                <a:latin typeface="Arial"/>
                <a:cs typeface="Arial"/>
              </a:rPr>
              <a:t>params: (3*3*256)*512 </a:t>
            </a:r>
            <a:r>
              <a:rPr sz="1600" dirty="0">
                <a:solidFill>
                  <a:srgbClr val="0000FF"/>
                </a:solidFill>
                <a:latin typeface="Arial"/>
                <a:cs typeface="Arial"/>
              </a:rPr>
              <a:t>= </a:t>
            </a:r>
            <a:r>
              <a:rPr sz="1600" spc="-7" dirty="0">
                <a:solidFill>
                  <a:srgbClr val="0000FF"/>
                </a:solidFill>
                <a:latin typeface="Arial"/>
                <a:cs typeface="Arial"/>
              </a:rPr>
              <a:t>1,179,648  </a:t>
            </a:r>
            <a:r>
              <a:rPr sz="1600" spc="-7" dirty="0">
                <a:latin typeface="Arial"/>
                <a:cs typeface="Arial"/>
              </a:rPr>
              <a:t>CONV3-512: [28x28x512] </a:t>
            </a:r>
            <a:r>
              <a:rPr sz="1600" spc="-7" dirty="0">
                <a:solidFill>
                  <a:srgbClr val="FF0000"/>
                </a:solidFill>
                <a:latin typeface="Arial"/>
                <a:cs typeface="Arial"/>
              </a:rPr>
              <a:t>memory: 28*28*512=400K </a:t>
            </a:r>
            <a:r>
              <a:rPr sz="1600" spc="-7" dirty="0">
                <a:solidFill>
                  <a:srgbClr val="0000FF"/>
                </a:solidFill>
                <a:latin typeface="Arial"/>
                <a:cs typeface="Arial"/>
              </a:rPr>
              <a:t>params: (3*3*512)*512 </a:t>
            </a:r>
            <a:r>
              <a:rPr sz="1600" dirty="0">
                <a:solidFill>
                  <a:srgbClr val="0000FF"/>
                </a:solidFill>
                <a:latin typeface="Arial"/>
                <a:cs typeface="Arial"/>
              </a:rPr>
              <a:t>= </a:t>
            </a:r>
            <a:r>
              <a:rPr sz="1600" spc="-7" dirty="0">
                <a:solidFill>
                  <a:srgbClr val="0000FF"/>
                </a:solidFill>
                <a:latin typeface="Arial"/>
                <a:cs typeface="Arial"/>
              </a:rPr>
              <a:t>2,359,296  </a:t>
            </a:r>
            <a:r>
              <a:rPr sz="1600" spc="-7" dirty="0">
                <a:latin typeface="Arial"/>
                <a:cs typeface="Arial"/>
              </a:rPr>
              <a:t>CONV3-512: [28x28x512] </a:t>
            </a:r>
            <a:r>
              <a:rPr sz="1600" spc="-7" dirty="0">
                <a:solidFill>
                  <a:srgbClr val="FF0000"/>
                </a:solidFill>
                <a:latin typeface="Arial"/>
                <a:cs typeface="Arial"/>
              </a:rPr>
              <a:t>memory: 28*28*512=400K </a:t>
            </a:r>
            <a:r>
              <a:rPr sz="1600" spc="-7" dirty="0">
                <a:solidFill>
                  <a:srgbClr val="0000FF"/>
                </a:solidFill>
                <a:latin typeface="Arial"/>
                <a:cs typeface="Arial"/>
              </a:rPr>
              <a:t>params: (3*3*512)*512 </a:t>
            </a:r>
            <a:r>
              <a:rPr sz="1600" dirty="0">
                <a:solidFill>
                  <a:srgbClr val="0000FF"/>
                </a:solidFill>
                <a:latin typeface="Arial"/>
                <a:cs typeface="Arial"/>
              </a:rPr>
              <a:t>=</a:t>
            </a:r>
            <a:r>
              <a:rPr sz="1600" spc="-2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600" spc="-7" dirty="0">
                <a:solidFill>
                  <a:srgbClr val="0000FF"/>
                </a:solidFill>
                <a:latin typeface="Arial"/>
                <a:cs typeface="Arial"/>
              </a:rPr>
              <a:t>2,359,296</a:t>
            </a:r>
            <a:endParaRPr sz="1600" dirty="0">
              <a:latin typeface="Arial"/>
              <a:cs typeface="Arial"/>
            </a:endParaRPr>
          </a:p>
          <a:p>
            <a:pPr marL="16933">
              <a:lnSpc>
                <a:spcPts val="1847"/>
              </a:lnSpc>
              <a:tabLst>
                <a:tab pos="4642156" algn="l"/>
              </a:tabLst>
            </a:pPr>
            <a:r>
              <a:rPr sz="1600" spc="-7" dirty="0">
                <a:latin typeface="Arial"/>
                <a:cs typeface="Arial"/>
              </a:rPr>
              <a:t>POOL2: [14x14x512] </a:t>
            </a:r>
            <a:r>
              <a:rPr sz="1600" spc="47" dirty="0">
                <a:latin typeface="Arial"/>
                <a:cs typeface="Arial"/>
              </a:rPr>
              <a:t> </a:t>
            </a:r>
            <a:r>
              <a:rPr sz="1600" spc="-7" dirty="0">
                <a:solidFill>
                  <a:srgbClr val="FF0000"/>
                </a:solidFill>
                <a:latin typeface="Arial"/>
                <a:cs typeface="Arial"/>
              </a:rPr>
              <a:t>memory: </a:t>
            </a:r>
            <a:r>
              <a:rPr sz="160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600" spc="-7" dirty="0">
                <a:solidFill>
                  <a:srgbClr val="FF0000"/>
                </a:solidFill>
                <a:latin typeface="Arial"/>
                <a:cs typeface="Arial"/>
              </a:rPr>
              <a:t>14*14*512=100K	</a:t>
            </a:r>
            <a:r>
              <a:rPr sz="1600" spc="-7" dirty="0">
                <a:solidFill>
                  <a:srgbClr val="0000FF"/>
                </a:solidFill>
                <a:latin typeface="Arial"/>
                <a:cs typeface="Arial"/>
              </a:rPr>
              <a:t>params:</a:t>
            </a:r>
            <a:r>
              <a:rPr sz="1600" spc="-13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0000FF"/>
                </a:solidFill>
                <a:latin typeface="Arial"/>
                <a:cs typeface="Arial"/>
              </a:rPr>
              <a:t>0</a:t>
            </a:r>
            <a:endParaRPr sz="1600" dirty="0">
              <a:latin typeface="Arial"/>
              <a:cs typeface="Arial"/>
            </a:endParaRPr>
          </a:p>
          <a:p>
            <a:pPr marL="16933" marR="265847" algn="just">
              <a:lnSpc>
                <a:spcPts val="1893"/>
              </a:lnSpc>
              <a:spcBef>
                <a:spcPts val="80"/>
              </a:spcBef>
            </a:pPr>
            <a:r>
              <a:rPr sz="1600" spc="-7" dirty="0">
                <a:latin typeface="Arial"/>
                <a:cs typeface="Arial"/>
              </a:rPr>
              <a:t>CONV3-512: [14x14x512] </a:t>
            </a:r>
            <a:r>
              <a:rPr sz="1600" spc="-7" dirty="0">
                <a:solidFill>
                  <a:srgbClr val="FF0000"/>
                </a:solidFill>
                <a:latin typeface="Arial"/>
                <a:cs typeface="Arial"/>
              </a:rPr>
              <a:t>memory: 14*14*512=100K </a:t>
            </a:r>
            <a:r>
              <a:rPr sz="1600" spc="-7" dirty="0">
                <a:solidFill>
                  <a:srgbClr val="0000FF"/>
                </a:solidFill>
                <a:latin typeface="Arial"/>
                <a:cs typeface="Arial"/>
              </a:rPr>
              <a:t>params: (3*3*512)*512 </a:t>
            </a:r>
            <a:r>
              <a:rPr sz="1600" dirty="0">
                <a:solidFill>
                  <a:srgbClr val="0000FF"/>
                </a:solidFill>
                <a:latin typeface="Arial"/>
                <a:cs typeface="Arial"/>
              </a:rPr>
              <a:t>= </a:t>
            </a:r>
            <a:r>
              <a:rPr sz="1600" spc="-7" dirty="0">
                <a:solidFill>
                  <a:srgbClr val="0000FF"/>
                </a:solidFill>
                <a:latin typeface="Arial"/>
                <a:cs typeface="Arial"/>
              </a:rPr>
              <a:t>2,359,296  </a:t>
            </a:r>
            <a:r>
              <a:rPr sz="1600" spc="-7" dirty="0">
                <a:latin typeface="Arial"/>
                <a:cs typeface="Arial"/>
              </a:rPr>
              <a:t>CONV3-512: [14x14x512] </a:t>
            </a:r>
            <a:r>
              <a:rPr sz="1600" spc="-7" dirty="0">
                <a:solidFill>
                  <a:srgbClr val="FF0000"/>
                </a:solidFill>
                <a:latin typeface="Arial"/>
                <a:cs typeface="Arial"/>
              </a:rPr>
              <a:t>memory: 14*14*512=100K </a:t>
            </a:r>
            <a:r>
              <a:rPr sz="1600" spc="-7" dirty="0">
                <a:solidFill>
                  <a:srgbClr val="0000FF"/>
                </a:solidFill>
                <a:latin typeface="Arial"/>
                <a:cs typeface="Arial"/>
              </a:rPr>
              <a:t>params: (3*3*512)*512 </a:t>
            </a:r>
            <a:r>
              <a:rPr sz="1600" dirty="0">
                <a:solidFill>
                  <a:srgbClr val="0000FF"/>
                </a:solidFill>
                <a:latin typeface="Arial"/>
                <a:cs typeface="Arial"/>
              </a:rPr>
              <a:t>= </a:t>
            </a:r>
            <a:r>
              <a:rPr sz="1600" spc="-7" dirty="0">
                <a:solidFill>
                  <a:srgbClr val="0000FF"/>
                </a:solidFill>
                <a:latin typeface="Arial"/>
                <a:cs typeface="Arial"/>
              </a:rPr>
              <a:t>2,359,296  </a:t>
            </a:r>
            <a:r>
              <a:rPr sz="1600" spc="-7" dirty="0">
                <a:latin typeface="Arial"/>
                <a:cs typeface="Arial"/>
              </a:rPr>
              <a:t>CONV3-512: [14x14x512] </a:t>
            </a:r>
            <a:r>
              <a:rPr sz="1600" spc="-7" dirty="0">
                <a:solidFill>
                  <a:srgbClr val="FF0000"/>
                </a:solidFill>
                <a:latin typeface="Arial"/>
                <a:cs typeface="Arial"/>
              </a:rPr>
              <a:t>memory: 14*14*512=100K </a:t>
            </a:r>
            <a:r>
              <a:rPr sz="1600" spc="-7" dirty="0">
                <a:solidFill>
                  <a:srgbClr val="0000FF"/>
                </a:solidFill>
                <a:latin typeface="Arial"/>
                <a:cs typeface="Arial"/>
              </a:rPr>
              <a:t>params: (3*3*512)*512 </a:t>
            </a:r>
            <a:r>
              <a:rPr sz="1600" dirty="0">
                <a:solidFill>
                  <a:srgbClr val="0000FF"/>
                </a:solidFill>
                <a:latin typeface="Arial"/>
                <a:cs typeface="Arial"/>
              </a:rPr>
              <a:t>=</a:t>
            </a:r>
            <a:r>
              <a:rPr sz="1600" spc="-2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600" spc="-7" dirty="0">
                <a:solidFill>
                  <a:srgbClr val="0000FF"/>
                </a:solidFill>
                <a:latin typeface="Arial"/>
                <a:cs typeface="Arial"/>
              </a:rPr>
              <a:t>2,359,296</a:t>
            </a:r>
            <a:endParaRPr sz="1600" dirty="0">
              <a:latin typeface="Arial"/>
              <a:cs typeface="Arial"/>
            </a:endParaRPr>
          </a:p>
          <a:p>
            <a:pPr marL="16933">
              <a:lnSpc>
                <a:spcPts val="1847"/>
              </a:lnSpc>
            </a:pPr>
            <a:r>
              <a:rPr sz="1600" spc="-7" dirty="0">
                <a:latin typeface="Arial"/>
                <a:cs typeface="Arial"/>
              </a:rPr>
              <a:t>POOL2: [7x7x512] </a:t>
            </a:r>
            <a:r>
              <a:rPr sz="1600" spc="-7" dirty="0">
                <a:solidFill>
                  <a:srgbClr val="FF0000"/>
                </a:solidFill>
                <a:latin typeface="Arial"/>
                <a:cs typeface="Arial"/>
              </a:rPr>
              <a:t>memory: 7*7*512=25K </a:t>
            </a:r>
            <a:r>
              <a:rPr sz="1600" spc="-7" dirty="0">
                <a:solidFill>
                  <a:srgbClr val="0000FF"/>
                </a:solidFill>
                <a:latin typeface="Arial"/>
                <a:cs typeface="Arial"/>
              </a:rPr>
              <a:t>params:</a:t>
            </a:r>
            <a:r>
              <a:rPr sz="1600" spc="47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0000FF"/>
                </a:solidFill>
                <a:latin typeface="Arial"/>
                <a:cs typeface="Arial"/>
              </a:rPr>
              <a:t>0</a:t>
            </a:r>
            <a:endParaRPr sz="1600" dirty="0">
              <a:latin typeface="Arial"/>
              <a:cs typeface="Arial"/>
            </a:endParaRPr>
          </a:p>
          <a:p>
            <a:pPr marL="16933" marR="2158946">
              <a:lnSpc>
                <a:spcPts val="1893"/>
              </a:lnSpc>
              <a:spcBef>
                <a:spcPts val="73"/>
              </a:spcBef>
            </a:pPr>
            <a:r>
              <a:rPr sz="1600" spc="-7" dirty="0">
                <a:latin typeface="Arial"/>
                <a:cs typeface="Arial"/>
              </a:rPr>
              <a:t>FC: [1x1x4096] </a:t>
            </a:r>
            <a:r>
              <a:rPr sz="1600" spc="-7" dirty="0">
                <a:solidFill>
                  <a:srgbClr val="FF0000"/>
                </a:solidFill>
                <a:latin typeface="Arial"/>
                <a:cs typeface="Arial"/>
              </a:rPr>
              <a:t>memory: 4096 </a:t>
            </a:r>
            <a:r>
              <a:rPr sz="1600" spc="-7" dirty="0">
                <a:solidFill>
                  <a:srgbClr val="0000FF"/>
                </a:solidFill>
                <a:latin typeface="Arial"/>
                <a:cs typeface="Arial"/>
              </a:rPr>
              <a:t>params: 7*7*512*4096 </a:t>
            </a:r>
            <a:r>
              <a:rPr sz="1600" dirty="0">
                <a:solidFill>
                  <a:srgbClr val="0000FF"/>
                </a:solidFill>
                <a:latin typeface="Arial"/>
                <a:cs typeface="Arial"/>
              </a:rPr>
              <a:t>= </a:t>
            </a:r>
            <a:r>
              <a:rPr sz="1600" spc="-7" dirty="0">
                <a:solidFill>
                  <a:srgbClr val="0000FF"/>
                </a:solidFill>
                <a:latin typeface="Arial"/>
                <a:cs typeface="Arial"/>
              </a:rPr>
              <a:t>102,760,448  </a:t>
            </a:r>
            <a:r>
              <a:rPr sz="1600" spc="-7" dirty="0">
                <a:latin typeface="Arial"/>
                <a:cs typeface="Arial"/>
              </a:rPr>
              <a:t>FC: [1x1x4096] </a:t>
            </a:r>
            <a:r>
              <a:rPr sz="1600" spc="-7" dirty="0">
                <a:solidFill>
                  <a:srgbClr val="FF0000"/>
                </a:solidFill>
                <a:latin typeface="Arial"/>
                <a:cs typeface="Arial"/>
              </a:rPr>
              <a:t>memory: 4096 </a:t>
            </a:r>
            <a:r>
              <a:rPr sz="1600" spc="-7" dirty="0">
                <a:solidFill>
                  <a:srgbClr val="0000FF"/>
                </a:solidFill>
                <a:latin typeface="Arial"/>
                <a:cs typeface="Arial"/>
              </a:rPr>
              <a:t>params: 4096*4096 </a:t>
            </a:r>
            <a:r>
              <a:rPr sz="1600" dirty="0">
                <a:solidFill>
                  <a:srgbClr val="0000FF"/>
                </a:solidFill>
                <a:latin typeface="Arial"/>
                <a:cs typeface="Arial"/>
              </a:rPr>
              <a:t>= </a:t>
            </a:r>
            <a:r>
              <a:rPr sz="1600" spc="-7" dirty="0">
                <a:solidFill>
                  <a:srgbClr val="0000FF"/>
                </a:solidFill>
                <a:latin typeface="Arial"/>
                <a:cs typeface="Arial"/>
              </a:rPr>
              <a:t>16,777,216</a:t>
            </a:r>
            <a:endParaRPr sz="1600" dirty="0">
              <a:latin typeface="Arial"/>
              <a:cs typeface="Arial"/>
            </a:endParaRPr>
          </a:p>
          <a:p>
            <a:pPr marL="16933">
              <a:lnSpc>
                <a:spcPts val="1847"/>
              </a:lnSpc>
            </a:pPr>
            <a:r>
              <a:rPr sz="1600" spc="-7" dirty="0">
                <a:latin typeface="Arial"/>
                <a:cs typeface="Arial"/>
              </a:rPr>
              <a:t>FC: [1x1x1000] </a:t>
            </a:r>
            <a:r>
              <a:rPr sz="1600" spc="-7" dirty="0">
                <a:solidFill>
                  <a:srgbClr val="FF0000"/>
                </a:solidFill>
                <a:latin typeface="Arial"/>
                <a:cs typeface="Arial"/>
              </a:rPr>
              <a:t>memory: 1000 </a:t>
            </a:r>
            <a:r>
              <a:rPr sz="1600" spc="-7" dirty="0">
                <a:solidFill>
                  <a:srgbClr val="0000FF"/>
                </a:solidFill>
                <a:latin typeface="Arial"/>
                <a:cs typeface="Arial"/>
              </a:rPr>
              <a:t>params: 4096*1000 </a:t>
            </a:r>
            <a:r>
              <a:rPr sz="1600" dirty="0">
                <a:solidFill>
                  <a:srgbClr val="0000FF"/>
                </a:solidFill>
                <a:latin typeface="Arial"/>
                <a:cs typeface="Arial"/>
              </a:rPr>
              <a:t>=</a:t>
            </a:r>
            <a:r>
              <a:rPr sz="1600" spc="2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600" spc="-7" dirty="0">
                <a:solidFill>
                  <a:srgbClr val="0000FF"/>
                </a:solidFill>
                <a:latin typeface="Arial"/>
                <a:cs typeface="Arial"/>
              </a:rPr>
              <a:t>4,096,000</a:t>
            </a:r>
            <a:endParaRPr sz="1600" dirty="0">
              <a:latin typeface="Arial"/>
              <a:cs typeface="Arial"/>
            </a:endParaRPr>
          </a:p>
          <a:p>
            <a:pPr marL="61805" marR="495288">
              <a:lnSpc>
                <a:spcPts val="2200"/>
              </a:lnSpc>
              <a:spcBef>
                <a:spcPts val="1140"/>
              </a:spcBef>
            </a:pPr>
            <a:r>
              <a:rPr sz="1900" spc="-7" dirty="0">
                <a:solidFill>
                  <a:srgbClr val="FF0000"/>
                </a:solidFill>
                <a:latin typeface="Arial"/>
                <a:cs typeface="Arial"/>
              </a:rPr>
              <a:t>TOTAL memory: 24M </a:t>
            </a:r>
            <a:r>
              <a:rPr sz="1900" dirty="0">
                <a:solidFill>
                  <a:srgbClr val="FF0000"/>
                </a:solidFill>
                <a:latin typeface="Arial"/>
                <a:cs typeface="Arial"/>
              </a:rPr>
              <a:t>* 4 </a:t>
            </a:r>
            <a:r>
              <a:rPr sz="1900" spc="-7" dirty="0">
                <a:solidFill>
                  <a:srgbClr val="FF0000"/>
                </a:solidFill>
                <a:latin typeface="Arial"/>
                <a:cs typeface="Arial"/>
              </a:rPr>
              <a:t>bytes ~= 96MB </a:t>
            </a:r>
            <a:r>
              <a:rPr sz="1900" dirty="0">
                <a:solidFill>
                  <a:srgbClr val="FF0000"/>
                </a:solidFill>
                <a:latin typeface="Arial"/>
                <a:cs typeface="Arial"/>
              </a:rPr>
              <a:t>/ </a:t>
            </a:r>
            <a:r>
              <a:rPr sz="1900" spc="-7" dirty="0">
                <a:solidFill>
                  <a:srgbClr val="FF0000"/>
                </a:solidFill>
                <a:latin typeface="Arial"/>
                <a:cs typeface="Arial"/>
              </a:rPr>
              <a:t>image </a:t>
            </a:r>
            <a:r>
              <a:rPr sz="1900" spc="-7" dirty="0">
                <a:latin typeface="Arial"/>
                <a:cs typeface="Arial"/>
              </a:rPr>
              <a:t>(only forward! ~*2 for bwd)  </a:t>
            </a:r>
            <a:r>
              <a:rPr sz="1900" spc="-7" dirty="0">
                <a:solidFill>
                  <a:srgbClr val="0000FF"/>
                </a:solidFill>
                <a:latin typeface="Arial"/>
                <a:cs typeface="Arial"/>
              </a:rPr>
              <a:t>TOTAL params: 138M</a:t>
            </a:r>
            <a:r>
              <a:rPr sz="1900" spc="-13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900" spc="-7" dirty="0">
                <a:solidFill>
                  <a:srgbClr val="0000FF"/>
                </a:solidFill>
                <a:latin typeface="Arial"/>
                <a:cs typeface="Arial"/>
              </a:rPr>
              <a:t>parameters</a:t>
            </a:r>
            <a:endParaRPr sz="1900" dirty="0">
              <a:latin typeface="Arial"/>
              <a:cs typeface="Arial"/>
            </a:endParaRPr>
          </a:p>
        </p:txBody>
      </p:sp>
      <p:sp>
        <p:nvSpPr>
          <p:cNvPr id="13" name="object 4"/>
          <p:cNvSpPr txBox="1">
            <a:spLocks noGrp="1"/>
          </p:cNvSpPr>
          <p:nvPr>
            <p:ph type="title"/>
          </p:nvPr>
        </p:nvSpPr>
        <p:spPr>
          <a:xfrm>
            <a:off x="4226767" y="7294"/>
            <a:ext cx="7388290" cy="324875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3112269">
              <a:lnSpc>
                <a:spcPct val="100000"/>
              </a:lnSpc>
              <a:spcBef>
                <a:spcPts val="133"/>
              </a:spcBef>
            </a:pPr>
            <a:r>
              <a:rPr sz="2000" spc="-7" dirty="0"/>
              <a:t>(not </a:t>
            </a:r>
            <a:r>
              <a:rPr sz="2000" dirty="0"/>
              <a:t>counting</a:t>
            </a:r>
            <a:r>
              <a:rPr sz="2000" spc="-113" dirty="0"/>
              <a:t> </a:t>
            </a:r>
            <a:r>
              <a:rPr sz="2000" spc="-7" dirty="0"/>
              <a:t>biases)</a:t>
            </a:r>
          </a:p>
        </p:txBody>
      </p:sp>
    </p:spTree>
    <p:extLst>
      <p:ext uri="{BB962C8B-B14F-4D97-AF65-F5344CB8AC3E}">
        <p14:creationId xmlns:p14="http://schemas.microsoft.com/office/powerpoint/2010/main" val="467217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Calibri" panose="020F0502020204030204" pitchFamily="34" charset="0"/>
              </a:rPr>
              <a:t>Activation function</a:t>
            </a:r>
            <a:endParaRPr lang="en-US" dirty="0">
              <a:latin typeface="Calibri" panose="020F050202020403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Calibri" panose="020F0502020204030204" pitchFamily="34" charset="0"/>
              </a:rPr>
              <a:t>If the activation functions are all linear functions,  we </a:t>
            </a:r>
            <a:r>
              <a:rPr lang="en-US" dirty="0">
                <a:latin typeface="Calibri" panose="020F0502020204030204" pitchFamily="34" charset="0"/>
              </a:rPr>
              <a:t>have formed chains of linear functions.</a:t>
            </a:r>
          </a:p>
          <a:p>
            <a:endParaRPr lang="en-US" dirty="0">
              <a:latin typeface="Calibri" panose="020F0502020204030204" pitchFamily="34" charset="0"/>
            </a:endParaRPr>
          </a:p>
          <a:p>
            <a:r>
              <a:rPr lang="en-US" dirty="0" smtClean="0">
                <a:latin typeface="Calibri" panose="020F0502020204030204" pitchFamily="34" charset="0"/>
              </a:rPr>
              <a:t>It can hardly </a:t>
            </a:r>
            <a:r>
              <a:rPr lang="en-US" altLang="zh-CN" dirty="0">
                <a:latin typeface="Calibri" panose="020F0502020204030204" pitchFamily="34" charset="0"/>
              </a:rPr>
              <a:t>represent</a:t>
            </a:r>
            <a:r>
              <a:rPr lang="en-US" dirty="0" smtClean="0">
                <a:latin typeface="Calibri" panose="020F0502020204030204" pitchFamily="34" charset="0"/>
              </a:rPr>
              <a:t> a complex nonlinear </a:t>
            </a:r>
            <a:r>
              <a:rPr lang="en-US" altLang="zh-CN" dirty="0" smtClean="0">
                <a:latin typeface="Calibri" panose="020F0502020204030204" pitchFamily="34" charset="0"/>
              </a:rPr>
              <a:t>mapping</a:t>
            </a:r>
            <a:r>
              <a:rPr lang="en-US" dirty="0" smtClean="0">
                <a:latin typeface="Calibri" panose="020F0502020204030204" pitchFamily="34" charset="0"/>
              </a:rPr>
              <a:t>.</a:t>
            </a:r>
            <a:endParaRPr lang="en-US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161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11299" y="38072"/>
            <a:ext cx="5833533" cy="26332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  <a:tabLst>
                <a:tab pos="2297795" algn="l"/>
                <a:tab pos="4912237" algn="l"/>
              </a:tabLst>
            </a:pPr>
            <a:r>
              <a:rPr sz="1600" spc="-7" dirty="0">
                <a:latin typeface="Arial"/>
                <a:cs typeface="Arial"/>
              </a:rPr>
              <a:t>INPUT: [224x224x3]	</a:t>
            </a:r>
            <a:r>
              <a:rPr sz="1600" spc="-7" dirty="0">
                <a:solidFill>
                  <a:srgbClr val="FF0000"/>
                </a:solidFill>
                <a:latin typeface="Arial"/>
                <a:cs typeface="Arial"/>
              </a:rPr>
              <a:t>memory: </a:t>
            </a:r>
            <a:r>
              <a:rPr sz="160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600" spc="-7" dirty="0">
                <a:solidFill>
                  <a:srgbClr val="FF0000"/>
                </a:solidFill>
                <a:latin typeface="Arial"/>
                <a:cs typeface="Arial"/>
              </a:rPr>
              <a:t>224*224*3=150K	</a:t>
            </a:r>
            <a:r>
              <a:rPr sz="1600" spc="-7" dirty="0">
                <a:solidFill>
                  <a:srgbClr val="0000FF"/>
                </a:solidFill>
                <a:latin typeface="Arial"/>
                <a:cs typeface="Arial"/>
              </a:rPr>
              <a:t>params:</a:t>
            </a:r>
            <a:r>
              <a:rPr sz="1600" spc="-10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0000FF"/>
                </a:solidFill>
                <a:latin typeface="Arial"/>
                <a:cs typeface="Arial"/>
              </a:rPr>
              <a:t>0</a:t>
            </a:r>
            <a:endParaRPr sz="16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11299" y="279371"/>
            <a:ext cx="8549640" cy="5519420"/>
          </a:xfrm>
          <a:prstGeom prst="rect">
            <a:avLst/>
          </a:prstGeom>
        </p:spPr>
        <p:txBody>
          <a:bodyPr vert="horz" wrap="square" lIns="0" tIns="27093" rIns="0" bIns="0" rtlCol="0">
            <a:spAutoFit/>
          </a:bodyPr>
          <a:lstStyle/>
          <a:p>
            <a:pPr marL="16933" marR="684090">
              <a:lnSpc>
                <a:spcPts val="1893"/>
              </a:lnSpc>
              <a:spcBef>
                <a:spcPts val="213"/>
              </a:spcBef>
              <a:tabLst>
                <a:tab pos="5161151" algn="l"/>
              </a:tabLst>
            </a:pPr>
            <a:r>
              <a:rPr sz="1600" spc="-7" dirty="0">
                <a:latin typeface="Arial"/>
                <a:cs typeface="Arial"/>
              </a:rPr>
              <a:t>CONV3-64: [224x224x64] </a:t>
            </a:r>
            <a:r>
              <a:rPr sz="1600" spc="40" dirty="0">
                <a:latin typeface="Arial"/>
                <a:cs typeface="Arial"/>
              </a:rPr>
              <a:t> </a:t>
            </a:r>
            <a:r>
              <a:rPr sz="1600" spc="-7" dirty="0">
                <a:solidFill>
                  <a:srgbClr val="FF0000"/>
                </a:solidFill>
                <a:latin typeface="Arial"/>
                <a:cs typeface="Arial"/>
              </a:rPr>
              <a:t>memory: </a:t>
            </a:r>
            <a:r>
              <a:rPr sz="1600" spc="7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600" b="1" spc="-7" dirty="0">
                <a:solidFill>
                  <a:srgbClr val="FF0000"/>
                </a:solidFill>
                <a:latin typeface="Arial"/>
                <a:cs typeface="Arial"/>
              </a:rPr>
              <a:t>224*224*64=3.2M	</a:t>
            </a:r>
            <a:r>
              <a:rPr sz="1600" spc="-7" dirty="0">
                <a:solidFill>
                  <a:srgbClr val="0000FF"/>
                </a:solidFill>
                <a:latin typeface="Arial"/>
                <a:cs typeface="Arial"/>
              </a:rPr>
              <a:t>params: (3*3*3)*64 </a:t>
            </a:r>
            <a:r>
              <a:rPr sz="1600" dirty="0">
                <a:solidFill>
                  <a:srgbClr val="0000FF"/>
                </a:solidFill>
                <a:latin typeface="Arial"/>
                <a:cs typeface="Arial"/>
              </a:rPr>
              <a:t>= </a:t>
            </a:r>
            <a:r>
              <a:rPr sz="1600" spc="-7" dirty="0">
                <a:solidFill>
                  <a:srgbClr val="0000FF"/>
                </a:solidFill>
                <a:latin typeface="Arial"/>
                <a:cs typeface="Arial"/>
              </a:rPr>
              <a:t>1,728  </a:t>
            </a:r>
            <a:r>
              <a:rPr sz="1600" spc="-7" dirty="0">
                <a:latin typeface="Arial"/>
                <a:cs typeface="Arial"/>
              </a:rPr>
              <a:t>CONV3-64: [224x224x64] </a:t>
            </a:r>
            <a:r>
              <a:rPr sz="1600" spc="40" dirty="0">
                <a:latin typeface="Arial"/>
                <a:cs typeface="Arial"/>
              </a:rPr>
              <a:t> </a:t>
            </a:r>
            <a:r>
              <a:rPr sz="1600" spc="-7" dirty="0">
                <a:solidFill>
                  <a:srgbClr val="FF0000"/>
                </a:solidFill>
                <a:latin typeface="Arial"/>
                <a:cs typeface="Arial"/>
              </a:rPr>
              <a:t>memory: </a:t>
            </a:r>
            <a:r>
              <a:rPr sz="1600" spc="7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600" b="1" spc="-7" dirty="0">
                <a:solidFill>
                  <a:srgbClr val="FF0000"/>
                </a:solidFill>
                <a:latin typeface="Arial"/>
                <a:cs typeface="Arial"/>
              </a:rPr>
              <a:t>224*224*64=3.2M	</a:t>
            </a:r>
            <a:r>
              <a:rPr sz="1600" spc="-7" dirty="0">
                <a:solidFill>
                  <a:srgbClr val="0000FF"/>
                </a:solidFill>
                <a:latin typeface="Arial"/>
                <a:cs typeface="Arial"/>
              </a:rPr>
              <a:t>params: (3*3*64)*64 </a:t>
            </a:r>
            <a:r>
              <a:rPr sz="1600" dirty="0">
                <a:solidFill>
                  <a:srgbClr val="0000FF"/>
                </a:solidFill>
                <a:latin typeface="Arial"/>
                <a:cs typeface="Arial"/>
              </a:rPr>
              <a:t>=</a:t>
            </a:r>
            <a:r>
              <a:rPr sz="1600" spc="-113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600" spc="-7" dirty="0">
                <a:solidFill>
                  <a:srgbClr val="0000FF"/>
                </a:solidFill>
                <a:latin typeface="Arial"/>
                <a:cs typeface="Arial"/>
              </a:rPr>
              <a:t>36,864</a:t>
            </a:r>
            <a:endParaRPr sz="1600" dirty="0">
              <a:latin typeface="Arial"/>
              <a:cs typeface="Arial"/>
            </a:endParaRPr>
          </a:p>
          <a:p>
            <a:pPr marL="16933">
              <a:lnSpc>
                <a:spcPts val="1840"/>
              </a:lnSpc>
              <a:tabLst>
                <a:tab pos="4868212" algn="l"/>
              </a:tabLst>
            </a:pPr>
            <a:r>
              <a:rPr sz="1600" spc="-7" dirty="0">
                <a:latin typeface="Arial"/>
                <a:cs typeface="Arial"/>
              </a:rPr>
              <a:t>POOL2: [112x112x64] </a:t>
            </a:r>
            <a:r>
              <a:rPr sz="1600" spc="53" dirty="0">
                <a:latin typeface="Arial"/>
                <a:cs typeface="Arial"/>
              </a:rPr>
              <a:t> </a:t>
            </a:r>
            <a:r>
              <a:rPr sz="1600" spc="-7" dirty="0">
                <a:solidFill>
                  <a:srgbClr val="FF0000"/>
                </a:solidFill>
                <a:latin typeface="Arial"/>
                <a:cs typeface="Arial"/>
              </a:rPr>
              <a:t>memory: </a:t>
            </a:r>
            <a:r>
              <a:rPr sz="160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600" spc="-7" dirty="0">
                <a:solidFill>
                  <a:srgbClr val="FF0000"/>
                </a:solidFill>
                <a:latin typeface="Arial"/>
                <a:cs typeface="Arial"/>
              </a:rPr>
              <a:t>112*112*64=800K	</a:t>
            </a:r>
            <a:r>
              <a:rPr sz="1600" spc="-7" dirty="0">
                <a:solidFill>
                  <a:srgbClr val="0000FF"/>
                </a:solidFill>
                <a:latin typeface="Arial"/>
                <a:cs typeface="Arial"/>
              </a:rPr>
              <a:t>params:</a:t>
            </a:r>
            <a:r>
              <a:rPr sz="1600" spc="-13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0000FF"/>
                </a:solidFill>
                <a:latin typeface="Arial"/>
                <a:cs typeface="Arial"/>
              </a:rPr>
              <a:t>0</a:t>
            </a:r>
            <a:endParaRPr sz="1600" dirty="0">
              <a:latin typeface="Arial"/>
              <a:cs typeface="Arial"/>
            </a:endParaRPr>
          </a:p>
          <a:p>
            <a:pPr marL="16933" marR="6773">
              <a:lnSpc>
                <a:spcPts val="1893"/>
              </a:lnSpc>
              <a:spcBef>
                <a:spcPts val="80"/>
              </a:spcBef>
              <a:tabLst>
                <a:tab pos="5500656" algn="l"/>
              </a:tabLst>
            </a:pPr>
            <a:r>
              <a:rPr sz="1600" spc="-7" dirty="0">
                <a:latin typeface="Arial"/>
                <a:cs typeface="Arial"/>
              </a:rPr>
              <a:t>CONV3-128: [112x112x128] </a:t>
            </a:r>
            <a:r>
              <a:rPr sz="1600" spc="40" dirty="0">
                <a:latin typeface="Arial"/>
                <a:cs typeface="Arial"/>
              </a:rPr>
              <a:t> </a:t>
            </a:r>
            <a:r>
              <a:rPr sz="1600" spc="-7" dirty="0">
                <a:solidFill>
                  <a:srgbClr val="FF0000"/>
                </a:solidFill>
                <a:latin typeface="Arial"/>
                <a:cs typeface="Arial"/>
              </a:rPr>
              <a:t>memory: </a:t>
            </a:r>
            <a:r>
              <a:rPr sz="160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600" spc="-7" dirty="0">
                <a:solidFill>
                  <a:srgbClr val="FF0000"/>
                </a:solidFill>
                <a:latin typeface="Arial"/>
                <a:cs typeface="Arial"/>
              </a:rPr>
              <a:t>112*112*128=1.6M	</a:t>
            </a:r>
            <a:r>
              <a:rPr sz="1600" spc="-7" dirty="0">
                <a:solidFill>
                  <a:srgbClr val="0000FF"/>
                </a:solidFill>
                <a:latin typeface="Arial"/>
                <a:cs typeface="Arial"/>
              </a:rPr>
              <a:t>params: (3*3*64)*128 </a:t>
            </a:r>
            <a:r>
              <a:rPr sz="1600" dirty="0">
                <a:solidFill>
                  <a:srgbClr val="0000FF"/>
                </a:solidFill>
                <a:latin typeface="Arial"/>
                <a:cs typeface="Arial"/>
              </a:rPr>
              <a:t>= </a:t>
            </a:r>
            <a:r>
              <a:rPr sz="1600" spc="-7" dirty="0">
                <a:solidFill>
                  <a:srgbClr val="0000FF"/>
                </a:solidFill>
                <a:latin typeface="Arial"/>
                <a:cs typeface="Arial"/>
              </a:rPr>
              <a:t>73,728  </a:t>
            </a:r>
            <a:r>
              <a:rPr sz="1600" spc="-7" dirty="0">
                <a:latin typeface="Arial"/>
                <a:cs typeface="Arial"/>
              </a:rPr>
              <a:t>CONV3-128: [112x112x128] </a:t>
            </a:r>
            <a:r>
              <a:rPr sz="1600" spc="40" dirty="0">
                <a:latin typeface="Arial"/>
                <a:cs typeface="Arial"/>
              </a:rPr>
              <a:t> </a:t>
            </a:r>
            <a:r>
              <a:rPr sz="1600" spc="-7" dirty="0">
                <a:solidFill>
                  <a:srgbClr val="FF0000"/>
                </a:solidFill>
                <a:latin typeface="Arial"/>
                <a:cs typeface="Arial"/>
              </a:rPr>
              <a:t>memory: </a:t>
            </a:r>
            <a:r>
              <a:rPr sz="160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600" spc="-7" dirty="0">
                <a:solidFill>
                  <a:srgbClr val="FF0000"/>
                </a:solidFill>
                <a:latin typeface="Arial"/>
                <a:cs typeface="Arial"/>
              </a:rPr>
              <a:t>112*112*128=1.6M	</a:t>
            </a:r>
            <a:r>
              <a:rPr sz="1600" spc="-7" dirty="0">
                <a:solidFill>
                  <a:srgbClr val="0000FF"/>
                </a:solidFill>
                <a:latin typeface="Arial"/>
                <a:cs typeface="Arial"/>
              </a:rPr>
              <a:t>params: (3*3*128)*128 </a:t>
            </a:r>
            <a:r>
              <a:rPr sz="1600" dirty="0">
                <a:solidFill>
                  <a:srgbClr val="0000FF"/>
                </a:solidFill>
                <a:latin typeface="Arial"/>
                <a:cs typeface="Arial"/>
              </a:rPr>
              <a:t>=</a:t>
            </a:r>
            <a:r>
              <a:rPr sz="1600" spc="-113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600" spc="-7" dirty="0">
                <a:solidFill>
                  <a:srgbClr val="0000FF"/>
                </a:solidFill>
                <a:latin typeface="Arial"/>
                <a:cs typeface="Arial"/>
              </a:rPr>
              <a:t>147,456</a:t>
            </a:r>
            <a:endParaRPr sz="1600" dirty="0">
              <a:latin typeface="Arial"/>
              <a:cs typeface="Arial"/>
            </a:endParaRPr>
          </a:p>
          <a:p>
            <a:pPr marL="16933">
              <a:lnSpc>
                <a:spcPts val="1840"/>
              </a:lnSpc>
              <a:tabLst>
                <a:tab pos="4642156" algn="l"/>
              </a:tabLst>
            </a:pPr>
            <a:r>
              <a:rPr sz="1600" spc="-7" dirty="0">
                <a:latin typeface="Arial"/>
                <a:cs typeface="Arial"/>
              </a:rPr>
              <a:t>POOL2: [56x56x128] </a:t>
            </a:r>
            <a:r>
              <a:rPr sz="1600" spc="47" dirty="0">
                <a:latin typeface="Arial"/>
                <a:cs typeface="Arial"/>
              </a:rPr>
              <a:t> </a:t>
            </a:r>
            <a:r>
              <a:rPr sz="1600" spc="-7" dirty="0">
                <a:solidFill>
                  <a:srgbClr val="FF0000"/>
                </a:solidFill>
                <a:latin typeface="Arial"/>
                <a:cs typeface="Arial"/>
              </a:rPr>
              <a:t>memory: </a:t>
            </a:r>
            <a:r>
              <a:rPr sz="160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600" spc="-7" dirty="0">
                <a:solidFill>
                  <a:srgbClr val="FF0000"/>
                </a:solidFill>
                <a:latin typeface="Arial"/>
                <a:cs typeface="Arial"/>
              </a:rPr>
              <a:t>56*56*128=400K	</a:t>
            </a:r>
            <a:r>
              <a:rPr sz="1600" spc="-7" dirty="0">
                <a:solidFill>
                  <a:srgbClr val="0000FF"/>
                </a:solidFill>
                <a:latin typeface="Arial"/>
                <a:cs typeface="Arial"/>
              </a:rPr>
              <a:t>params:</a:t>
            </a:r>
            <a:r>
              <a:rPr sz="1600" spc="-13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0000FF"/>
                </a:solidFill>
                <a:latin typeface="Arial"/>
                <a:cs typeface="Arial"/>
              </a:rPr>
              <a:t>0</a:t>
            </a:r>
            <a:endParaRPr sz="1600" dirty="0">
              <a:latin typeface="Arial"/>
              <a:cs typeface="Arial"/>
            </a:endParaRPr>
          </a:p>
          <a:p>
            <a:pPr marL="16933" marR="435176" algn="just">
              <a:lnSpc>
                <a:spcPts val="1893"/>
              </a:lnSpc>
              <a:spcBef>
                <a:spcPts val="73"/>
              </a:spcBef>
            </a:pPr>
            <a:r>
              <a:rPr sz="1600" spc="-7" dirty="0">
                <a:latin typeface="Arial"/>
                <a:cs typeface="Arial"/>
              </a:rPr>
              <a:t>CONV3-256: [56x56x256] </a:t>
            </a:r>
            <a:r>
              <a:rPr sz="1600" spc="-7" dirty="0">
                <a:solidFill>
                  <a:srgbClr val="FF0000"/>
                </a:solidFill>
                <a:latin typeface="Arial"/>
                <a:cs typeface="Arial"/>
              </a:rPr>
              <a:t>memory: 56*56*256=800K </a:t>
            </a:r>
            <a:r>
              <a:rPr sz="1600" spc="-7" dirty="0">
                <a:solidFill>
                  <a:srgbClr val="0000FF"/>
                </a:solidFill>
                <a:latin typeface="Arial"/>
                <a:cs typeface="Arial"/>
              </a:rPr>
              <a:t>params: (3*3*128)*256 </a:t>
            </a:r>
            <a:r>
              <a:rPr sz="1600" dirty="0">
                <a:solidFill>
                  <a:srgbClr val="0000FF"/>
                </a:solidFill>
                <a:latin typeface="Arial"/>
                <a:cs typeface="Arial"/>
              </a:rPr>
              <a:t>= </a:t>
            </a:r>
            <a:r>
              <a:rPr sz="1600" spc="-7" dirty="0">
                <a:solidFill>
                  <a:srgbClr val="0000FF"/>
                </a:solidFill>
                <a:latin typeface="Arial"/>
                <a:cs typeface="Arial"/>
              </a:rPr>
              <a:t>294,912  </a:t>
            </a:r>
            <a:r>
              <a:rPr sz="1600" spc="-7" dirty="0">
                <a:latin typeface="Arial"/>
                <a:cs typeface="Arial"/>
              </a:rPr>
              <a:t>CONV3-256: [56x56x256] </a:t>
            </a:r>
            <a:r>
              <a:rPr sz="1600" spc="-7" dirty="0">
                <a:solidFill>
                  <a:srgbClr val="FF0000"/>
                </a:solidFill>
                <a:latin typeface="Arial"/>
                <a:cs typeface="Arial"/>
              </a:rPr>
              <a:t>memory: 56*56*256=800K </a:t>
            </a:r>
            <a:r>
              <a:rPr sz="1600" spc="-7" dirty="0">
                <a:solidFill>
                  <a:srgbClr val="0000FF"/>
                </a:solidFill>
                <a:latin typeface="Arial"/>
                <a:cs typeface="Arial"/>
              </a:rPr>
              <a:t>params: (3*3*256)*256 </a:t>
            </a:r>
            <a:r>
              <a:rPr sz="1600" dirty="0">
                <a:solidFill>
                  <a:srgbClr val="0000FF"/>
                </a:solidFill>
                <a:latin typeface="Arial"/>
                <a:cs typeface="Arial"/>
              </a:rPr>
              <a:t>= </a:t>
            </a:r>
            <a:r>
              <a:rPr sz="1600" spc="-7" dirty="0">
                <a:solidFill>
                  <a:srgbClr val="0000FF"/>
                </a:solidFill>
                <a:latin typeface="Arial"/>
                <a:cs typeface="Arial"/>
              </a:rPr>
              <a:t>589,824  </a:t>
            </a:r>
            <a:r>
              <a:rPr sz="1600" spc="-7" dirty="0">
                <a:latin typeface="Arial"/>
                <a:cs typeface="Arial"/>
              </a:rPr>
              <a:t>CONV3-256: [56x56x256] </a:t>
            </a:r>
            <a:r>
              <a:rPr sz="1600" spc="-7" dirty="0">
                <a:solidFill>
                  <a:srgbClr val="FF0000"/>
                </a:solidFill>
                <a:latin typeface="Arial"/>
                <a:cs typeface="Arial"/>
              </a:rPr>
              <a:t>memory: 56*56*256=800K </a:t>
            </a:r>
            <a:r>
              <a:rPr sz="1600" spc="-7" dirty="0">
                <a:solidFill>
                  <a:srgbClr val="0000FF"/>
                </a:solidFill>
                <a:latin typeface="Arial"/>
                <a:cs typeface="Arial"/>
              </a:rPr>
              <a:t>params: (3*3*256)*256 </a:t>
            </a:r>
            <a:r>
              <a:rPr sz="1600" dirty="0">
                <a:solidFill>
                  <a:srgbClr val="0000FF"/>
                </a:solidFill>
                <a:latin typeface="Arial"/>
                <a:cs typeface="Arial"/>
              </a:rPr>
              <a:t>=</a:t>
            </a:r>
            <a:r>
              <a:rPr sz="1600" spc="-2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600" spc="-7" dirty="0">
                <a:solidFill>
                  <a:srgbClr val="0000FF"/>
                </a:solidFill>
                <a:latin typeface="Arial"/>
                <a:cs typeface="Arial"/>
              </a:rPr>
              <a:t>589,824</a:t>
            </a:r>
            <a:endParaRPr sz="1600" dirty="0">
              <a:latin typeface="Arial"/>
              <a:cs typeface="Arial"/>
            </a:endParaRPr>
          </a:p>
          <a:p>
            <a:pPr marL="16933">
              <a:lnSpc>
                <a:spcPts val="1847"/>
              </a:lnSpc>
              <a:tabLst>
                <a:tab pos="4642156" algn="l"/>
              </a:tabLst>
            </a:pPr>
            <a:r>
              <a:rPr sz="1600" spc="-7" dirty="0">
                <a:latin typeface="Arial"/>
                <a:cs typeface="Arial"/>
              </a:rPr>
              <a:t>POOL2: [28x28x256] </a:t>
            </a:r>
            <a:r>
              <a:rPr sz="1600" spc="47" dirty="0">
                <a:latin typeface="Arial"/>
                <a:cs typeface="Arial"/>
              </a:rPr>
              <a:t> </a:t>
            </a:r>
            <a:r>
              <a:rPr sz="1600" spc="-7" dirty="0">
                <a:solidFill>
                  <a:srgbClr val="FF0000"/>
                </a:solidFill>
                <a:latin typeface="Arial"/>
                <a:cs typeface="Arial"/>
              </a:rPr>
              <a:t>memory: </a:t>
            </a:r>
            <a:r>
              <a:rPr sz="160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600" spc="-7" dirty="0">
                <a:solidFill>
                  <a:srgbClr val="FF0000"/>
                </a:solidFill>
                <a:latin typeface="Arial"/>
                <a:cs typeface="Arial"/>
              </a:rPr>
              <a:t>28*28*256=200K	</a:t>
            </a:r>
            <a:r>
              <a:rPr sz="1600" spc="-7" dirty="0">
                <a:solidFill>
                  <a:srgbClr val="0000FF"/>
                </a:solidFill>
                <a:latin typeface="Arial"/>
                <a:cs typeface="Arial"/>
              </a:rPr>
              <a:t>params:</a:t>
            </a:r>
            <a:r>
              <a:rPr sz="1600" spc="-13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0000FF"/>
                </a:solidFill>
                <a:latin typeface="Arial"/>
                <a:cs typeface="Arial"/>
              </a:rPr>
              <a:t>0</a:t>
            </a:r>
            <a:endParaRPr sz="1600" dirty="0">
              <a:latin typeface="Arial"/>
              <a:cs typeface="Arial"/>
            </a:endParaRPr>
          </a:p>
          <a:p>
            <a:pPr marL="16933" marR="265847" algn="just">
              <a:lnSpc>
                <a:spcPts val="1893"/>
              </a:lnSpc>
              <a:spcBef>
                <a:spcPts val="73"/>
              </a:spcBef>
            </a:pPr>
            <a:r>
              <a:rPr sz="1600" spc="-7" dirty="0">
                <a:latin typeface="Arial"/>
                <a:cs typeface="Arial"/>
              </a:rPr>
              <a:t>CONV3-512: [28x28x512] </a:t>
            </a:r>
            <a:r>
              <a:rPr sz="1600" spc="-7" dirty="0">
                <a:solidFill>
                  <a:srgbClr val="FF0000"/>
                </a:solidFill>
                <a:latin typeface="Arial"/>
                <a:cs typeface="Arial"/>
              </a:rPr>
              <a:t>memory: 28*28*512=400K </a:t>
            </a:r>
            <a:r>
              <a:rPr sz="1600" spc="-7" dirty="0">
                <a:solidFill>
                  <a:srgbClr val="0000FF"/>
                </a:solidFill>
                <a:latin typeface="Arial"/>
                <a:cs typeface="Arial"/>
              </a:rPr>
              <a:t>params: (3*3*256)*512 </a:t>
            </a:r>
            <a:r>
              <a:rPr sz="1600" dirty="0">
                <a:solidFill>
                  <a:srgbClr val="0000FF"/>
                </a:solidFill>
                <a:latin typeface="Arial"/>
                <a:cs typeface="Arial"/>
              </a:rPr>
              <a:t>= </a:t>
            </a:r>
            <a:r>
              <a:rPr sz="1600" spc="-7" dirty="0">
                <a:solidFill>
                  <a:srgbClr val="0000FF"/>
                </a:solidFill>
                <a:latin typeface="Arial"/>
                <a:cs typeface="Arial"/>
              </a:rPr>
              <a:t>1,179,648  </a:t>
            </a:r>
            <a:r>
              <a:rPr sz="1600" spc="-7" dirty="0">
                <a:latin typeface="Arial"/>
                <a:cs typeface="Arial"/>
              </a:rPr>
              <a:t>CONV3-512: [28x28x512] </a:t>
            </a:r>
            <a:r>
              <a:rPr sz="1600" spc="-7" dirty="0">
                <a:solidFill>
                  <a:srgbClr val="FF0000"/>
                </a:solidFill>
                <a:latin typeface="Arial"/>
                <a:cs typeface="Arial"/>
              </a:rPr>
              <a:t>memory: 28*28*512=400K </a:t>
            </a:r>
            <a:r>
              <a:rPr sz="1600" spc="-7" dirty="0">
                <a:solidFill>
                  <a:srgbClr val="0000FF"/>
                </a:solidFill>
                <a:latin typeface="Arial"/>
                <a:cs typeface="Arial"/>
              </a:rPr>
              <a:t>params: (3*3*512)*512 </a:t>
            </a:r>
            <a:r>
              <a:rPr sz="1600" dirty="0">
                <a:solidFill>
                  <a:srgbClr val="0000FF"/>
                </a:solidFill>
                <a:latin typeface="Arial"/>
                <a:cs typeface="Arial"/>
              </a:rPr>
              <a:t>= </a:t>
            </a:r>
            <a:r>
              <a:rPr sz="1600" spc="-7" dirty="0">
                <a:solidFill>
                  <a:srgbClr val="0000FF"/>
                </a:solidFill>
                <a:latin typeface="Arial"/>
                <a:cs typeface="Arial"/>
              </a:rPr>
              <a:t>2,359,296  </a:t>
            </a:r>
            <a:r>
              <a:rPr sz="1600" spc="-7" dirty="0">
                <a:latin typeface="Arial"/>
                <a:cs typeface="Arial"/>
              </a:rPr>
              <a:t>CONV3-512: [28x28x512] </a:t>
            </a:r>
            <a:r>
              <a:rPr sz="1600" spc="-7" dirty="0">
                <a:solidFill>
                  <a:srgbClr val="FF0000"/>
                </a:solidFill>
                <a:latin typeface="Arial"/>
                <a:cs typeface="Arial"/>
              </a:rPr>
              <a:t>memory: 28*28*512=400K </a:t>
            </a:r>
            <a:r>
              <a:rPr sz="1600" spc="-7" dirty="0">
                <a:solidFill>
                  <a:srgbClr val="0000FF"/>
                </a:solidFill>
                <a:latin typeface="Arial"/>
                <a:cs typeface="Arial"/>
              </a:rPr>
              <a:t>params: (3*3*512)*512 </a:t>
            </a:r>
            <a:r>
              <a:rPr sz="1600" dirty="0">
                <a:solidFill>
                  <a:srgbClr val="0000FF"/>
                </a:solidFill>
                <a:latin typeface="Arial"/>
                <a:cs typeface="Arial"/>
              </a:rPr>
              <a:t>=</a:t>
            </a:r>
            <a:r>
              <a:rPr sz="1600" spc="-2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600" spc="-7" dirty="0">
                <a:solidFill>
                  <a:srgbClr val="0000FF"/>
                </a:solidFill>
                <a:latin typeface="Arial"/>
                <a:cs typeface="Arial"/>
              </a:rPr>
              <a:t>2,359,296</a:t>
            </a:r>
            <a:endParaRPr sz="1600" dirty="0">
              <a:latin typeface="Arial"/>
              <a:cs typeface="Arial"/>
            </a:endParaRPr>
          </a:p>
          <a:p>
            <a:pPr marL="16933">
              <a:lnSpc>
                <a:spcPts val="1847"/>
              </a:lnSpc>
              <a:tabLst>
                <a:tab pos="4642156" algn="l"/>
              </a:tabLst>
            </a:pPr>
            <a:r>
              <a:rPr sz="1600" spc="-7" dirty="0">
                <a:latin typeface="Arial"/>
                <a:cs typeface="Arial"/>
              </a:rPr>
              <a:t>POOL2: [14x14x512] </a:t>
            </a:r>
            <a:r>
              <a:rPr sz="1600" spc="47" dirty="0">
                <a:latin typeface="Arial"/>
                <a:cs typeface="Arial"/>
              </a:rPr>
              <a:t> </a:t>
            </a:r>
            <a:r>
              <a:rPr sz="1600" spc="-7" dirty="0">
                <a:solidFill>
                  <a:srgbClr val="FF0000"/>
                </a:solidFill>
                <a:latin typeface="Arial"/>
                <a:cs typeface="Arial"/>
              </a:rPr>
              <a:t>memory: </a:t>
            </a:r>
            <a:r>
              <a:rPr sz="160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600" spc="-7" dirty="0">
                <a:solidFill>
                  <a:srgbClr val="FF0000"/>
                </a:solidFill>
                <a:latin typeface="Arial"/>
                <a:cs typeface="Arial"/>
              </a:rPr>
              <a:t>14*14*512=100K	</a:t>
            </a:r>
            <a:r>
              <a:rPr sz="1600" spc="-7" dirty="0">
                <a:solidFill>
                  <a:srgbClr val="0000FF"/>
                </a:solidFill>
                <a:latin typeface="Arial"/>
                <a:cs typeface="Arial"/>
              </a:rPr>
              <a:t>params:</a:t>
            </a:r>
            <a:r>
              <a:rPr sz="1600" spc="-13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0000FF"/>
                </a:solidFill>
                <a:latin typeface="Arial"/>
                <a:cs typeface="Arial"/>
              </a:rPr>
              <a:t>0</a:t>
            </a:r>
            <a:endParaRPr sz="1600" dirty="0">
              <a:latin typeface="Arial"/>
              <a:cs typeface="Arial"/>
            </a:endParaRPr>
          </a:p>
          <a:p>
            <a:pPr marL="16933" marR="265847" algn="just">
              <a:lnSpc>
                <a:spcPts val="1893"/>
              </a:lnSpc>
              <a:spcBef>
                <a:spcPts val="80"/>
              </a:spcBef>
            </a:pPr>
            <a:r>
              <a:rPr sz="1600" spc="-7" dirty="0">
                <a:latin typeface="Arial"/>
                <a:cs typeface="Arial"/>
              </a:rPr>
              <a:t>CONV3-512: [14x14x512] </a:t>
            </a:r>
            <a:r>
              <a:rPr sz="1600" spc="-7" dirty="0">
                <a:solidFill>
                  <a:srgbClr val="FF0000"/>
                </a:solidFill>
                <a:latin typeface="Arial"/>
                <a:cs typeface="Arial"/>
              </a:rPr>
              <a:t>memory: 14*14*512=100K </a:t>
            </a:r>
            <a:r>
              <a:rPr sz="1600" spc="-7" dirty="0">
                <a:solidFill>
                  <a:srgbClr val="0000FF"/>
                </a:solidFill>
                <a:latin typeface="Arial"/>
                <a:cs typeface="Arial"/>
              </a:rPr>
              <a:t>params: (3*3*512)*512 </a:t>
            </a:r>
            <a:r>
              <a:rPr sz="1600" dirty="0">
                <a:solidFill>
                  <a:srgbClr val="0000FF"/>
                </a:solidFill>
                <a:latin typeface="Arial"/>
                <a:cs typeface="Arial"/>
              </a:rPr>
              <a:t>= </a:t>
            </a:r>
            <a:r>
              <a:rPr sz="1600" spc="-7" dirty="0">
                <a:solidFill>
                  <a:srgbClr val="0000FF"/>
                </a:solidFill>
                <a:latin typeface="Arial"/>
                <a:cs typeface="Arial"/>
              </a:rPr>
              <a:t>2,359,296  </a:t>
            </a:r>
            <a:r>
              <a:rPr sz="1600" spc="-7" dirty="0">
                <a:latin typeface="Arial"/>
                <a:cs typeface="Arial"/>
              </a:rPr>
              <a:t>CONV3-512: [14x14x512] </a:t>
            </a:r>
            <a:r>
              <a:rPr sz="1600" spc="-7" dirty="0">
                <a:solidFill>
                  <a:srgbClr val="FF0000"/>
                </a:solidFill>
                <a:latin typeface="Arial"/>
                <a:cs typeface="Arial"/>
              </a:rPr>
              <a:t>memory: 14*14*512=100K </a:t>
            </a:r>
            <a:r>
              <a:rPr sz="1600" spc="-7" dirty="0">
                <a:solidFill>
                  <a:srgbClr val="0000FF"/>
                </a:solidFill>
                <a:latin typeface="Arial"/>
                <a:cs typeface="Arial"/>
              </a:rPr>
              <a:t>params: (3*3*512)*512 </a:t>
            </a:r>
            <a:r>
              <a:rPr sz="1600" dirty="0">
                <a:solidFill>
                  <a:srgbClr val="0000FF"/>
                </a:solidFill>
                <a:latin typeface="Arial"/>
                <a:cs typeface="Arial"/>
              </a:rPr>
              <a:t>= </a:t>
            </a:r>
            <a:r>
              <a:rPr sz="1600" spc="-7" dirty="0">
                <a:solidFill>
                  <a:srgbClr val="0000FF"/>
                </a:solidFill>
                <a:latin typeface="Arial"/>
                <a:cs typeface="Arial"/>
              </a:rPr>
              <a:t>2,359,296  </a:t>
            </a:r>
            <a:r>
              <a:rPr sz="1600" spc="-7" dirty="0">
                <a:latin typeface="Arial"/>
                <a:cs typeface="Arial"/>
              </a:rPr>
              <a:t>CONV3-512: [14x14x512] </a:t>
            </a:r>
            <a:r>
              <a:rPr sz="1600" spc="-7" dirty="0">
                <a:solidFill>
                  <a:srgbClr val="FF0000"/>
                </a:solidFill>
                <a:latin typeface="Arial"/>
                <a:cs typeface="Arial"/>
              </a:rPr>
              <a:t>memory: 14*14*512=100K </a:t>
            </a:r>
            <a:r>
              <a:rPr sz="1600" spc="-7" dirty="0">
                <a:solidFill>
                  <a:srgbClr val="0000FF"/>
                </a:solidFill>
                <a:latin typeface="Arial"/>
                <a:cs typeface="Arial"/>
              </a:rPr>
              <a:t>params: (3*3*512)*512 </a:t>
            </a:r>
            <a:r>
              <a:rPr sz="1600" dirty="0">
                <a:solidFill>
                  <a:srgbClr val="0000FF"/>
                </a:solidFill>
                <a:latin typeface="Arial"/>
                <a:cs typeface="Arial"/>
              </a:rPr>
              <a:t>=</a:t>
            </a:r>
            <a:r>
              <a:rPr sz="1600" spc="-2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600" spc="-7" dirty="0">
                <a:solidFill>
                  <a:srgbClr val="0000FF"/>
                </a:solidFill>
                <a:latin typeface="Arial"/>
                <a:cs typeface="Arial"/>
              </a:rPr>
              <a:t>2,359,296</a:t>
            </a:r>
            <a:endParaRPr sz="1600" dirty="0">
              <a:latin typeface="Arial"/>
              <a:cs typeface="Arial"/>
            </a:endParaRPr>
          </a:p>
          <a:p>
            <a:pPr marL="16933">
              <a:lnSpc>
                <a:spcPts val="1847"/>
              </a:lnSpc>
            </a:pPr>
            <a:r>
              <a:rPr sz="1600" spc="-7" dirty="0">
                <a:latin typeface="Arial"/>
                <a:cs typeface="Arial"/>
              </a:rPr>
              <a:t>POOL2: [7x7x512] </a:t>
            </a:r>
            <a:r>
              <a:rPr sz="1600" spc="-7" dirty="0">
                <a:solidFill>
                  <a:srgbClr val="FF0000"/>
                </a:solidFill>
                <a:latin typeface="Arial"/>
                <a:cs typeface="Arial"/>
              </a:rPr>
              <a:t>memory: 7*7*512=25K </a:t>
            </a:r>
            <a:r>
              <a:rPr sz="1600" spc="-7" dirty="0">
                <a:solidFill>
                  <a:srgbClr val="0000FF"/>
                </a:solidFill>
                <a:latin typeface="Arial"/>
                <a:cs typeface="Arial"/>
              </a:rPr>
              <a:t>params:</a:t>
            </a:r>
            <a:r>
              <a:rPr sz="1600" spc="47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0000FF"/>
                </a:solidFill>
                <a:latin typeface="Arial"/>
                <a:cs typeface="Arial"/>
              </a:rPr>
              <a:t>0</a:t>
            </a:r>
            <a:endParaRPr sz="1600" dirty="0">
              <a:latin typeface="Arial"/>
              <a:cs typeface="Arial"/>
            </a:endParaRPr>
          </a:p>
          <a:p>
            <a:pPr marL="16933">
              <a:lnSpc>
                <a:spcPts val="1900"/>
              </a:lnSpc>
            </a:pPr>
            <a:r>
              <a:rPr sz="1600" spc="-7" dirty="0">
                <a:latin typeface="Arial"/>
                <a:cs typeface="Arial"/>
              </a:rPr>
              <a:t>FC: [1x1x4096] </a:t>
            </a:r>
            <a:r>
              <a:rPr sz="1600" spc="-7" dirty="0">
                <a:solidFill>
                  <a:srgbClr val="FF0000"/>
                </a:solidFill>
                <a:latin typeface="Arial"/>
                <a:cs typeface="Arial"/>
              </a:rPr>
              <a:t>memory: 4096 </a:t>
            </a:r>
            <a:r>
              <a:rPr sz="1600" spc="-7" dirty="0">
                <a:solidFill>
                  <a:srgbClr val="0000FF"/>
                </a:solidFill>
                <a:latin typeface="Arial"/>
                <a:cs typeface="Arial"/>
              </a:rPr>
              <a:t>params: 7*7*512*4096 </a:t>
            </a:r>
            <a:r>
              <a:rPr sz="1600" dirty="0">
                <a:solidFill>
                  <a:srgbClr val="0000FF"/>
                </a:solidFill>
                <a:latin typeface="Arial"/>
                <a:cs typeface="Arial"/>
              </a:rPr>
              <a:t>=</a:t>
            </a:r>
            <a:r>
              <a:rPr sz="1600" spc="4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600" b="1" spc="-7" dirty="0">
                <a:solidFill>
                  <a:srgbClr val="0000FF"/>
                </a:solidFill>
                <a:latin typeface="Arial"/>
                <a:cs typeface="Arial"/>
              </a:rPr>
              <a:t>102,760,448</a:t>
            </a:r>
            <a:endParaRPr sz="1600" dirty="0">
              <a:latin typeface="Arial"/>
              <a:cs typeface="Arial"/>
            </a:endParaRPr>
          </a:p>
          <a:p>
            <a:pPr marL="16933" marR="2543322">
              <a:lnSpc>
                <a:spcPts val="1893"/>
              </a:lnSpc>
              <a:spcBef>
                <a:spcPts val="73"/>
              </a:spcBef>
            </a:pPr>
            <a:r>
              <a:rPr sz="1600" spc="-7" dirty="0">
                <a:latin typeface="Arial"/>
                <a:cs typeface="Arial"/>
              </a:rPr>
              <a:t>FC: [1x1x4096] </a:t>
            </a:r>
            <a:r>
              <a:rPr sz="1600" spc="-7" dirty="0">
                <a:solidFill>
                  <a:srgbClr val="FF0000"/>
                </a:solidFill>
                <a:latin typeface="Arial"/>
                <a:cs typeface="Arial"/>
              </a:rPr>
              <a:t>memory: 4096 </a:t>
            </a:r>
            <a:r>
              <a:rPr sz="1600" spc="-7" dirty="0">
                <a:solidFill>
                  <a:srgbClr val="0000FF"/>
                </a:solidFill>
                <a:latin typeface="Arial"/>
                <a:cs typeface="Arial"/>
              </a:rPr>
              <a:t>params: 4096*4096 </a:t>
            </a:r>
            <a:r>
              <a:rPr sz="1600" dirty="0">
                <a:solidFill>
                  <a:srgbClr val="0000FF"/>
                </a:solidFill>
                <a:latin typeface="Arial"/>
                <a:cs typeface="Arial"/>
              </a:rPr>
              <a:t>= </a:t>
            </a:r>
            <a:r>
              <a:rPr sz="1600" spc="-7" dirty="0">
                <a:solidFill>
                  <a:srgbClr val="0000FF"/>
                </a:solidFill>
                <a:latin typeface="Arial"/>
                <a:cs typeface="Arial"/>
              </a:rPr>
              <a:t>16,777,216  </a:t>
            </a:r>
            <a:r>
              <a:rPr sz="1600" spc="-7" dirty="0">
                <a:latin typeface="Arial"/>
                <a:cs typeface="Arial"/>
              </a:rPr>
              <a:t>FC: [1x1x1000] </a:t>
            </a:r>
            <a:r>
              <a:rPr sz="1600" spc="-7" dirty="0">
                <a:solidFill>
                  <a:srgbClr val="FF0000"/>
                </a:solidFill>
                <a:latin typeface="Arial"/>
                <a:cs typeface="Arial"/>
              </a:rPr>
              <a:t>memory: 1000 </a:t>
            </a:r>
            <a:r>
              <a:rPr sz="1600" spc="-7" dirty="0">
                <a:solidFill>
                  <a:srgbClr val="0000FF"/>
                </a:solidFill>
                <a:latin typeface="Arial"/>
                <a:cs typeface="Arial"/>
              </a:rPr>
              <a:t>params: 4096*1000 </a:t>
            </a:r>
            <a:r>
              <a:rPr sz="1600" dirty="0">
                <a:solidFill>
                  <a:srgbClr val="0000FF"/>
                </a:solidFill>
                <a:latin typeface="Arial"/>
                <a:cs typeface="Arial"/>
              </a:rPr>
              <a:t>=</a:t>
            </a:r>
            <a:r>
              <a:rPr sz="1600" spc="-2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600" spc="-7" dirty="0">
                <a:solidFill>
                  <a:srgbClr val="0000FF"/>
                </a:solidFill>
                <a:latin typeface="Arial"/>
                <a:cs typeface="Arial"/>
              </a:rPr>
              <a:t>4,096,000</a:t>
            </a:r>
            <a:endParaRPr sz="1600" dirty="0">
              <a:latin typeface="Arial"/>
              <a:cs typeface="Arial"/>
            </a:endParaRPr>
          </a:p>
          <a:p>
            <a:pPr marL="61805" algn="just">
              <a:spcBef>
                <a:spcPts val="980"/>
              </a:spcBef>
            </a:pPr>
            <a:r>
              <a:rPr sz="1900" spc="-7" dirty="0">
                <a:solidFill>
                  <a:srgbClr val="FF0000"/>
                </a:solidFill>
                <a:latin typeface="Arial"/>
                <a:cs typeface="Arial"/>
              </a:rPr>
              <a:t>TOTAL memory: 24M </a:t>
            </a:r>
            <a:r>
              <a:rPr sz="1900" dirty="0">
                <a:solidFill>
                  <a:srgbClr val="FF0000"/>
                </a:solidFill>
                <a:latin typeface="Arial"/>
                <a:cs typeface="Arial"/>
              </a:rPr>
              <a:t>* 4 </a:t>
            </a:r>
            <a:r>
              <a:rPr sz="1900" spc="-7" dirty="0">
                <a:solidFill>
                  <a:srgbClr val="FF0000"/>
                </a:solidFill>
                <a:latin typeface="Arial"/>
                <a:cs typeface="Arial"/>
              </a:rPr>
              <a:t>bytes ~= 96MB </a:t>
            </a:r>
            <a:r>
              <a:rPr sz="1900" dirty="0">
                <a:solidFill>
                  <a:srgbClr val="FF0000"/>
                </a:solidFill>
                <a:latin typeface="Arial"/>
                <a:cs typeface="Arial"/>
              </a:rPr>
              <a:t>/ </a:t>
            </a:r>
            <a:r>
              <a:rPr sz="1900" spc="-7" dirty="0">
                <a:solidFill>
                  <a:srgbClr val="FF0000"/>
                </a:solidFill>
                <a:latin typeface="Arial"/>
                <a:cs typeface="Arial"/>
              </a:rPr>
              <a:t>image </a:t>
            </a:r>
            <a:r>
              <a:rPr sz="1900" spc="-7" dirty="0">
                <a:latin typeface="Arial"/>
                <a:cs typeface="Arial"/>
              </a:rPr>
              <a:t>(only forward! ~*2 for</a:t>
            </a:r>
            <a:r>
              <a:rPr sz="1900" spc="-40" dirty="0">
                <a:latin typeface="Arial"/>
                <a:cs typeface="Arial"/>
              </a:rPr>
              <a:t> </a:t>
            </a:r>
            <a:r>
              <a:rPr sz="1900" spc="-7" dirty="0">
                <a:latin typeface="Arial"/>
                <a:cs typeface="Arial"/>
              </a:rPr>
              <a:t>bwd)</a:t>
            </a:r>
            <a:endParaRPr sz="1900" dirty="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645842" y="327149"/>
            <a:ext cx="601133" cy="318347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900" spc="-7" dirty="0">
                <a:latin typeface="Arial"/>
                <a:cs typeface="Arial"/>
              </a:rPr>
              <a:t>Note:</a:t>
            </a:r>
            <a:endParaRPr sz="19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645842" y="885949"/>
            <a:ext cx="1956647" cy="597745"/>
          </a:xfrm>
          <a:prstGeom prst="rect">
            <a:avLst/>
          </a:prstGeom>
        </p:spPr>
        <p:txBody>
          <a:bodyPr vert="horz" wrap="square" lIns="0" tIns="30479" rIns="0" bIns="0" rtlCol="0">
            <a:spAutoFit/>
          </a:bodyPr>
          <a:lstStyle/>
          <a:p>
            <a:pPr marL="16933" marR="6773">
              <a:lnSpc>
                <a:spcPts val="2200"/>
              </a:lnSpc>
              <a:spcBef>
                <a:spcPts val="240"/>
              </a:spcBef>
            </a:pPr>
            <a:r>
              <a:rPr sz="1900" spc="-7" dirty="0">
                <a:solidFill>
                  <a:srgbClr val="FF0000"/>
                </a:solidFill>
                <a:latin typeface="Arial"/>
                <a:cs typeface="Arial"/>
              </a:rPr>
              <a:t>Most memory is</a:t>
            </a:r>
            <a:r>
              <a:rPr sz="1900" spc="-113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900" spc="-7" dirty="0">
                <a:solidFill>
                  <a:srgbClr val="FF0000"/>
                </a:solidFill>
                <a:latin typeface="Arial"/>
                <a:cs typeface="Arial"/>
              </a:rPr>
              <a:t>in  early</a:t>
            </a:r>
            <a:r>
              <a:rPr sz="1900" spc="-2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900" spc="-7" dirty="0">
                <a:solidFill>
                  <a:srgbClr val="FF0000"/>
                </a:solidFill>
                <a:latin typeface="Arial"/>
                <a:cs typeface="Arial"/>
              </a:rPr>
              <a:t>CONV</a:t>
            </a:r>
            <a:endParaRPr sz="19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645841" y="3400544"/>
            <a:ext cx="1811867" cy="597745"/>
          </a:xfrm>
          <a:prstGeom prst="rect">
            <a:avLst/>
          </a:prstGeom>
        </p:spPr>
        <p:txBody>
          <a:bodyPr vert="horz" wrap="square" lIns="0" tIns="30479" rIns="0" bIns="0" rtlCol="0">
            <a:spAutoFit/>
          </a:bodyPr>
          <a:lstStyle/>
          <a:p>
            <a:pPr marL="16933" marR="6773">
              <a:lnSpc>
                <a:spcPts val="2200"/>
              </a:lnSpc>
              <a:spcBef>
                <a:spcPts val="240"/>
              </a:spcBef>
            </a:pPr>
            <a:r>
              <a:rPr sz="1900" spc="-7" dirty="0">
                <a:solidFill>
                  <a:srgbClr val="0000FF"/>
                </a:solidFill>
                <a:latin typeface="Arial"/>
                <a:cs typeface="Arial"/>
              </a:rPr>
              <a:t>Most params</a:t>
            </a:r>
            <a:r>
              <a:rPr sz="1900" spc="-12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900" spc="-7" dirty="0">
                <a:solidFill>
                  <a:srgbClr val="0000FF"/>
                </a:solidFill>
                <a:latin typeface="Arial"/>
                <a:cs typeface="Arial"/>
              </a:rPr>
              <a:t>are  in late</a:t>
            </a:r>
            <a:r>
              <a:rPr sz="1900" spc="-27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900" spc="-7" dirty="0">
                <a:solidFill>
                  <a:srgbClr val="0000FF"/>
                </a:solidFill>
                <a:latin typeface="Arial"/>
                <a:cs typeface="Arial"/>
              </a:rPr>
              <a:t>FC</a:t>
            </a:r>
            <a:endParaRPr sz="19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146386" y="4193125"/>
            <a:ext cx="2983653" cy="488527"/>
          </a:xfrm>
          <a:custGeom>
            <a:avLst/>
            <a:gdLst/>
            <a:ahLst/>
            <a:cxnLst/>
            <a:rect l="l" t="t" r="r" b="b"/>
            <a:pathLst>
              <a:path w="2237740" h="366395">
                <a:moveTo>
                  <a:pt x="2237395" y="0"/>
                </a:moveTo>
                <a:lnTo>
                  <a:pt x="0" y="366149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019919" y="4627225"/>
            <a:ext cx="145932" cy="1081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438755" y="719411"/>
            <a:ext cx="3733800" cy="317500"/>
          </a:xfrm>
          <a:custGeom>
            <a:avLst/>
            <a:gdLst/>
            <a:ahLst/>
            <a:cxnLst/>
            <a:rect l="l" t="t" r="r" b="b"/>
            <a:pathLst>
              <a:path w="2800350" h="238125">
                <a:moveTo>
                  <a:pt x="2800294" y="238114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311190" y="664908"/>
            <a:ext cx="143799" cy="10900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210566" y="6290125"/>
            <a:ext cx="11612033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53"/>
              </a:lnSpc>
              <a:tabLst>
                <a:tab pos="7004298" algn="l"/>
                <a:tab pos="9747430" algn="l"/>
              </a:tabLst>
            </a:pP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2400" spc="-2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2400" spc="-1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Yeung	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May 2,</a:t>
            </a:r>
            <a:r>
              <a:rPr sz="4000" spc="-189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4000" baseline="-4166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56899" y="5782123"/>
            <a:ext cx="3640667" cy="2821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2193"/>
              </a:lnSpc>
            </a:pPr>
            <a:r>
              <a:rPr sz="1900" spc="-7" dirty="0">
                <a:solidFill>
                  <a:srgbClr val="0000FF"/>
                </a:solidFill>
                <a:latin typeface="Arial"/>
                <a:cs typeface="Arial"/>
              </a:rPr>
              <a:t>TOTAL params: 138M</a:t>
            </a:r>
            <a:r>
              <a:rPr sz="1900" spc="-107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900" spc="-7" dirty="0">
                <a:solidFill>
                  <a:srgbClr val="0000FF"/>
                </a:solidFill>
                <a:latin typeface="Arial"/>
                <a:cs typeface="Arial"/>
              </a:rPr>
              <a:t>parameters</a:t>
            </a:r>
            <a:endParaRPr sz="1900">
              <a:latin typeface="Arial"/>
              <a:cs typeface="Arial"/>
            </a:endParaRPr>
          </a:p>
        </p:txBody>
      </p:sp>
      <p:sp>
        <p:nvSpPr>
          <p:cNvPr id="18" name="object 4"/>
          <p:cNvSpPr txBox="1">
            <a:spLocks noGrp="1"/>
          </p:cNvSpPr>
          <p:nvPr>
            <p:ph type="title"/>
          </p:nvPr>
        </p:nvSpPr>
        <p:spPr>
          <a:xfrm>
            <a:off x="4226767" y="7294"/>
            <a:ext cx="7388290" cy="324875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3112269">
              <a:lnSpc>
                <a:spcPct val="100000"/>
              </a:lnSpc>
              <a:spcBef>
                <a:spcPts val="133"/>
              </a:spcBef>
            </a:pPr>
            <a:r>
              <a:rPr sz="2000" spc="-7" dirty="0"/>
              <a:t>(not </a:t>
            </a:r>
            <a:r>
              <a:rPr sz="2000" dirty="0"/>
              <a:t>counting</a:t>
            </a:r>
            <a:r>
              <a:rPr sz="2000" spc="-113" dirty="0"/>
              <a:t> </a:t>
            </a:r>
            <a:r>
              <a:rPr sz="2000" spc="-7" dirty="0"/>
              <a:t>biases)</a:t>
            </a:r>
          </a:p>
        </p:txBody>
      </p:sp>
    </p:spTree>
    <p:extLst>
      <p:ext uri="{BB962C8B-B14F-4D97-AF65-F5344CB8AC3E}">
        <p14:creationId xmlns:p14="http://schemas.microsoft.com/office/powerpoint/2010/main" val="1825479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11299" y="38072"/>
            <a:ext cx="5833533" cy="26332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  <a:tabLst>
                <a:tab pos="2297795" algn="l"/>
                <a:tab pos="4912237" algn="l"/>
              </a:tabLst>
            </a:pPr>
            <a:r>
              <a:rPr sz="1600" spc="-7" dirty="0">
                <a:latin typeface="Arial"/>
                <a:cs typeface="Arial"/>
              </a:rPr>
              <a:t>INPUT: [224x224x3]	</a:t>
            </a:r>
            <a:r>
              <a:rPr sz="1600" spc="-7" dirty="0">
                <a:solidFill>
                  <a:srgbClr val="FF0000"/>
                </a:solidFill>
                <a:latin typeface="Arial"/>
                <a:cs typeface="Arial"/>
              </a:rPr>
              <a:t>memory: </a:t>
            </a:r>
            <a:r>
              <a:rPr sz="160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600" spc="-7" dirty="0">
                <a:solidFill>
                  <a:srgbClr val="FF0000"/>
                </a:solidFill>
                <a:latin typeface="Arial"/>
                <a:cs typeface="Arial"/>
              </a:rPr>
              <a:t>224*224*3=150K	</a:t>
            </a:r>
            <a:r>
              <a:rPr sz="1600" spc="-7" dirty="0">
                <a:solidFill>
                  <a:srgbClr val="0000FF"/>
                </a:solidFill>
                <a:latin typeface="Arial"/>
                <a:cs typeface="Arial"/>
              </a:rPr>
              <a:t>params:</a:t>
            </a:r>
            <a:r>
              <a:rPr sz="1600" spc="-10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0000FF"/>
                </a:solidFill>
                <a:latin typeface="Arial"/>
                <a:cs typeface="Arial"/>
              </a:rPr>
              <a:t>0</a:t>
            </a:r>
            <a:endParaRPr sz="16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1299" y="279371"/>
            <a:ext cx="8549640" cy="3414607"/>
          </a:xfrm>
          <a:prstGeom prst="rect">
            <a:avLst/>
          </a:prstGeom>
        </p:spPr>
        <p:txBody>
          <a:bodyPr vert="horz" wrap="square" lIns="0" tIns="27093" rIns="0" bIns="0" rtlCol="0">
            <a:spAutoFit/>
          </a:bodyPr>
          <a:lstStyle/>
          <a:p>
            <a:pPr marL="16933" marR="684090">
              <a:lnSpc>
                <a:spcPts val="1893"/>
              </a:lnSpc>
              <a:spcBef>
                <a:spcPts val="213"/>
              </a:spcBef>
              <a:tabLst>
                <a:tab pos="5161151" algn="l"/>
              </a:tabLst>
            </a:pPr>
            <a:r>
              <a:rPr sz="1600" spc="-7" dirty="0">
                <a:latin typeface="Arial"/>
                <a:cs typeface="Arial"/>
              </a:rPr>
              <a:t>CONV3-64: [224x224x64] </a:t>
            </a:r>
            <a:r>
              <a:rPr sz="1600" spc="40" dirty="0">
                <a:latin typeface="Arial"/>
                <a:cs typeface="Arial"/>
              </a:rPr>
              <a:t> </a:t>
            </a:r>
            <a:r>
              <a:rPr sz="1600" spc="-7" dirty="0">
                <a:solidFill>
                  <a:srgbClr val="FF0000"/>
                </a:solidFill>
                <a:latin typeface="Arial"/>
                <a:cs typeface="Arial"/>
              </a:rPr>
              <a:t>memory: </a:t>
            </a:r>
            <a:r>
              <a:rPr sz="160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600" spc="-7" dirty="0">
                <a:solidFill>
                  <a:srgbClr val="FF0000"/>
                </a:solidFill>
                <a:latin typeface="Arial"/>
                <a:cs typeface="Arial"/>
              </a:rPr>
              <a:t>224*224*64=3.2M	</a:t>
            </a:r>
            <a:r>
              <a:rPr sz="1600" spc="-7" dirty="0">
                <a:solidFill>
                  <a:srgbClr val="0000FF"/>
                </a:solidFill>
                <a:latin typeface="Arial"/>
                <a:cs typeface="Arial"/>
              </a:rPr>
              <a:t>params: (3*3*3)*64 </a:t>
            </a:r>
            <a:r>
              <a:rPr sz="1600" dirty="0">
                <a:solidFill>
                  <a:srgbClr val="0000FF"/>
                </a:solidFill>
                <a:latin typeface="Arial"/>
                <a:cs typeface="Arial"/>
              </a:rPr>
              <a:t>= </a:t>
            </a:r>
            <a:r>
              <a:rPr sz="1600" spc="-7" dirty="0">
                <a:solidFill>
                  <a:srgbClr val="0000FF"/>
                </a:solidFill>
                <a:latin typeface="Arial"/>
                <a:cs typeface="Arial"/>
              </a:rPr>
              <a:t>1,728  </a:t>
            </a:r>
            <a:r>
              <a:rPr sz="1600" spc="-7" dirty="0">
                <a:latin typeface="Arial"/>
                <a:cs typeface="Arial"/>
              </a:rPr>
              <a:t>CONV3-64: [224x224x64] </a:t>
            </a:r>
            <a:r>
              <a:rPr sz="1600" spc="40" dirty="0">
                <a:latin typeface="Arial"/>
                <a:cs typeface="Arial"/>
              </a:rPr>
              <a:t> </a:t>
            </a:r>
            <a:r>
              <a:rPr sz="1600" spc="-7" dirty="0">
                <a:solidFill>
                  <a:srgbClr val="FF0000"/>
                </a:solidFill>
                <a:latin typeface="Arial"/>
                <a:cs typeface="Arial"/>
              </a:rPr>
              <a:t>memory: </a:t>
            </a:r>
            <a:r>
              <a:rPr sz="160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600" spc="-7" dirty="0">
                <a:solidFill>
                  <a:srgbClr val="FF0000"/>
                </a:solidFill>
                <a:latin typeface="Arial"/>
                <a:cs typeface="Arial"/>
              </a:rPr>
              <a:t>224*224*64=3.2M	</a:t>
            </a:r>
            <a:r>
              <a:rPr sz="1600" spc="-7" dirty="0">
                <a:solidFill>
                  <a:srgbClr val="0000FF"/>
                </a:solidFill>
                <a:latin typeface="Arial"/>
                <a:cs typeface="Arial"/>
              </a:rPr>
              <a:t>params: (3*3*64)*64 </a:t>
            </a:r>
            <a:r>
              <a:rPr sz="1600" dirty="0">
                <a:solidFill>
                  <a:srgbClr val="0000FF"/>
                </a:solidFill>
                <a:latin typeface="Arial"/>
                <a:cs typeface="Arial"/>
              </a:rPr>
              <a:t>=</a:t>
            </a:r>
            <a:r>
              <a:rPr sz="1600" spc="-113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600" spc="-7" dirty="0">
                <a:solidFill>
                  <a:srgbClr val="0000FF"/>
                </a:solidFill>
                <a:latin typeface="Arial"/>
                <a:cs typeface="Arial"/>
              </a:rPr>
              <a:t>36,864</a:t>
            </a:r>
            <a:endParaRPr sz="1600" dirty="0">
              <a:latin typeface="Arial"/>
              <a:cs typeface="Arial"/>
            </a:endParaRPr>
          </a:p>
          <a:p>
            <a:pPr marL="16933">
              <a:lnSpc>
                <a:spcPts val="1840"/>
              </a:lnSpc>
              <a:tabLst>
                <a:tab pos="4868212" algn="l"/>
              </a:tabLst>
            </a:pPr>
            <a:r>
              <a:rPr sz="1600" spc="-7" dirty="0">
                <a:latin typeface="Arial"/>
                <a:cs typeface="Arial"/>
              </a:rPr>
              <a:t>POOL2: [112x112x64] </a:t>
            </a:r>
            <a:r>
              <a:rPr sz="1600" spc="53" dirty="0">
                <a:latin typeface="Arial"/>
                <a:cs typeface="Arial"/>
              </a:rPr>
              <a:t> </a:t>
            </a:r>
            <a:r>
              <a:rPr sz="1600" spc="-7" dirty="0">
                <a:solidFill>
                  <a:srgbClr val="FF0000"/>
                </a:solidFill>
                <a:latin typeface="Arial"/>
                <a:cs typeface="Arial"/>
              </a:rPr>
              <a:t>memory: </a:t>
            </a:r>
            <a:r>
              <a:rPr sz="160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600" spc="-7" dirty="0">
                <a:solidFill>
                  <a:srgbClr val="FF0000"/>
                </a:solidFill>
                <a:latin typeface="Arial"/>
                <a:cs typeface="Arial"/>
              </a:rPr>
              <a:t>112*112*64=800K	</a:t>
            </a:r>
            <a:r>
              <a:rPr sz="1600" spc="-7" dirty="0">
                <a:solidFill>
                  <a:srgbClr val="0000FF"/>
                </a:solidFill>
                <a:latin typeface="Arial"/>
                <a:cs typeface="Arial"/>
              </a:rPr>
              <a:t>params:</a:t>
            </a:r>
            <a:r>
              <a:rPr sz="1600" spc="-13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0000FF"/>
                </a:solidFill>
                <a:latin typeface="Arial"/>
                <a:cs typeface="Arial"/>
              </a:rPr>
              <a:t>0</a:t>
            </a:r>
            <a:endParaRPr sz="1600" dirty="0">
              <a:latin typeface="Arial"/>
              <a:cs typeface="Arial"/>
            </a:endParaRPr>
          </a:p>
          <a:p>
            <a:pPr marL="16933" marR="6773">
              <a:lnSpc>
                <a:spcPts val="1893"/>
              </a:lnSpc>
              <a:spcBef>
                <a:spcPts val="80"/>
              </a:spcBef>
              <a:tabLst>
                <a:tab pos="5500656" algn="l"/>
              </a:tabLst>
            </a:pPr>
            <a:r>
              <a:rPr sz="1600" spc="-7" dirty="0">
                <a:latin typeface="Arial"/>
                <a:cs typeface="Arial"/>
              </a:rPr>
              <a:t>CONV3-128: [112x112x128] </a:t>
            </a:r>
            <a:r>
              <a:rPr sz="1600" spc="40" dirty="0">
                <a:latin typeface="Arial"/>
                <a:cs typeface="Arial"/>
              </a:rPr>
              <a:t> </a:t>
            </a:r>
            <a:r>
              <a:rPr sz="1600" spc="-7" dirty="0">
                <a:solidFill>
                  <a:srgbClr val="FF0000"/>
                </a:solidFill>
                <a:latin typeface="Arial"/>
                <a:cs typeface="Arial"/>
              </a:rPr>
              <a:t>memory: </a:t>
            </a:r>
            <a:r>
              <a:rPr sz="160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600" spc="-7" dirty="0">
                <a:solidFill>
                  <a:srgbClr val="FF0000"/>
                </a:solidFill>
                <a:latin typeface="Arial"/>
                <a:cs typeface="Arial"/>
              </a:rPr>
              <a:t>112*112*128=1.6M	</a:t>
            </a:r>
            <a:r>
              <a:rPr sz="1600" spc="-7" dirty="0">
                <a:solidFill>
                  <a:srgbClr val="0000FF"/>
                </a:solidFill>
                <a:latin typeface="Arial"/>
                <a:cs typeface="Arial"/>
              </a:rPr>
              <a:t>params: (3*3*64)*128 </a:t>
            </a:r>
            <a:r>
              <a:rPr sz="1600" dirty="0">
                <a:solidFill>
                  <a:srgbClr val="0000FF"/>
                </a:solidFill>
                <a:latin typeface="Arial"/>
                <a:cs typeface="Arial"/>
              </a:rPr>
              <a:t>= </a:t>
            </a:r>
            <a:r>
              <a:rPr sz="1600" spc="-7" dirty="0">
                <a:solidFill>
                  <a:srgbClr val="0000FF"/>
                </a:solidFill>
                <a:latin typeface="Arial"/>
                <a:cs typeface="Arial"/>
              </a:rPr>
              <a:t>73,728  </a:t>
            </a:r>
            <a:r>
              <a:rPr sz="1600" spc="-7" dirty="0">
                <a:latin typeface="Arial"/>
                <a:cs typeface="Arial"/>
              </a:rPr>
              <a:t>CONV3-128: [112x112x128] </a:t>
            </a:r>
            <a:r>
              <a:rPr sz="1600" spc="40" dirty="0">
                <a:latin typeface="Arial"/>
                <a:cs typeface="Arial"/>
              </a:rPr>
              <a:t> </a:t>
            </a:r>
            <a:r>
              <a:rPr sz="1600" spc="-7" dirty="0">
                <a:solidFill>
                  <a:srgbClr val="FF0000"/>
                </a:solidFill>
                <a:latin typeface="Arial"/>
                <a:cs typeface="Arial"/>
              </a:rPr>
              <a:t>memory: </a:t>
            </a:r>
            <a:r>
              <a:rPr sz="160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600" spc="-7" dirty="0">
                <a:solidFill>
                  <a:srgbClr val="FF0000"/>
                </a:solidFill>
                <a:latin typeface="Arial"/>
                <a:cs typeface="Arial"/>
              </a:rPr>
              <a:t>112*112*128=1.6M	</a:t>
            </a:r>
            <a:r>
              <a:rPr sz="1600" spc="-7" dirty="0">
                <a:solidFill>
                  <a:srgbClr val="0000FF"/>
                </a:solidFill>
                <a:latin typeface="Arial"/>
                <a:cs typeface="Arial"/>
              </a:rPr>
              <a:t>params: (3*3*128)*128 </a:t>
            </a:r>
            <a:r>
              <a:rPr sz="1600" dirty="0">
                <a:solidFill>
                  <a:srgbClr val="0000FF"/>
                </a:solidFill>
                <a:latin typeface="Arial"/>
                <a:cs typeface="Arial"/>
              </a:rPr>
              <a:t>=</a:t>
            </a:r>
            <a:r>
              <a:rPr sz="1600" spc="-113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600" spc="-7" dirty="0">
                <a:solidFill>
                  <a:srgbClr val="0000FF"/>
                </a:solidFill>
                <a:latin typeface="Arial"/>
                <a:cs typeface="Arial"/>
              </a:rPr>
              <a:t>147,456</a:t>
            </a:r>
            <a:endParaRPr sz="1600" dirty="0">
              <a:latin typeface="Arial"/>
              <a:cs typeface="Arial"/>
            </a:endParaRPr>
          </a:p>
          <a:p>
            <a:pPr marL="16933">
              <a:lnSpc>
                <a:spcPts val="1840"/>
              </a:lnSpc>
              <a:tabLst>
                <a:tab pos="4642156" algn="l"/>
              </a:tabLst>
            </a:pPr>
            <a:r>
              <a:rPr sz="1600" spc="-7" dirty="0">
                <a:latin typeface="Arial"/>
                <a:cs typeface="Arial"/>
              </a:rPr>
              <a:t>POOL2: [56x56x128] </a:t>
            </a:r>
            <a:r>
              <a:rPr sz="1600" spc="47" dirty="0">
                <a:latin typeface="Arial"/>
                <a:cs typeface="Arial"/>
              </a:rPr>
              <a:t> </a:t>
            </a:r>
            <a:r>
              <a:rPr sz="1600" spc="-7" dirty="0">
                <a:solidFill>
                  <a:srgbClr val="FF0000"/>
                </a:solidFill>
                <a:latin typeface="Arial"/>
                <a:cs typeface="Arial"/>
              </a:rPr>
              <a:t>memory: </a:t>
            </a:r>
            <a:r>
              <a:rPr sz="160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600" spc="-7" dirty="0">
                <a:solidFill>
                  <a:srgbClr val="FF0000"/>
                </a:solidFill>
                <a:latin typeface="Arial"/>
                <a:cs typeface="Arial"/>
              </a:rPr>
              <a:t>56*56*128=400K	</a:t>
            </a:r>
            <a:r>
              <a:rPr sz="1600" spc="-7" dirty="0">
                <a:solidFill>
                  <a:srgbClr val="0000FF"/>
                </a:solidFill>
                <a:latin typeface="Arial"/>
                <a:cs typeface="Arial"/>
              </a:rPr>
              <a:t>params:</a:t>
            </a:r>
            <a:r>
              <a:rPr sz="1600" spc="-13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0000FF"/>
                </a:solidFill>
                <a:latin typeface="Arial"/>
                <a:cs typeface="Arial"/>
              </a:rPr>
              <a:t>0</a:t>
            </a:r>
            <a:endParaRPr sz="1600" dirty="0">
              <a:latin typeface="Arial"/>
              <a:cs typeface="Arial"/>
            </a:endParaRPr>
          </a:p>
          <a:p>
            <a:pPr marL="16933" marR="435176" algn="just">
              <a:lnSpc>
                <a:spcPts val="1893"/>
              </a:lnSpc>
              <a:spcBef>
                <a:spcPts val="73"/>
              </a:spcBef>
            </a:pPr>
            <a:r>
              <a:rPr sz="1600" spc="-7" dirty="0">
                <a:latin typeface="Arial"/>
                <a:cs typeface="Arial"/>
              </a:rPr>
              <a:t>CONV3-256: [56x56x256] </a:t>
            </a:r>
            <a:r>
              <a:rPr sz="1600" spc="-7" dirty="0">
                <a:solidFill>
                  <a:srgbClr val="FF0000"/>
                </a:solidFill>
                <a:latin typeface="Arial"/>
                <a:cs typeface="Arial"/>
              </a:rPr>
              <a:t>memory: 56*56*256=800K </a:t>
            </a:r>
            <a:r>
              <a:rPr sz="1600" spc="-7" dirty="0">
                <a:solidFill>
                  <a:srgbClr val="0000FF"/>
                </a:solidFill>
                <a:latin typeface="Arial"/>
                <a:cs typeface="Arial"/>
              </a:rPr>
              <a:t>params: (3*3*128)*256 </a:t>
            </a:r>
            <a:r>
              <a:rPr sz="1600" dirty="0">
                <a:solidFill>
                  <a:srgbClr val="0000FF"/>
                </a:solidFill>
                <a:latin typeface="Arial"/>
                <a:cs typeface="Arial"/>
              </a:rPr>
              <a:t>= </a:t>
            </a:r>
            <a:r>
              <a:rPr sz="1600" spc="-7" dirty="0">
                <a:solidFill>
                  <a:srgbClr val="0000FF"/>
                </a:solidFill>
                <a:latin typeface="Arial"/>
                <a:cs typeface="Arial"/>
              </a:rPr>
              <a:t>294,912  </a:t>
            </a:r>
            <a:r>
              <a:rPr sz="1600" spc="-7" dirty="0">
                <a:latin typeface="Arial"/>
                <a:cs typeface="Arial"/>
              </a:rPr>
              <a:t>CONV3-256: [56x56x256] </a:t>
            </a:r>
            <a:r>
              <a:rPr sz="1600" spc="-7" dirty="0">
                <a:solidFill>
                  <a:srgbClr val="FF0000"/>
                </a:solidFill>
                <a:latin typeface="Arial"/>
                <a:cs typeface="Arial"/>
              </a:rPr>
              <a:t>memory: 56*56*256=800K </a:t>
            </a:r>
            <a:r>
              <a:rPr sz="1600" spc="-7" dirty="0">
                <a:solidFill>
                  <a:srgbClr val="0000FF"/>
                </a:solidFill>
                <a:latin typeface="Arial"/>
                <a:cs typeface="Arial"/>
              </a:rPr>
              <a:t>params: (3*3*256)*256 </a:t>
            </a:r>
            <a:r>
              <a:rPr sz="1600" dirty="0">
                <a:solidFill>
                  <a:srgbClr val="0000FF"/>
                </a:solidFill>
                <a:latin typeface="Arial"/>
                <a:cs typeface="Arial"/>
              </a:rPr>
              <a:t>= </a:t>
            </a:r>
            <a:r>
              <a:rPr sz="1600" spc="-7" dirty="0">
                <a:solidFill>
                  <a:srgbClr val="0000FF"/>
                </a:solidFill>
                <a:latin typeface="Arial"/>
                <a:cs typeface="Arial"/>
              </a:rPr>
              <a:t>589,824  </a:t>
            </a:r>
            <a:r>
              <a:rPr sz="1600" spc="-7" dirty="0">
                <a:latin typeface="Arial"/>
                <a:cs typeface="Arial"/>
              </a:rPr>
              <a:t>CONV3-256: [56x56x256] </a:t>
            </a:r>
            <a:r>
              <a:rPr sz="1600" spc="-7" dirty="0">
                <a:solidFill>
                  <a:srgbClr val="FF0000"/>
                </a:solidFill>
                <a:latin typeface="Arial"/>
                <a:cs typeface="Arial"/>
              </a:rPr>
              <a:t>memory: 56*56*256=800K </a:t>
            </a:r>
            <a:r>
              <a:rPr sz="1600" spc="-7" dirty="0">
                <a:solidFill>
                  <a:srgbClr val="0000FF"/>
                </a:solidFill>
                <a:latin typeface="Arial"/>
                <a:cs typeface="Arial"/>
              </a:rPr>
              <a:t>params: (3*3*256)*256 </a:t>
            </a:r>
            <a:r>
              <a:rPr sz="1600" dirty="0">
                <a:solidFill>
                  <a:srgbClr val="0000FF"/>
                </a:solidFill>
                <a:latin typeface="Arial"/>
                <a:cs typeface="Arial"/>
              </a:rPr>
              <a:t>=</a:t>
            </a:r>
            <a:r>
              <a:rPr sz="1600" spc="-2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600" spc="-7" dirty="0">
                <a:solidFill>
                  <a:srgbClr val="0000FF"/>
                </a:solidFill>
                <a:latin typeface="Arial"/>
                <a:cs typeface="Arial"/>
              </a:rPr>
              <a:t>589,824</a:t>
            </a:r>
            <a:endParaRPr sz="1600" dirty="0">
              <a:latin typeface="Arial"/>
              <a:cs typeface="Arial"/>
            </a:endParaRPr>
          </a:p>
          <a:p>
            <a:pPr marL="16933">
              <a:lnSpc>
                <a:spcPts val="1847"/>
              </a:lnSpc>
              <a:tabLst>
                <a:tab pos="4642156" algn="l"/>
              </a:tabLst>
            </a:pPr>
            <a:r>
              <a:rPr sz="1600" spc="-7" dirty="0">
                <a:latin typeface="Arial"/>
                <a:cs typeface="Arial"/>
              </a:rPr>
              <a:t>POOL2: [28x28x256] </a:t>
            </a:r>
            <a:r>
              <a:rPr sz="1600" spc="47" dirty="0">
                <a:latin typeface="Arial"/>
                <a:cs typeface="Arial"/>
              </a:rPr>
              <a:t> </a:t>
            </a:r>
            <a:r>
              <a:rPr sz="1600" spc="-7" dirty="0">
                <a:solidFill>
                  <a:srgbClr val="FF0000"/>
                </a:solidFill>
                <a:latin typeface="Arial"/>
                <a:cs typeface="Arial"/>
              </a:rPr>
              <a:t>memory: </a:t>
            </a:r>
            <a:r>
              <a:rPr sz="160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600" spc="-7" dirty="0">
                <a:solidFill>
                  <a:srgbClr val="FF0000"/>
                </a:solidFill>
                <a:latin typeface="Arial"/>
                <a:cs typeface="Arial"/>
              </a:rPr>
              <a:t>28*28*256=200K	</a:t>
            </a:r>
            <a:r>
              <a:rPr sz="1600" spc="-7" dirty="0">
                <a:solidFill>
                  <a:srgbClr val="0000FF"/>
                </a:solidFill>
                <a:latin typeface="Arial"/>
                <a:cs typeface="Arial"/>
              </a:rPr>
              <a:t>params:</a:t>
            </a:r>
            <a:r>
              <a:rPr sz="1600" spc="-13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0000FF"/>
                </a:solidFill>
                <a:latin typeface="Arial"/>
                <a:cs typeface="Arial"/>
              </a:rPr>
              <a:t>0</a:t>
            </a:r>
            <a:endParaRPr sz="1600" dirty="0">
              <a:latin typeface="Arial"/>
              <a:cs typeface="Arial"/>
            </a:endParaRPr>
          </a:p>
          <a:p>
            <a:pPr marL="16933" marR="265847" algn="just">
              <a:lnSpc>
                <a:spcPts val="1893"/>
              </a:lnSpc>
              <a:spcBef>
                <a:spcPts val="73"/>
              </a:spcBef>
            </a:pPr>
            <a:r>
              <a:rPr sz="1600" spc="-7" dirty="0">
                <a:latin typeface="Arial"/>
                <a:cs typeface="Arial"/>
              </a:rPr>
              <a:t>CONV3-512: [28x28x512] </a:t>
            </a:r>
            <a:r>
              <a:rPr sz="1600" spc="-7" dirty="0">
                <a:solidFill>
                  <a:srgbClr val="FF0000"/>
                </a:solidFill>
                <a:latin typeface="Arial"/>
                <a:cs typeface="Arial"/>
              </a:rPr>
              <a:t>memory: 28*28*512=400K </a:t>
            </a:r>
            <a:r>
              <a:rPr sz="1600" spc="-7" dirty="0">
                <a:solidFill>
                  <a:srgbClr val="0000FF"/>
                </a:solidFill>
                <a:latin typeface="Arial"/>
                <a:cs typeface="Arial"/>
              </a:rPr>
              <a:t>params: (3*3*256)*512 </a:t>
            </a:r>
            <a:r>
              <a:rPr sz="1600" dirty="0">
                <a:solidFill>
                  <a:srgbClr val="0000FF"/>
                </a:solidFill>
                <a:latin typeface="Arial"/>
                <a:cs typeface="Arial"/>
              </a:rPr>
              <a:t>= </a:t>
            </a:r>
            <a:r>
              <a:rPr sz="1600" spc="-7" dirty="0">
                <a:solidFill>
                  <a:srgbClr val="0000FF"/>
                </a:solidFill>
                <a:latin typeface="Arial"/>
                <a:cs typeface="Arial"/>
              </a:rPr>
              <a:t>1,179,648  </a:t>
            </a:r>
            <a:r>
              <a:rPr sz="1600" spc="-7" dirty="0">
                <a:latin typeface="Arial"/>
                <a:cs typeface="Arial"/>
              </a:rPr>
              <a:t>CONV3-512: [28x28x512] </a:t>
            </a:r>
            <a:r>
              <a:rPr sz="1600" spc="-7" dirty="0">
                <a:solidFill>
                  <a:srgbClr val="FF0000"/>
                </a:solidFill>
                <a:latin typeface="Arial"/>
                <a:cs typeface="Arial"/>
              </a:rPr>
              <a:t>memory: 28*28*512=400K </a:t>
            </a:r>
            <a:r>
              <a:rPr sz="1600" spc="-7" dirty="0">
                <a:solidFill>
                  <a:srgbClr val="0000FF"/>
                </a:solidFill>
                <a:latin typeface="Arial"/>
                <a:cs typeface="Arial"/>
              </a:rPr>
              <a:t>params: (3*3*512)*512 </a:t>
            </a:r>
            <a:r>
              <a:rPr sz="1600" dirty="0">
                <a:solidFill>
                  <a:srgbClr val="0000FF"/>
                </a:solidFill>
                <a:latin typeface="Arial"/>
                <a:cs typeface="Arial"/>
              </a:rPr>
              <a:t>= </a:t>
            </a:r>
            <a:r>
              <a:rPr sz="1600" spc="-7" dirty="0">
                <a:solidFill>
                  <a:srgbClr val="0000FF"/>
                </a:solidFill>
                <a:latin typeface="Arial"/>
                <a:cs typeface="Arial"/>
              </a:rPr>
              <a:t>2,359,296  </a:t>
            </a:r>
            <a:r>
              <a:rPr sz="1600" spc="-7" dirty="0">
                <a:latin typeface="Arial"/>
                <a:cs typeface="Arial"/>
              </a:rPr>
              <a:t>CONV3-512: [28x28x512] </a:t>
            </a:r>
            <a:r>
              <a:rPr sz="1600" spc="-7" dirty="0">
                <a:solidFill>
                  <a:srgbClr val="FF0000"/>
                </a:solidFill>
                <a:latin typeface="Arial"/>
                <a:cs typeface="Arial"/>
              </a:rPr>
              <a:t>memory: 28*28*512=400K </a:t>
            </a:r>
            <a:r>
              <a:rPr sz="1600" spc="-7" dirty="0">
                <a:solidFill>
                  <a:srgbClr val="0000FF"/>
                </a:solidFill>
                <a:latin typeface="Arial"/>
                <a:cs typeface="Arial"/>
              </a:rPr>
              <a:t>params: (3*3*512)*512 </a:t>
            </a:r>
            <a:r>
              <a:rPr sz="1600" dirty="0">
                <a:solidFill>
                  <a:srgbClr val="0000FF"/>
                </a:solidFill>
                <a:latin typeface="Arial"/>
                <a:cs typeface="Arial"/>
              </a:rPr>
              <a:t>=</a:t>
            </a:r>
            <a:r>
              <a:rPr sz="1600" spc="-2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600" spc="-7" dirty="0">
                <a:solidFill>
                  <a:srgbClr val="0000FF"/>
                </a:solidFill>
                <a:latin typeface="Arial"/>
                <a:cs typeface="Arial"/>
              </a:rPr>
              <a:t>2,359,296</a:t>
            </a:r>
            <a:endParaRPr sz="1600" dirty="0">
              <a:latin typeface="Arial"/>
              <a:cs typeface="Arial"/>
            </a:endParaRPr>
          </a:p>
          <a:p>
            <a:pPr marL="16933" algn="just">
              <a:lnSpc>
                <a:spcPts val="1853"/>
              </a:lnSpc>
            </a:pPr>
            <a:r>
              <a:rPr sz="1600" spc="-7" dirty="0">
                <a:latin typeface="Arial"/>
                <a:cs typeface="Arial"/>
              </a:rPr>
              <a:t>POOL2: [14x14x512] </a:t>
            </a:r>
            <a:r>
              <a:rPr sz="1600" spc="-7" dirty="0">
                <a:solidFill>
                  <a:srgbClr val="FF0000"/>
                </a:solidFill>
                <a:latin typeface="Arial"/>
                <a:cs typeface="Arial"/>
              </a:rPr>
              <a:t>memory: 14*14*512=100K </a:t>
            </a:r>
            <a:r>
              <a:rPr sz="1600" spc="-7" dirty="0">
                <a:solidFill>
                  <a:srgbClr val="0000FF"/>
                </a:solidFill>
                <a:latin typeface="Arial"/>
                <a:cs typeface="Arial"/>
              </a:rPr>
              <a:t>params:</a:t>
            </a:r>
            <a:r>
              <a:rPr sz="1600" spc="53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0000FF"/>
                </a:solidFill>
                <a:latin typeface="Arial"/>
                <a:cs typeface="Arial"/>
              </a:rPr>
              <a:t>0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266093" y="3657564"/>
            <a:ext cx="3235113" cy="760307"/>
          </a:xfrm>
          <a:prstGeom prst="rect">
            <a:avLst/>
          </a:prstGeom>
        </p:spPr>
        <p:txBody>
          <a:bodyPr vert="horz" wrap="square" lIns="0" tIns="27093" rIns="0" bIns="0" rtlCol="0">
            <a:spAutoFit/>
          </a:bodyPr>
          <a:lstStyle/>
          <a:p>
            <a:pPr marL="16933" marR="6773" algn="just">
              <a:lnSpc>
                <a:spcPts val="1893"/>
              </a:lnSpc>
              <a:spcBef>
                <a:spcPts val="213"/>
              </a:spcBef>
            </a:pPr>
            <a:r>
              <a:rPr sz="1600" spc="-7" dirty="0">
                <a:solidFill>
                  <a:srgbClr val="0000FF"/>
                </a:solidFill>
                <a:latin typeface="Arial"/>
                <a:cs typeface="Arial"/>
              </a:rPr>
              <a:t>params: (3*3*512)*512 </a:t>
            </a:r>
            <a:r>
              <a:rPr sz="1600" dirty="0">
                <a:solidFill>
                  <a:srgbClr val="0000FF"/>
                </a:solidFill>
                <a:latin typeface="Arial"/>
                <a:cs typeface="Arial"/>
              </a:rPr>
              <a:t>= </a:t>
            </a:r>
            <a:r>
              <a:rPr sz="1600" spc="-7" dirty="0">
                <a:solidFill>
                  <a:srgbClr val="0000FF"/>
                </a:solidFill>
                <a:latin typeface="Arial"/>
                <a:cs typeface="Arial"/>
              </a:rPr>
              <a:t>2,359,296  params: (3*3*512)*512 </a:t>
            </a:r>
            <a:r>
              <a:rPr sz="1600" dirty="0">
                <a:solidFill>
                  <a:srgbClr val="0000FF"/>
                </a:solidFill>
                <a:latin typeface="Arial"/>
                <a:cs typeface="Arial"/>
              </a:rPr>
              <a:t>= </a:t>
            </a:r>
            <a:r>
              <a:rPr sz="1600" spc="-7" dirty="0">
                <a:solidFill>
                  <a:srgbClr val="0000FF"/>
                </a:solidFill>
                <a:latin typeface="Arial"/>
                <a:cs typeface="Arial"/>
              </a:rPr>
              <a:t>2,359,296  params: (3*3*512)*512 </a:t>
            </a:r>
            <a:r>
              <a:rPr sz="1600" dirty="0">
                <a:solidFill>
                  <a:srgbClr val="0000FF"/>
                </a:solidFill>
                <a:latin typeface="Arial"/>
                <a:cs typeface="Arial"/>
              </a:rPr>
              <a:t>=</a:t>
            </a:r>
            <a:r>
              <a:rPr sz="1600" spc="-113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600" spc="-7" dirty="0">
                <a:solidFill>
                  <a:srgbClr val="0000FF"/>
                </a:solidFill>
                <a:latin typeface="Arial"/>
                <a:cs typeface="Arial"/>
              </a:rPr>
              <a:t>2,359,296</a:t>
            </a:r>
            <a:endParaRPr sz="16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11299" y="3657565"/>
            <a:ext cx="4941147" cy="1001607"/>
          </a:xfrm>
          <a:prstGeom prst="rect">
            <a:avLst/>
          </a:prstGeom>
        </p:spPr>
        <p:txBody>
          <a:bodyPr vert="horz" wrap="square" lIns="0" tIns="27093" rIns="0" bIns="0" rtlCol="0">
            <a:spAutoFit/>
          </a:bodyPr>
          <a:lstStyle/>
          <a:p>
            <a:pPr marL="16933" marR="28786" algn="just">
              <a:lnSpc>
                <a:spcPts val="1893"/>
              </a:lnSpc>
              <a:spcBef>
                <a:spcPts val="213"/>
              </a:spcBef>
            </a:pPr>
            <a:r>
              <a:rPr sz="1600" spc="-7" dirty="0">
                <a:latin typeface="Arial"/>
                <a:cs typeface="Arial"/>
              </a:rPr>
              <a:t>CONV3-512: [14x14x512] </a:t>
            </a:r>
            <a:r>
              <a:rPr sz="1600" spc="-7" dirty="0">
                <a:solidFill>
                  <a:srgbClr val="FF0000"/>
                </a:solidFill>
                <a:latin typeface="Arial"/>
                <a:cs typeface="Arial"/>
              </a:rPr>
              <a:t>memory: 14*14*512=100K  </a:t>
            </a:r>
            <a:r>
              <a:rPr sz="1600" spc="-7" dirty="0">
                <a:latin typeface="Arial"/>
                <a:cs typeface="Arial"/>
              </a:rPr>
              <a:t>CONV3-512: [14x14x512] </a:t>
            </a:r>
            <a:r>
              <a:rPr sz="1600" spc="-7" dirty="0">
                <a:solidFill>
                  <a:srgbClr val="FF0000"/>
                </a:solidFill>
                <a:latin typeface="Arial"/>
                <a:cs typeface="Arial"/>
              </a:rPr>
              <a:t>memory: 14*14*512=100K  </a:t>
            </a:r>
            <a:r>
              <a:rPr sz="1600" spc="-7" dirty="0">
                <a:latin typeface="Arial"/>
                <a:cs typeface="Arial"/>
              </a:rPr>
              <a:t>CONV3-512: [14x14x512]  </a:t>
            </a:r>
            <a:r>
              <a:rPr sz="1600" spc="-7" dirty="0">
                <a:solidFill>
                  <a:srgbClr val="FF0000"/>
                </a:solidFill>
                <a:latin typeface="Arial"/>
                <a:cs typeface="Arial"/>
              </a:rPr>
              <a:t>memory:</a:t>
            </a:r>
            <a:r>
              <a:rPr sz="1600" spc="353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600" spc="-7" dirty="0">
                <a:solidFill>
                  <a:srgbClr val="FF0000"/>
                </a:solidFill>
                <a:latin typeface="Arial"/>
                <a:cs typeface="Arial"/>
              </a:rPr>
              <a:t>14*14*512=100K</a:t>
            </a:r>
            <a:endParaRPr sz="1600">
              <a:latin typeface="Arial"/>
              <a:cs typeface="Arial"/>
            </a:endParaRPr>
          </a:p>
          <a:p>
            <a:pPr marL="16933" algn="just">
              <a:lnSpc>
                <a:spcPts val="1853"/>
              </a:lnSpc>
            </a:pPr>
            <a:r>
              <a:rPr sz="1600" spc="-7" dirty="0">
                <a:latin typeface="Arial"/>
                <a:cs typeface="Arial"/>
              </a:rPr>
              <a:t>POOL2: [7x7x512]  </a:t>
            </a:r>
            <a:r>
              <a:rPr sz="1600" spc="-7" dirty="0">
                <a:solidFill>
                  <a:srgbClr val="FF0000"/>
                </a:solidFill>
                <a:latin typeface="Arial"/>
                <a:cs typeface="Arial"/>
              </a:rPr>
              <a:t>memory:  7*7*512=25K  </a:t>
            </a:r>
            <a:r>
              <a:rPr sz="1600" spc="-7" dirty="0">
                <a:solidFill>
                  <a:srgbClr val="0000FF"/>
                </a:solidFill>
                <a:latin typeface="Arial"/>
                <a:cs typeface="Arial"/>
              </a:rPr>
              <a:t>params:</a:t>
            </a:r>
            <a:r>
              <a:rPr sz="1600" spc="-33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0000FF"/>
                </a:solidFill>
                <a:latin typeface="Arial"/>
                <a:cs typeface="Arial"/>
              </a:rPr>
              <a:t>0</a:t>
            </a:r>
            <a:endParaRPr sz="1600">
              <a:latin typeface="Arial"/>
              <a:cs typeface="Arial"/>
            </a:endParaRPr>
          </a:p>
        </p:txBody>
      </p: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9596513" y="256771"/>
          <a:ext cx="1107440" cy="226229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07440"/>
              </a:tblGrid>
              <a:tr h="178647">
                <a:tc>
                  <a:txBody>
                    <a:bodyPr/>
                    <a:lstStyle/>
                    <a:p>
                      <a:pPr marL="18415" algn="ctr">
                        <a:lnSpc>
                          <a:spcPts val="830"/>
                        </a:lnSpc>
                      </a:pPr>
                      <a:r>
                        <a:rPr sz="900" spc="-15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Softmax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FF0000"/>
                      </a:solidFill>
                      <a:prstDash val="solid"/>
                    </a:lnL>
                    <a:lnR w="19050">
                      <a:solidFill>
                        <a:srgbClr val="FF0000"/>
                      </a:solidFill>
                      <a:prstDash val="solid"/>
                    </a:lnR>
                    <a:lnT w="19050">
                      <a:solidFill>
                        <a:srgbClr val="FF0000"/>
                      </a:solidFill>
                      <a:prstDash val="solid"/>
                    </a:lnT>
                    <a:lnB w="19050">
                      <a:solidFill>
                        <a:srgbClr val="FF0000"/>
                      </a:solidFill>
                      <a:prstDash val="solid"/>
                    </a:lnB>
                    <a:solidFill>
                      <a:srgbClr val="F4CCCC"/>
                    </a:solidFill>
                  </a:tcPr>
                </a:tc>
              </a:tr>
              <a:tr h="211667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3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FC</a:t>
                      </a:r>
                      <a:r>
                        <a:rPr sz="900" spc="-1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1000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38751C"/>
                      </a:solidFill>
                      <a:prstDash val="solid"/>
                    </a:lnL>
                    <a:lnR w="19050">
                      <a:solidFill>
                        <a:srgbClr val="38751C"/>
                      </a:solidFill>
                      <a:prstDash val="solid"/>
                    </a:lnR>
                    <a:lnT w="19050">
                      <a:solidFill>
                        <a:srgbClr val="FF0000"/>
                      </a:solidFill>
                      <a:prstDash val="solid"/>
                    </a:lnT>
                    <a:lnB w="19050">
                      <a:solidFill>
                        <a:srgbClr val="38751C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</a:tr>
              <a:tr h="211667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3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FC</a:t>
                      </a:r>
                      <a:r>
                        <a:rPr sz="900" spc="-1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4096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38751C"/>
                      </a:solidFill>
                      <a:prstDash val="solid"/>
                    </a:lnL>
                    <a:lnR w="19050">
                      <a:solidFill>
                        <a:srgbClr val="38751C"/>
                      </a:solidFill>
                      <a:prstDash val="solid"/>
                    </a:lnR>
                    <a:lnT w="19050">
                      <a:solidFill>
                        <a:srgbClr val="38751C"/>
                      </a:solidFill>
                      <a:prstDash val="solid"/>
                    </a:lnT>
                    <a:lnB w="19050">
                      <a:solidFill>
                        <a:srgbClr val="38751C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</a:tr>
              <a:tr h="211667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3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FC</a:t>
                      </a:r>
                      <a:r>
                        <a:rPr sz="900" spc="-1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4096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38751C"/>
                      </a:solidFill>
                      <a:prstDash val="solid"/>
                    </a:lnL>
                    <a:lnR w="19050">
                      <a:solidFill>
                        <a:srgbClr val="38751C"/>
                      </a:solidFill>
                      <a:prstDash val="solid"/>
                    </a:lnR>
                    <a:lnT w="19050">
                      <a:solidFill>
                        <a:srgbClr val="38751C"/>
                      </a:solidFill>
                      <a:prstDash val="solid"/>
                    </a:lnT>
                    <a:lnB w="19050">
                      <a:solidFill>
                        <a:srgbClr val="38751C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</a:tr>
              <a:tr h="211667"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20" dirty="0">
                          <a:solidFill>
                            <a:srgbClr val="4985E8"/>
                          </a:solidFill>
                          <a:latin typeface="Arial"/>
                          <a:cs typeface="Arial"/>
                        </a:rPr>
                        <a:t>Pool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4985E8"/>
                      </a:solidFill>
                      <a:prstDash val="solid"/>
                    </a:lnL>
                    <a:lnR w="19050">
                      <a:solidFill>
                        <a:srgbClr val="4985E8"/>
                      </a:solidFill>
                      <a:prstDash val="solid"/>
                    </a:lnR>
                    <a:lnT w="19050">
                      <a:solidFill>
                        <a:srgbClr val="38751C"/>
                      </a:solidFill>
                      <a:prstDash val="solid"/>
                    </a:lnT>
                    <a:lnB w="19050">
                      <a:solidFill>
                        <a:srgbClr val="4985E8"/>
                      </a:solidFill>
                      <a:prstDash val="solid"/>
                    </a:lnB>
                    <a:solidFill>
                      <a:srgbClr val="C8DAF7"/>
                    </a:solidFill>
                  </a:tcPr>
                </a:tc>
              </a:tr>
              <a:tr h="211667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512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4985E8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</a:tr>
              <a:tr h="211667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512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</a:tr>
              <a:tr h="212513">
                <a:tc>
                  <a:txBody>
                    <a:bodyPr/>
                    <a:lstStyle/>
                    <a:p>
                      <a:pPr marL="2540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512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</a:tr>
              <a:tr h="211667"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900" spc="-20" dirty="0">
                          <a:solidFill>
                            <a:srgbClr val="4985E8"/>
                          </a:solidFill>
                          <a:latin typeface="Arial"/>
                          <a:cs typeface="Arial"/>
                        </a:rPr>
                        <a:t>Pool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2173" marB="0">
                    <a:lnL w="19050">
                      <a:solidFill>
                        <a:srgbClr val="4985E8"/>
                      </a:solidFill>
                      <a:prstDash val="solid"/>
                    </a:lnL>
                    <a:lnR w="19050">
                      <a:solidFill>
                        <a:srgbClr val="4985E8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4985E8"/>
                      </a:solidFill>
                      <a:prstDash val="solid"/>
                    </a:lnB>
                    <a:solidFill>
                      <a:srgbClr val="C8DAF7"/>
                    </a:solidFill>
                  </a:tcPr>
                </a:tc>
              </a:tr>
              <a:tr h="210820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512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0480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4985E8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</a:tr>
              <a:tr h="178647">
                <a:tc>
                  <a:txBody>
                    <a:bodyPr/>
                    <a:lstStyle/>
                    <a:p>
                      <a:pPr marL="19050" algn="ctr">
                        <a:lnSpc>
                          <a:spcPts val="77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512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9596513" y="2601498"/>
          <a:ext cx="1107440" cy="226229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07440"/>
              </a:tblGrid>
              <a:tr h="178647">
                <a:tc>
                  <a:txBody>
                    <a:bodyPr/>
                    <a:lstStyle/>
                    <a:p>
                      <a:pPr marL="19050" algn="ctr">
                        <a:lnSpc>
                          <a:spcPts val="830"/>
                        </a:lnSpc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512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</a:tr>
              <a:tr h="211667"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20" dirty="0">
                          <a:solidFill>
                            <a:srgbClr val="4985E8"/>
                          </a:solidFill>
                          <a:latin typeface="Arial"/>
                          <a:cs typeface="Arial"/>
                        </a:rPr>
                        <a:t>Pool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4985E8"/>
                      </a:solidFill>
                      <a:prstDash val="solid"/>
                    </a:lnL>
                    <a:lnR w="19050">
                      <a:solidFill>
                        <a:srgbClr val="4985E8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4985E8"/>
                      </a:solidFill>
                      <a:prstDash val="solid"/>
                    </a:lnB>
                    <a:solidFill>
                      <a:srgbClr val="C8DAF7"/>
                    </a:solidFill>
                  </a:tcPr>
                </a:tc>
              </a:tr>
              <a:tr h="211667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256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4985E8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</a:tr>
              <a:tr h="211667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256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</a:tr>
              <a:tr h="211667"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20" dirty="0">
                          <a:solidFill>
                            <a:srgbClr val="4985E8"/>
                          </a:solidFill>
                          <a:latin typeface="Arial"/>
                          <a:cs typeface="Arial"/>
                        </a:rPr>
                        <a:t>Pool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4985E8"/>
                      </a:solidFill>
                      <a:prstDash val="solid"/>
                    </a:lnL>
                    <a:lnR w="19050">
                      <a:solidFill>
                        <a:srgbClr val="4985E8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4985E8"/>
                      </a:solidFill>
                      <a:prstDash val="solid"/>
                    </a:lnB>
                    <a:solidFill>
                      <a:srgbClr val="C8DAF7"/>
                    </a:solidFill>
                  </a:tcPr>
                </a:tc>
              </a:tr>
              <a:tr h="211667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128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4985E8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</a:tr>
              <a:tr h="211667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128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4985E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</a:tr>
              <a:tr h="211667"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20" dirty="0">
                          <a:solidFill>
                            <a:srgbClr val="4985E8"/>
                          </a:solidFill>
                          <a:latin typeface="Arial"/>
                          <a:cs typeface="Arial"/>
                        </a:rPr>
                        <a:t>Pool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4985E8"/>
                      </a:solidFill>
                      <a:prstDash val="solid"/>
                    </a:lnL>
                    <a:lnR w="19050">
                      <a:solidFill>
                        <a:srgbClr val="4985E8"/>
                      </a:solidFill>
                      <a:prstDash val="solid"/>
                    </a:lnR>
                    <a:lnT w="19050">
                      <a:solidFill>
                        <a:srgbClr val="4985E8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C8DAF7"/>
                    </a:solidFill>
                  </a:tcPr>
                </a:tc>
              </a:tr>
              <a:tr h="211667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64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</a:tr>
              <a:tr h="211667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64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424242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</a:tr>
              <a:tr h="178647">
                <a:tc>
                  <a:txBody>
                    <a:bodyPr/>
                    <a:lstStyle/>
                    <a:p>
                      <a:pPr marL="19050" algn="ctr">
                        <a:lnSpc>
                          <a:spcPts val="770"/>
                        </a:lnSpc>
                        <a:spcBef>
                          <a:spcPts val="185"/>
                        </a:spcBef>
                      </a:pPr>
                      <a:r>
                        <a:rPr sz="900" spc="-15" dirty="0">
                          <a:solidFill>
                            <a:srgbClr val="424242"/>
                          </a:solidFill>
                          <a:latin typeface="Arial"/>
                          <a:cs typeface="Arial"/>
                        </a:rPr>
                        <a:t>Input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424242"/>
                      </a:solidFill>
                      <a:prstDash val="solid"/>
                    </a:lnL>
                    <a:lnR w="19050">
                      <a:solidFill>
                        <a:srgbClr val="424242"/>
                      </a:solidFill>
                      <a:prstDash val="solid"/>
                    </a:lnR>
                    <a:lnT w="19050">
                      <a:solidFill>
                        <a:srgbClr val="424242"/>
                      </a:solidFill>
                      <a:prstDash val="solid"/>
                    </a:lnT>
                    <a:lnB w="19050">
                      <a:solidFill>
                        <a:srgbClr val="424242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</a:tr>
            </a:tbl>
          </a:graphicData>
        </a:graphic>
      </p:graphicFrame>
      <p:sp>
        <p:nvSpPr>
          <p:cNvPr id="9" name="object 9"/>
          <p:cNvSpPr txBox="1"/>
          <p:nvPr/>
        </p:nvSpPr>
        <p:spPr>
          <a:xfrm>
            <a:off x="9753715" y="4975239"/>
            <a:ext cx="823807" cy="318347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900" spc="-7" dirty="0">
                <a:latin typeface="Arial"/>
                <a:cs typeface="Arial"/>
              </a:rPr>
              <a:t>VGG16</a:t>
            </a:r>
            <a:endParaRPr sz="19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878856" y="4241205"/>
            <a:ext cx="486833" cy="413232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6773">
              <a:lnSpc>
                <a:spcPct val="142900"/>
              </a:lnSpc>
              <a:spcBef>
                <a:spcPts val="133"/>
              </a:spcBef>
            </a:pPr>
            <a:r>
              <a:rPr sz="900" b="1" spc="-33" dirty="0">
                <a:solidFill>
                  <a:srgbClr val="666666"/>
                </a:solidFill>
                <a:latin typeface="Century Gothic"/>
                <a:cs typeface="Century Gothic"/>
              </a:rPr>
              <a:t>conv1-2  conv1-1</a:t>
            </a:r>
            <a:endParaRPr sz="900">
              <a:latin typeface="Century Gothic"/>
              <a:cs typeface="Century Gothic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0878856" y="3631607"/>
            <a:ext cx="486833" cy="413232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6773">
              <a:lnSpc>
                <a:spcPct val="142900"/>
              </a:lnSpc>
              <a:spcBef>
                <a:spcPts val="133"/>
              </a:spcBef>
            </a:pPr>
            <a:r>
              <a:rPr sz="900" b="1" spc="-33" dirty="0">
                <a:solidFill>
                  <a:srgbClr val="666666"/>
                </a:solidFill>
                <a:latin typeface="Century Gothic"/>
                <a:cs typeface="Century Gothic"/>
              </a:rPr>
              <a:t>conv2-2  conv2-1</a:t>
            </a:r>
            <a:endParaRPr sz="900" dirty="0">
              <a:latin typeface="Century Gothic"/>
              <a:cs typeface="Century Gothic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0878856" y="2956273"/>
            <a:ext cx="486833" cy="418747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6773">
              <a:lnSpc>
                <a:spcPct val="144600"/>
              </a:lnSpc>
              <a:spcBef>
                <a:spcPts val="133"/>
              </a:spcBef>
            </a:pPr>
            <a:r>
              <a:rPr sz="900" b="1" spc="-33" dirty="0">
                <a:solidFill>
                  <a:srgbClr val="666666"/>
                </a:solidFill>
                <a:latin typeface="Century Gothic"/>
                <a:cs typeface="Century Gothic"/>
              </a:rPr>
              <a:t>conv3-2  conv3-1</a:t>
            </a:r>
            <a:endParaRPr sz="900">
              <a:latin typeface="Century Gothic"/>
              <a:cs typeface="Century Gothic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0878856" y="2095749"/>
            <a:ext cx="486833" cy="639491"/>
          </a:xfrm>
          <a:prstGeom prst="rect">
            <a:avLst/>
          </a:prstGeom>
        </p:spPr>
        <p:txBody>
          <a:bodyPr vert="horz" wrap="square" lIns="0" tIns="16086" rIns="0" bIns="0" rtlCol="0">
            <a:spAutoFit/>
          </a:bodyPr>
          <a:lstStyle/>
          <a:p>
            <a:pPr marL="16933" marR="6773" algn="just">
              <a:lnSpc>
                <a:spcPct val="149500"/>
              </a:lnSpc>
              <a:spcBef>
                <a:spcPts val="127"/>
              </a:spcBef>
            </a:pPr>
            <a:r>
              <a:rPr sz="900" b="1" spc="-27" dirty="0">
                <a:solidFill>
                  <a:srgbClr val="666666"/>
                </a:solidFill>
                <a:latin typeface="Century Gothic"/>
                <a:cs typeface="Century Gothic"/>
              </a:rPr>
              <a:t>conv4-3  conv4-2  conv4-1</a:t>
            </a:r>
            <a:endParaRPr sz="900">
              <a:latin typeface="Century Gothic"/>
              <a:cs typeface="Century Gothic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0878856" y="1241701"/>
            <a:ext cx="486833" cy="639491"/>
          </a:xfrm>
          <a:prstGeom prst="rect">
            <a:avLst/>
          </a:prstGeom>
        </p:spPr>
        <p:txBody>
          <a:bodyPr vert="horz" wrap="square" lIns="0" tIns="16086" rIns="0" bIns="0" rtlCol="0">
            <a:spAutoFit/>
          </a:bodyPr>
          <a:lstStyle/>
          <a:p>
            <a:pPr marL="16933" marR="6773" algn="just">
              <a:lnSpc>
                <a:spcPct val="149500"/>
              </a:lnSpc>
              <a:spcBef>
                <a:spcPts val="127"/>
              </a:spcBef>
            </a:pPr>
            <a:r>
              <a:rPr sz="900" b="1" spc="-27" dirty="0">
                <a:solidFill>
                  <a:srgbClr val="666666"/>
                </a:solidFill>
                <a:latin typeface="Century Gothic"/>
                <a:cs typeface="Century Gothic"/>
              </a:rPr>
              <a:t>conv5-3  conv5-2  conv5-1</a:t>
            </a:r>
            <a:endParaRPr sz="900">
              <a:latin typeface="Century Gothic"/>
              <a:cs typeface="Century Gothic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9619185" y="5567071"/>
            <a:ext cx="1772920" cy="318347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900" spc="-7" dirty="0">
                <a:solidFill>
                  <a:srgbClr val="0000FF"/>
                </a:solidFill>
                <a:latin typeface="Arial"/>
                <a:cs typeface="Arial"/>
              </a:rPr>
              <a:t>Common</a:t>
            </a:r>
            <a:r>
              <a:rPr sz="1900" spc="-10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900" spc="-7" dirty="0">
                <a:solidFill>
                  <a:srgbClr val="0000FF"/>
                </a:solidFill>
                <a:latin typeface="Arial"/>
                <a:cs typeface="Arial"/>
              </a:rPr>
              <a:t>names</a:t>
            </a:r>
            <a:endParaRPr sz="190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0858011" y="5001023"/>
            <a:ext cx="244687" cy="581660"/>
          </a:xfrm>
          <a:custGeom>
            <a:avLst/>
            <a:gdLst/>
            <a:ahLst/>
            <a:cxnLst/>
            <a:rect l="l" t="t" r="r" b="b"/>
            <a:pathLst>
              <a:path w="183515" h="436245">
                <a:moveTo>
                  <a:pt x="0" y="435724"/>
                </a:moveTo>
                <a:lnTo>
                  <a:pt x="183324" y="0"/>
                </a:lnTo>
              </a:path>
            </a:pathLst>
          </a:custGeom>
          <a:ln w="9524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1083111" y="4947890"/>
            <a:ext cx="42333" cy="61807"/>
          </a:xfrm>
          <a:custGeom>
            <a:avLst/>
            <a:gdLst/>
            <a:ahLst/>
            <a:cxnLst/>
            <a:rect l="l" t="t" r="r" b="b"/>
            <a:pathLst>
              <a:path w="31750" h="46354">
                <a:moveTo>
                  <a:pt x="28999" y="45949"/>
                </a:moveTo>
                <a:lnTo>
                  <a:pt x="0" y="33749"/>
                </a:lnTo>
                <a:lnTo>
                  <a:pt x="31274" y="0"/>
                </a:lnTo>
                <a:lnTo>
                  <a:pt x="28999" y="45949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1083110" y="4947890"/>
            <a:ext cx="42333" cy="61807"/>
          </a:xfrm>
          <a:custGeom>
            <a:avLst/>
            <a:gdLst/>
            <a:ahLst/>
            <a:cxnLst/>
            <a:rect l="l" t="t" r="r" b="b"/>
            <a:pathLst>
              <a:path w="31750" h="46354">
                <a:moveTo>
                  <a:pt x="28999" y="45949"/>
                </a:moveTo>
                <a:lnTo>
                  <a:pt x="31274" y="0"/>
                </a:lnTo>
                <a:lnTo>
                  <a:pt x="0" y="33749"/>
                </a:lnTo>
                <a:lnTo>
                  <a:pt x="28999" y="45949"/>
                </a:lnTo>
                <a:close/>
              </a:path>
            </a:pathLst>
          </a:custGeom>
          <a:ln w="9524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11018292" y="437948"/>
            <a:ext cx="207433" cy="61130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6773" algn="just">
              <a:lnSpc>
                <a:spcPct val="142900"/>
              </a:lnSpc>
              <a:spcBef>
                <a:spcPts val="133"/>
              </a:spcBef>
            </a:pPr>
            <a:r>
              <a:rPr sz="900" b="1" spc="-7" dirty="0">
                <a:solidFill>
                  <a:srgbClr val="666666"/>
                </a:solidFill>
                <a:latin typeface="Century Gothic"/>
                <a:cs typeface="Century Gothic"/>
              </a:rPr>
              <a:t>fc8  fc7  fc6</a:t>
            </a:r>
            <a:endParaRPr sz="900">
              <a:latin typeface="Century Gothic"/>
              <a:cs typeface="Century Gothic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10566" y="6290125"/>
            <a:ext cx="11612033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53"/>
              </a:lnSpc>
              <a:tabLst>
                <a:tab pos="7004298" algn="l"/>
                <a:tab pos="9747430" algn="l"/>
              </a:tabLst>
            </a:pP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2400" spc="-2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2400" spc="-1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Yeung	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May 2,</a:t>
            </a:r>
            <a:r>
              <a:rPr sz="4000" spc="-189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4000" baseline="-4166" dirty="0">
              <a:latin typeface="Arial"/>
              <a:cs typeface="Aria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256899" y="5782123"/>
            <a:ext cx="3640667" cy="2821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2193"/>
              </a:lnSpc>
            </a:pPr>
            <a:r>
              <a:rPr sz="1900" spc="-7" dirty="0">
                <a:solidFill>
                  <a:srgbClr val="0000FF"/>
                </a:solidFill>
                <a:latin typeface="Arial"/>
                <a:cs typeface="Arial"/>
              </a:rPr>
              <a:t>TOTAL params: 138M</a:t>
            </a:r>
            <a:r>
              <a:rPr sz="1900" spc="-107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900" spc="-7" dirty="0">
                <a:solidFill>
                  <a:srgbClr val="0000FF"/>
                </a:solidFill>
                <a:latin typeface="Arial"/>
                <a:cs typeface="Arial"/>
              </a:rPr>
              <a:t>parameters</a:t>
            </a:r>
            <a:endParaRPr sz="19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11300" y="4622762"/>
            <a:ext cx="8792741" cy="1166131"/>
          </a:xfrm>
          <a:prstGeom prst="rect">
            <a:avLst/>
          </a:prstGeom>
        </p:spPr>
        <p:txBody>
          <a:bodyPr vert="horz" wrap="square" lIns="0" tIns="27093" rIns="0" bIns="0" rtlCol="0">
            <a:spAutoFit/>
          </a:bodyPr>
          <a:lstStyle/>
          <a:p>
            <a:pPr marL="16933" marR="1670432">
              <a:lnSpc>
                <a:spcPts val="1893"/>
              </a:lnSpc>
              <a:spcBef>
                <a:spcPts val="213"/>
              </a:spcBef>
            </a:pPr>
            <a:r>
              <a:rPr sz="1600" spc="-7" dirty="0">
                <a:latin typeface="Arial"/>
                <a:cs typeface="Arial"/>
              </a:rPr>
              <a:t>FC: [1x1x4096] </a:t>
            </a:r>
            <a:r>
              <a:rPr sz="1600" spc="-7" dirty="0">
                <a:solidFill>
                  <a:srgbClr val="FF0000"/>
                </a:solidFill>
                <a:latin typeface="Arial"/>
                <a:cs typeface="Arial"/>
              </a:rPr>
              <a:t>memory: 4096 </a:t>
            </a:r>
            <a:r>
              <a:rPr sz="1600" spc="-7" dirty="0">
                <a:solidFill>
                  <a:srgbClr val="0000FF"/>
                </a:solidFill>
                <a:latin typeface="Arial"/>
                <a:cs typeface="Arial"/>
              </a:rPr>
              <a:t>params: 7*7*512*4096 </a:t>
            </a:r>
            <a:r>
              <a:rPr sz="1600" dirty="0">
                <a:solidFill>
                  <a:srgbClr val="0000FF"/>
                </a:solidFill>
                <a:latin typeface="Arial"/>
                <a:cs typeface="Arial"/>
              </a:rPr>
              <a:t>= </a:t>
            </a:r>
            <a:r>
              <a:rPr sz="1600" spc="-7" dirty="0">
                <a:solidFill>
                  <a:srgbClr val="0000FF"/>
                </a:solidFill>
                <a:latin typeface="Arial"/>
                <a:cs typeface="Arial"/>
              </a:rPr>
              <a:t>102,760,448  </a:t>
            </a:r>
            <a:r>
              <a:rPr sz="1600" spc="-7" dirty="0">
                <a:latin typeface="Arial"/>
                <a:cs typeface="Arial"/>
              </a:rPr>
              <a:t>FC: [1x1x4096] </a:t>
            </a:r>
            <a:r>
              <a:rPr sz="1600" spc="-7" dirty="0">
                <a:solidFill>
                  <a:srgbClr val="FF0000"/>
                </a:solidFill>
                <a:latin typeface="Arial"/>
                <a:cs typeface="Arial"/>
              </a:rPr>
              <a:t>memory: 4096 </a:t>
            </a:r>
            <a:r>
              <a:rPr sz="1600" spc="-7" dirty="0">
                <a:solidFill>
                  <a:srgbClr val="0000FF"/>
                </a:solidFill>
                <a:latin typeface="Arial"/>
                <a:cs typeface="Arial"/>
              </a:rPr>
              <a:t>params: 4096*4096 </a:t>
            </a:r>
            <a:r>
              <a:rPr sz="1600" dirty="0">
                <a:solidFill>
                  <a:srgbClr val="0000FF"/>
                </a:solidFill>
                <a:latin typeface="Arial"/>
                <a:cs typeface="Arial"/>
              </a:rPr>
              <a:t>= </a:t>
            </a:r>
            <a:r>
              <a:rPr sz="1600" spc="-7" dirty="0">
                <a:solidFill>
                  <a:srgbClr val="0000FF"/>
                </a:solidFill>
                <a:latin typeface="Arial"/>
                <a:cs typeface="Arial"/>
              </a:rPr>
              <a:t>16,777,216</a:t>
            </a:r>
            <a:endParaRPr sz="1600" dirty="0">
              <a:latin typeface="Arial"/>
              <a:cs typeface="Arial"/>
            </a:endParaRPr>
          </a:p>
          <a:p>
            <a:pPr marL="16933">
              <a:lnSpc>
                <a:spcPts val="1847"/>
              </a:lnSpc>
            </a:pPr>
            <a:r>
              <a:rPr sz="1600" spc="-7" dirty="0">
                <a:latin typeface="Arial"/>
                <a:cs typeface="Arial"/>
              </a:rPr>
              <a:t>FC: [1x1x1000] </a:t>
            </a:r>
            <a:r>
              <a:rPr sz="1600" spc="-7" dirty="0">
                <a:solidFill>
                  <a:srgbClr val="FF0000"/>
                </a:solidFill>
                <a:latin typeface="Arial"/>
                <a:cs typeface="Arial"/>
              </a:rPr>
              <a:t>memory: 1000 </a:t>
            </a:r>
            <a:r>
              <a:rPr sz="1600" spc="-7" dirty="0">
                <a:solidFill>
                  <a:srgbClr val="0000FF"/>
                </a:solidFill>
                <a:latin typeface="Arial"/>
                <a:cs typeface="Arial"/>
              </a:rPr>
              <a:t>params: 4096*1000 </a:t>
            </a:r>
            <a:r>
              <a:rPr sz="1600" dirty="0">
                <a:solidFill>
                  <a:srgbClr val="0000FF"/>
                </a:solidFill>
                <a:latin typeface="Arial"/>
                <a:cs typeface="Arial"/>
              </a:rPr>
              <a:t>=</a:t>
            </a:r>
            <a:r>
              <a:rPr sz="1600" spc="2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600" spc="-7" dirty="0">
                <a:solidFill>
                  <a:srgbClr val="0000FF"/>
                </a:solidFill>
                <a:latin typeface="Arial"/>
                <a:cs typeface="Arial"/>
              </a:rPr>
              <a:t>4,096,000</a:t>
            </a:r>
            <a:endParaRPr sz="1600" dirty="0">
              <a:latin typeface="Arial"/>
              <a:cs typeface="Arial"/>
            </a:endParaRPr>
          </a:p>
          <a:p>
            <a:pPr marL="61805">
              <a:spcBef>
                <a:spcPts val="1033"/>
              </a:spcBef>
            </a:pPr>
            <a:r>
              <a:rPr sz="1900" spc="-7" dirty="0">
                <a:solidFill>
                  <a:srgbClr val="FF0000"/>
                </a:solidFill>
                <a:latin typeface="Arial"/>
                <a:cs typeface="Arial"/>
              </a:rPr>
              <a:t>TOTAL memory: 24M </a:t>
            </a:r>
            <a:r>
              <a:rPr sz="1900" dirty="0">
                <a:solidFill>
                  <a:srgbClr val="FF0000"/>
                </a:solidFill>
                <a:latin typeface="Arial"/>
                <a:cs typeface="Arial"/>
              </a:rPr>
              <a:t>* 4 </a:t>
            </a:r>
            <a:r>
              <a:rPr sz="1900" spc="-7" dirty="0">
                <a:solidFill>
                  <a:srgbClr val="FF0000"/>
                </a:solidFill>
                <a:latin typeface="Arial"/>
                <a:cs typeface="Arial"/>
              </a:rPr>
              <a:t>bytes ~= 96MB </a:t>
            </a:r>
            <a:r>
              <a:rPr sz="1900" dirty="0">
                <a:solidFill>
                  <a:srgbClr val="FF0000"/>
                </a:solidFill>
                <a:latin typeface="Arial"/>
                <a:cs typeface="Arial"/>
              </a:rPr>
              <a:t>/ </a:t>
            </a:r>
            <a:r>
              <a:rPr sz="1900" spc="-7" dirty="0">
                <a:solidFill>
                  <a:srgbClr val="FF0000"/>
                </a:solidFill>
                <a:latin typeface="Arial"/>
                <a:cs typeface="Arial"/>
              </a:rPr>
              <a:t>image </a:t>
            </a:r>
            <a:r>
              <a:rPr sz="1900" spc="-7" dirty="0">
                <a:latin typeface="Arial"/>
                <a:cs typeface="Arial"/>
              </a:rPr>
              <a:t>(only forward! ~*2 for</a:t>
            </a:r>
            <a:r>
              <a:rPr sz="1900" spc="-60" dirty="0">
                <a:latin typeface="Arial"/>
                <a:cs typeface="Arial"/>
              </a:rPr>
              <a:t> </a:t>
            </a:r>
            <a:r>
              <a:rPr sz="1900" spc="-7" dirty="0">
                <a:latin typeface="Arial"/>
                <a:cs typeface="Arial"/>
              </a:rPr>
              <a:t>bwd)</a:t>
            </a:r>
            <a:endParaRPr sz="1900" dirty="0">
              <a:latin typeface="Arial"/>
              <a:cs typeface="Arial"/>
            </a:endParaRPr>
          </a:p>
        </p:txBody>
      </p:sp>
      <p:sp>
        <p:nvSpPr>
          <p:cNvPr id="26" name="object 4"/>
          <p:cNvSpPr txBox="1">
            <a:spLocks noGrp="1"/>
          </p:cNvSpPr>
          <p:nvPr>
            <p:ph type="title"/>
          </p:nvPr>
        </p:nvSpPr>
        <p:spPr>
          <a:xfrm>
            <a:off x="4226767" y="7294"/>
            <a:ext cx="7388290" cy="324875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3112269">
              <a:lnSpc>
                <a:spcPct val="100000"/>
              </a:lnSpc>
              <a:spcBef>
                <a:spcPts val="133"/>
              </a:spcBef>
            </a:pPr>
            <a:r>
              <a:rPr sz="2000" spc="-7" dirty="0"/>
              <a:t>(not </a:t>
            </a:r>
            <a:r>
              <a:rPr sz="2000" dirty="0"/>
              <a:t>counting</a:t>
            </a:r>
            <a:r>
              <a:rPr sz="2000" spc="-113" dirty="0"/>
              <a:t> </a:t>
            </a:r>
            <a:r>
              <a:rPr sz="2000" spc="-7" dirty="0"/>
              <a:t>biases)</a:t>
            </a:r>
          </a:p>
        </p:txBody>
      </p:sp>
    </p:spTree>
    <p:extLst>
      <p:ext uri="{BB962C8B-B14F-4D97-AF65-F5344CB8AC3E}">
        <p14:creationId xmlns:p14="http://schemas.microsoft.com/office/powerpoint/2010/main" val="137967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0132" y="-76683"/>
            <a:ext cx="4851400" cy="1396106"/>
          </a:xfrm>
          <a:prstGeom prst="rect">
            <a:avLst/>
          </a:prstGeom>
        </p:spPr>
        <p:txBody>
          <a:bodyPr vert="horz" wrap="square" lIns="0" tIns="112604" rIns="0" bIns="0" rtlCol="0">
            <a:spAutoFit/>
          </a:bodyPr>
          <a:lstStyle/>
          <a:p>
            <a:pPr marL="16933">
              <a:lnSpc>
                <a:spcPct val="100000"/>
              </a:lnSpc>
              <a:spcBef>
                <a:spcPts val="887"/>
              </a:spcBef>
            </a:pPr>
            <a:r>
              <a:rPr sz="2400" spc="-7" dirty="0">
                <a:solidFill>
                  <a:srgbClr val="000000"/>
                </a:solidFill>
              </a:rPr>
              <a:t>Case </a:t>
            </a:r>
            <a:r>
              <a:rPr sz="2400" spc="-13" dirty="0">
                <a:solidFill>
                  <a:srgbClr val="000000"/>
                </a:solidFill>
              </a:rPr>
              <a:t>Study:</a:t>
            </a:r>
            <a:r>
              <a:rPr sz="2400" spc="-120" dirty="0">
                <a:solidFill>
                  <a:srgbClr val="000000"/>
                </a:solidFill>
              </a:rPr>
              <a:t> </a:t>
            </a:r>
            <a:r>
              <a:rPr sz="2400" spc="-7" dirty="0">
                <a:solidFill>
                  <a:srgbClr val="000000"/>
                </a:solidFill>
              </a:rPr>
              <a:t>VGGNet</a:t>
            </a:r>
            <a:endParaRPr sz="2400" dirty="0"/>
          </a:p>
          <a:p>
            <a:pPr marL="33866">
              <a:lnSpc>
                <a:spcPct val="100000"/>
              </a:lnSpc>
              <a:spcBef>
                <a:spcPts val="353"/>
              </a:spcBef>
            </a:pPr>
            <a:r>
              <a:rPr sz="2800" i="1" spc="-7" dirty="0">
                <a:solidFill>
                  <a:srgbClr val="000000"/>
                </a:solidFill>
                <a:latin typeface="Arial"/>
                <a:cs typeface="Arial"/>
              </a:rPr>
              <a:t>[Simonyan and Zisserman,</a:t>
            </a:r>
            <a:r>
              <a:rPr sz="2800" i="1" spc="-27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2800" i="1" spc="-7" dirty="0">
                <a:solidFill>
                  <a:srgbClr val="000000"/>
                </a:solidFill>
                <a:latin typeface="Arial"/>
                <a:cs typeface="Arial"/>
              </a:rPr>
              <a:t>2014]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210566" y="6290125"/>
            <a:ext cx="11612033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53"/>
              </a:lnSpc>
              <a:tabLst>
                <a:tab pos="7004298" algn="l"/>
                <a:tab pos="9747430" algn="l"/>
              </a:tabLst>
            </a:pP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2400" spc="-2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2400" spc="-1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Yeung	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May 2,</a:t>
            </a:r>
            <a:r>
              <a:rPr sz="4000" spc="-189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4000" baseline="-4166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2166" y="1659125"/>
            <a:ext cx="937260" cy="3402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100" spc="-7" dirty="0">
                <a:solidFill>
                  <a:srgbClr val="0000FF"/>
                </a:solidFill>
                <a:latin typeface="Arial"/>
                <a:cs typeface="Arial"/>
              </a:rPr>
              <a:t>Details:</a:t>
            </a:r>
            <a:endParaRPr sz="21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body" idx="1"/>
          </p:nvPr>
        </p:nvSpPr>
        <p:spPr>
          <a:xfrm>
            <a:off x="588772" y="2162425"/>
            <a:ext cx="5319605" cy="4148999"/>
          </a:xfrm>
          <a:prstGeom prst="rect">
            <a:avLst/>
          </a:prstGeom>
        </p:spPr>
        <p:txBody>
          <a:bodyPr vert="horz" wrap="square" lIns="0" tIns="11853" rIns="0" bIns="0" rtlCol="0">
            <a:spAutoFit/>
          </a:bodyPr>
          <a:lstStyle/>
          <a:p>
            <a:pPr marL="411470" marR="339505" indent="-394537">
              <a:lnSpc>
                <a:spcPct val="101600"/>
              </a:lnSpc>
              <a:spcBef>
                <a:spcPts val="93"/>
              </a:spcBef>
              <a:buChar char="-"/>
              <a:tabLst>
                <a:tab pos="411470" algn="l"/>
                <a:tab pos="412316" algn="l"/>
              </a:tabLst>
            </a:pPr>
            <a:r>
              <a:rPr sz="2400" spc="-7" dirty="0"/>
              <a:t>ILSVRC’14 2nd in </a:t>
            </a:r>
            <a:r>
              <a:rPr sz="2400" dirty="0"/>
              <a:t>classification, </a:t>
            </a:r>
            <a:r>
              <a:rPr sz="2400" spc="-7" dirty="0"/>
              <a:t>1st</a:t>
            </a:r>
            <a:r>
              <a:rPr sz="2400" spc="-120" dirty="0"/>
              <a:t> </a:t>
            </a:r>
            <a:r>
              <a:rPr sz="2400" spc="-7" dirty="0"/>
              <a:t>in  localization</a:t>
            </a:r>
          </a:p>
          <a:p>
            <a:pPr marL="411470" marR="77890" indent="-394537">
              <a:lnSpc>
                <a:spcPct val="101600"/>
              </a:lnSpc>
              <a:buFontTx/>
              <a:buChar char="-"/>
              <a:tabLst>
                <a:tab pos="411470" algn="l"/>
                <a:tab pos="412316" algn="l"/>
              </a:tabLst>
            </a:pPr>
            <a:r>
              <a:rPr sz="2400" spc="-7" dirty="0"/>
              <a:t>Similar training procedure as </a:t>
            </a:r>
            <a:r>
              <a:rPr lang="en-US" altLang="zh-CN" sz="2400" spc="-7" dirty="0" err="1"/>
              <a:t>AlexNet</a:t>
            </a:r>
            <a:r>
              <a:rPr sz="2400" spc="-7" dirty="0"/>
              <a:t> 2012</a:t>
            </a:r>
          </a:p>
          <a:p>
            <a:pPr marL="411470" indent="-394537">
              <a:lnSpc>
                <a:spcPct val="100000"/>
              </a:lnSpc>
              <a:spcBef>
                <a:spcPts val="33"/>
              </a:spcBef>
              <a:buChar char="-"/>
              <a:tabLst>
                <a:tab pos="411470" algn="l"/>
                <a:tab pos="412316" algn="l"/>
              </a:tabLst>
            </a:pPr>
            <a:r>
              <a:rPr sz="2400" spc="-7" dirty="0"/>
              <a:t>No Local Response Normalisation</a:t>
            </a:r>
            <a:r>
              <a:rPr sz="2400" spc="-100" dirty="0"/>
              <a:t> </a:t>
            </a:r>
            <a:r>
              <a:rPr sz="2400" spc="-7" dirty="0"/>
              <a:t>(LRN)</a:t>
            </a:r>
          </a:p>
          <a:p>
            <a:pPr marL="411470" marR="507141" indent="-394537">
              <a:lnSpc>
                <a:spcPct val="101600"/>
              </a:lnSpc>
              <a:buChar char="-"/>
              <a:tabLst>
                <a:tab pos="411470" algn="l"/>
                <a:tab pos="412316" algn="l"/>
              </a:tabLst>
            </a:pPr>
            <a:r>
              <a:rPr sz="2400" spc="-7" dirty="0"/>
              <a:t>Use VGG16 or VGG19 (VGG19 only  </a:t>
            </a:r>
            <a:r>
              <a:rPr sz="2400" dirty="0"/>
              <a:t>slightly </a:t>
            </a:r>
            <a:r>
              <a:rPr sz="2400" spc="-7" dirty="0"/>
              <a:t>better, more</a:t>
            </a:r>
            <a:r>
              <a:rPr sz="2400" spc="-40" dirty="0"/>
              <a:t> </a:t>
            </a:r>
            <a:r>
              <a:rPr sz="2400" spc="-7" dirty="0"/>
              <a:t>memory)</a:t>
            </a:r>
          </a:p>
          <a:p>
            <a:pPr marL="411470" indent="-394537">
              <a:lnSpc>
                <a:spcPct val="100000"/>
              </a:lnSpc>
              <a:spcBef>
                <a:spcPts val="40"/>
              </a:spcBef>
              <a:buChar char="-"/>
              <a:tabLst>
                <a:tab pos="411470" algn="l"/>
                <a:tab pos="412316" algn="l"/>
              </a:tabLst>
            </a:pPr>
            <a:r>
              <a:rPr sz="2400" spc="-7" dirty="0"/>
              <a:t>Use ensembles for best</a:t>
            </a:r>
            <a:r>
              <a:rPr sz="2400" spc="-33" dirty="0"/>
              <a:t> </a:t>
            </a:r>
            <a:r>
              <a:rPr sz="2400" spc="-7" dirty="0"/>
              <a:t>results</a:t>
            </a:r>
          </a:p>
          <a:p>
            <a:pPr marL="411470" marR="477508" indent="-394537">
              <a:lnSpc>
                <a:spcPct val="101600"/>
              </a:lnSpc>
              <a:buChar char="-"/>
              <a:tabLst>
                <a:tab pos="411470" algn="l"/>
                <a:tab pos="412316" algn="l"/>
              </a:tabLst>
            </a:pPr>
            <a:r>
              <a:rPr sz="2400" spc="-7" dirty="0"/>
              <a:t>FC7 features generalize well to other  tasks</a:t>
            </a: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9088515" y="764768"/>
          <a:ext cx="1107440" cy="226229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07440"/>
              </a:tblGrid>
              <a:tr h="178647">
                <a:tc>
                  <a:txBody>
                    <a:bodyPr/>
                    <a:lstStyle/>
                    <a:p>
                      <a:pPr marL="18415" algn="ctr">
                        <a:lnSpc>
                          <a:spcPts val="830"/>
                        </a:lnSpc>
                      </a:pPr>
                      <a:r>
                        <a:rPr sz="900" spc="-15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Softmax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FF0000"/>
                      </a:solidFill>
                      <a:prstDash val="solid"/>
                    </a:lnL>
                    <a:lnR w="19050">
                      <a:solidFill>
                        <a:srgbClr val="FF0000"/>
                      </a:solidFill>
                      <a:prstDash val="solid"/>
                    </a:lnR>
                    <a:lnT w="19050">
                      <a:solidFill>
                        <a:srgbClr val="FF0000"/>
                      </a:solidFill>
                      <a:prstDash val="solid"/>
                    </a:lnT>
                    <a:lnB w="19050">
                      <a:solidFill>
                        <a:srgbClr val="FF0000"/>
                      </a:solidFill>
                      <a:prstDash val="solid"/>
                    </a:lnB>
                    <a:solidFill>
                      <a:srgbClr val="F4CCCC"/>
                    </a:solidFill>
                  </a:tcPr>
                </a:tc>
              </a:tr>
              <a:tr h="211667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3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FC</a:t>
                      </a:r>
                      <a:r>
                        <a:rPr sz="900" spc="-1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1000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38751C"/>
                      </a:solidFill>
                      <a:prstDash val="solid"/>
                    </a:lnL>
                    <a:lnR w="19050">
                      <a:solidFill>
                        <a:srgbClr val="38751C"/>
                      </a:solidFill>
                      <a:prstDash val="solid"/>
                    </a:lnR>
                    <a:lnT w="19050">
                      <a:solidFill>
                        <a:srgbClr val="FF0000"/>
                      </a:solidFill>
                      <a:prstDash val="solid"/>
                    </a:lnT>
                    <a:lnB w="19050">
                      <a:solidFill>
                        <a:srgbClr val="38751C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</a:tr>
              <a:tr h="211667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3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FC</a:t>
                      </a:r>
                      <a:r>
                        <a:rPr sz="900" spc="-1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4096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38751C"/>
                      </a:solidFill>
                      <a:prstDash val="solid"/>
                    </a:lnL>
                    <a:lnR w="19050">
                      <a:solidFill>
                        <a:srgbClr val="38751C"/>
                      </a:solidFill>
                      <a:prstDash val="solid"/>
                    </a:lnR>
                    <a:lnT w="19050">
                      <a:solidFill>
                        <a:srgbClr val="38751C"/>
                      </a:solidFill>
                      <a:prstDash val="solid"/>
                    </a:lnT>
                    <a:lnB w="19050">
                      <a:solidFill>
                        <a:srgbClr val="38751C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</a:tr>
              <a:tr h="211667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3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FC</a:t>
                      </a:r>
                      <a:r>
                        <a:rPr sz="900" spc="-1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4096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38751C"/>
                      </a:solidFill>
                      <a:prstDash val="solid"/>
                    </a:lnL>
                    <a:lnR w="19050">
                      <a:solidFill>
                        <a:srgbClr val="38751C"/>
                      </a:solidFill>
                      <a:prstDash val="solid"/>
                    </a:lnR>
                    <a:lnT w="19050">
                      <a:solidFill>
                        <a:srgbClr val="38751C"/>
                      </a:solidFill>
                      <a:prstDash val="solid"/>
                    </a:lnT>
                    <a:lnB w="19050">
                      <a:solidFill>
                        <a:srgbClr val="38751C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</a:tr>
              <a:tr h="211667"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20" dirty="0">
                          <a:solidFill>
                            <a:srgbClr val="4985E8"/>
                          </a:solidFill>
                          <a:latin typeface="Arial"/>
                          <a:cs typeface="Arial"/>
                        </a:rPr>
                        <a:t>Pool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4985E8"/>
                      </a:solidFill>
                      <a:prstDash val="solid"/>
                    </a:lnL>
                    <a:lnR w="19050">
                      <a:solidFill>
                        <a:srgbClr val="4985E8"/>
                      </a:solidFill>
                      <a:prstDash val="solid"/>
                    </a:lnR>
                    <a:lnT w="19050">
                      <a:solidFill>
                        <a:srgbClr val="38751C"/>
                      </a:solidFill>
                      <a:prstDash val="solid"/>
                    </a:lnT>
                    <a:lnB w="19050">
                      <a:solidFill>
                        <a:srgbClr val="4985E8"/>
                      </a:solidFill>
                      <a:prstDash val="solid"/>
                    </a:lnB>
                    <a:solidFill>
                      <a:srgbClr val="C8DAF7"/>
                    </a:solidFill>
                  </a:tcPr>
                </a:tc>
              </a:tr>
              <a:tr h="211667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512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4985E8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</a:tr>
              <a:tr h="211667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512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</a:tr>
              <a:tr h="212513">
                <a:tc>
                  <a:txBody>
                    <a:bodyPr/>
                    <a:lstStyle/>
                    <a:p>
                      <a:pPr marL="2540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512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</a:tr>
              <a:tr h="211667"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900" spc="-20" dirty="0">
                          <a:solidFill>
                            <a:srgbClr val="4985E8"/>
                          </a:solidFill>
                          <a:latin typeface="Arial"/>
                          <a:cs typeface="Arial"/>
                        </a:rPr>
                        <a:t>Pool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2173" marB="0">
                    <a:lnL w="19050">
                      <a:solidFill>
                        <a:srgbClr val="4985E8"/>
                      </a:solidFill>
                      <a:prstDash val="solid"/>
                    </a:lnL>
                    <a:lnR w="19050">
                      <a:solidFill>
                        <a:srgbClr val="4985E8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4985E8"/>
                      </a:solidFill>
                      <a:prstDash val="solid"/>
                    </a:lnB>
                    <a:solidFill>
                      <a:srgbClr val="C8DAF7"/>
                    </a:solidFill>
                  </a:tcPr>
                </a:tc>
              </a:tr>
              <a:tr h="210820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512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0480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4985E8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</a:tr>
              <a:tr h="178647">
                <a:tc>
                  <a:txBody>
                    <a:bodyPr/>
                    <a:lstStyle/>
                    <a:p>
                      <a:pPr marL="19050" algn="ctr">
                        <a:lnSpc>
                          <a:spcPts val="77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512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9088515" y="3109496"/>
          <a:ext cx="1107440" cy="226229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07440"/>
              </a:tblGrid>
              <a:tr h="178647">
                <a:tc>
                  <a:txBody>
                    <a:bodyPr/>
                    <a:lstStyle/>
                    <a:p>
                      <a:pPr marL="19050" algn="ctr">
                        <a:lnSpc>
                          <a:spcPts val="830"/>
                        </a:lnSpc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512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</a:tr>
              <a:tr h="211667"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20" dirty="0">
                          <a:solidFill>
                            <a:srgbClr val="4985E8"/>
                          </a:solidFill>
                          <a:latin typeface="Arial"/>
                          <a:cs typeface="Arial"/>
                        </a:rPr>
                        <a:t>Pool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4985E8"/>
                      </a:solidFill>
                      <a:prstDash val="solid"/>
                    </a:lnL>
                    <a:lnR w="19050">
                      <a:solidFill>
                        <a:srgbClr val="4985E8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4985E8"/>
                      </a:solidFill>
                      <a:prstDash val="solid"/>
                    </a:lnB>
                    <a:solidFill>
                      <a:srgbClr val="C8DAF7"/>
                    </a:solidFill>
                  </a:tcPr>
                </a:tc>
              </a:tr>
              <a:tr h="211667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256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4985E8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</a:tr>
              <a:tr h="211667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256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</a:tr>
              <a:tr h="211667"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20" dirty="0">
                          <a:solidFill>
                            <a:srgbClr val="4985E8"/>
                          </a:solidFill>
                          <a:latin typeface="Arial"/>
                          <a:cs typeface="Arial"/>
                        </a:rPr>
                        <a:t>Pool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4985E8"/>
                      </a:solidFill>
                      <a:prstDash val="solid"/>
                    </a:lnL>
                    <a:lnR w="19050">
                      <a:solidFill>
                        <a:srgbClr val="4985E8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4985E8"/>
                      </a:solidFill>
                      <a:prstDash val="solid"/>
                    </a:lnB>
                    <a:solidFill>
                      <a:srgbClr val="C8DAF7"/>
                    </a:solidFill>
                  </a:tcPr>
                </a:tc>
              </a:tr>
              <a:tr h="211667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128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4985E8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</a:tr>
              <a:tr h="211667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128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4985E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</a:tr>
              <a:tr h="211667"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20" dirty="0">
                          <a:solidFill>
                            <a:srgbClr val="4985E8"/>
                          </a:solidFill>
                          <a:latin typeface="Arial"/>
                          <a:cs typeface="Arial"/>
                        </a:rPr>
                        <a:t>Pool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4985E8"/>
                      </a:solidFill>
                      <a:prstDash val="solid"/>
                    </a:lnL>
                    <a:lnR w="19050">
                      <a:solidFill>
                        <a:srgbClr val="4985E8"/>
                      </a:solidFill>
                      <a:prstDash val="solid"/>
                    </a:lnR>
                    <a:lnT w="19050">
                      <a:solidFill>
                        <a:srgbClr val="4985E8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C8DAF7"/>
                    </a:solidFill>
                  </a:tcPr>
                </a:tc>
              </a:tr>
              <a:tr h="211667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64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</a:tr>
              <a:tr h="211667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64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424242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</a:tr>
              <a:tr h="178647">
                <a:tc>
                  <a:txBody>
                    <a:bodyPr/>
                    <a:lstStyle/>
                    <a:p>
                      <a:pPr marL="19050" algn="ctr">
                        <a:lnSpc>
                          <a:spcPts val="770"/>
                        </a:lnSpc>
                        <a:spcBef>
                          <a:spcPts val="185"/>
                        </a:spcBef>
                      </a:pPr>
                      <a:r>
                        <a:rPr sz="900" spc="-15" dirty="0">
                          <a:solidFill>
                            <a:srgbClr val="424242"/>
                          </a:solidFill>
                          <a:latin typeface="Arial"/>
                          <a:cs typeface="Arial"/>
                        </a:rPr>
                        <a:t>Input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424242"/>
                      </a:solidFill>
                      <a:prstDash val="solid"/>
                    </a:lnL>
                    <a:lnR w="19050">
                      <a:solidFill>
                        <a:srgbClr val="424242"/>
                      </a:solidFill>
                      <a:prstDash val="solid"/>
                    </a:lnR>
                    <a:lnT w="19050">
                      <a:solidFill>
                        <a:srgbClr val="424242"/>
                      </a:solidFill>
                      <a:prstDash val="solid"/>
                    </a:lnT>
                    <a:lnB w="19050">
                      <a:solidFill>
                        <a:srgbClr val="424242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6985852" y="2683347"/>
          <a:ext cx="1107440" cy="268732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07440"/>
              </a:tblGrid>
              <a:tr h="178647">
                <a:tc>
                  <a:txBody>
                    <a:bodyPr/>
                    <a:lstStyle/>
                    <a:p>
                      <a:pPr marL="18415" algn="ctr">
                        <a:lnSpc>
                          <a:spcPts val="830"/>
                        </a:lnSpc>
                      </a:pPr>
                      <a:r>
                        <a:rPr sz="900" spc="-15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Softmax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FF0000"/>
                      </a:solidFill>
                      <a:prstDash val="solid"/>
                    </a:lnL>
                    <a:lnR w="19050">
                      <a:solidFill>
                        <a:srgbClr val="FF0000"/>
                      </a:solidFill>
                      <a:prstDash val="solid"/>
                    </a:lnR>
                    <a:lnT w="19050">
                      <a:solidFill>
                        <a:srgbClr val="FF0000"/>
                      </a:solidFill>
                      <a:prstDash val="solid"/>
                    </a:lnT>
                    <a:lnB w="19050">
                      <a:solidFill>
                        <a:srgbClr val="38751C"/>
                      </a:solidFill>
                      <a:prstDash val="solid"/>
                    </a:lnB>
                    <a:solidFill>
                      <a:srgbClr val="F4CCCC"/>
                    </a:solidFill>
                  </a:tcPr>
                </a:tc>
              </a:tr>
              <a:tr h="211667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3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FC</a:t>
                      </a:r>
                      <a:r>
                        <a:rPr sz="900" spc="-1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1000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38751C"/>
                      </a:solidFill>
                      <a:prstDash val="solid"/>
                    </a:lnL>
                    <a:lnR w="19050">
                      <a:solidFill>
                        <a:srgbClr val="38751C"/>
                      </a:solidFill>
                      <a:prstDash val="solid"/>
                    </a:lnR>
                    <a:lnT w="19050">
                      <a:solidFill>
                        <a:srgbClr val="38751C"/>
                      </a:solidFill>
                      <a:prstDash val="solid"/>
                    </a:lnT>
                    <a:lnB w="19050">
                      <a:solidFill>
                        <a:srgbClr val="38751C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</a:tr>
              <a:tr h="211667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3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FC</a:t>
                      </a:r>
                      <a:r>
                        <a:rPr sz="900" spc="-1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4096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38751C"/>
                      </a:solidFill>
                      <a:prstDash val="solid"/>
                    </a:lnL>
                    <a:lnR w="19050">
                      <a:solidFill>
                        <a:srgbClr val="38751C"/>
                      </a:solidFill>
                      <a:prstDash val="solid"/>
                    </a:lnR>
                    <a:lnT w="19050">
                      <a:solidFill>
                        <a:srgbClr val="38751C"/>
                      </a:solidFill>
                      <a:prstDash val="solid"/>
                    </a:lnT>
                    <a:lnB w="19050">
                      <a:solidFill>
                        <a:srgbClr val="38751C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</a:tr>
              <a:tr h="211667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3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FC</a:t>
                      </a:r>
                      <a:r>
                        <a:rPr sz="900" spc="-1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4096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38751C"/>
                      </a:solidFill>
                      <a:prstDash val="solid"/>
                    </a:lnL>
                    <a:lnR w="19050">
                      <a:solidFill>
                        <a:srgbClr val="38751C"/>
                      </a:solidFill>
                      <a:prstDash val="solid"/>
                    </a:lnR>
                    <a:lnT w="19050">
                      <a:solidFill>
                        <a:srgbClr val="38751C"/>
                      </a:solidFill>
                      <a:prstDash val="solid"/>
                    </a:lnT>
                    <a:lnB w="19050">
                      <a:solidFill>
                        <a:srgbClr val="38751C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</a:tr>
              <a:tr h="211667"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20" dirty="0">
                          <a:solidFill>
                            <a:srgbClr val="4985E8"/>
                          </a:solidFill>
                          <a:latin typeface="Arial"/>
                          <a:cs typeface="Arial"/>
                        </a:rPr>
                        <a:t>Pool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4985E8"/>
                      </a:solidFill>
                      <a:prstDash val="solid"/>
                    </a:lnL>
                    <a:lnR w="19050">
                      <a:solidFill>
                        <a:srgbClr val="4985E8"/>
                      </a:solidFill>
                      <a:prstDash val="solid"/>
                    </a:lnR>
                    <a:lnT w="19050">
                      <a:solidFill>
                        <a:srgbClr val="38751C"/>
                      </a:solidFill>
                      <a:prstDash val="solid"/>
                    </a:lnT>
                    <a:lnB w="19050">
                      <a:solidFill>
                        <a:srgbClr val="4985E8"/>
                      </a:solidFill>
                      <a:prstDash val="solid"/>
                    </a:lnB>
                    <a:solidFill>
                      <a:srgbClr val="C8DAF7"/>
                    </a:solidFill>
                  </a:tcPr>
                </a:tc>
              </a:tr>
              <a:tr h="211667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256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4985E8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</a:tr>
              <a:tr h="211667">
                <a:tc>
                  <a:txBody>
                    <a:bodyPr/>
                    <a:lstStyle/>
                    <a:p>
                      <a:pPr marL="1905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384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</a:tr>
              <a:tr h="212513">
                <a:tc>
                  <a:txBody>
                    <a:bodyPr/>
                    <a:lstStyle/>
                    <a:p>
                      <a:pPr marL="18415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20" dirty="0">
                          <a:solidFill>
                            <a:srgbClr val="4985E8"/>
                          </a:solidFill>
                          <a:latin typeface="Arial"/>
                          <a:cs typeface="Arial"/>
                        </a:rPr>
                        <a:t>Pool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4985E8"/>
                      </a:solidFill>
                      <a:prstDash val="solid"/>
                    </a:lnL>
                    <a:lnR w="19050">
                      <a:solidFill>
                        <a:srgbClr val="4985E8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4985E8"/>
                      </a:solidFill>
                      <a:prstDash val="solid"/>
                    </a:lnB>
                    <a:solidFill>
                      <a:srgbClr val="C8DAF7"/>
                    </a:solidFill>
                  </a:tcPr>
                </a:tc>
              </a:tr>
              <a:tr h="212513">
                <a:tc>
                  <a:txBody>
                    <a:bodyPr/>
                    <a:lstStyle/>
                    <a:p>
                      <a:pPr marL="25400" algn="ctr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384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2173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4985E8"/>
                      </a:solidFill>
                      <a:prstDash val="solid"/>
                    </a:lnT>
                    <a:lnB w="19050">
                      <a:solidFill>
                        <a:srgbClr val="4985E8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</a:tr>
              <a:tr h="211667">
                <a:tc>
                  <a:txBody>
                    <a:bodyPr/>
                    <a:lstStyle/>
                    <a:p>
                      <a:pPr marL="2540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20" dirty="0">
                          <a:solidFill>
                            <a:srgbClr val="4985E8"/>
                          </a:solidFill>
                          <a:latin typeface="Arial"/>
                          <a:cs typeface="Arial"/>
                        </a:rPr>
                        <a:t>Pool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4985E8"/>
                      </a:solidFill>
                      <a:prstDash val="solid"/>
                    </a:lnL>
                    <a:lnR w="19050">
                      <a:solidFill>
                        <a:srgbClr val="4985E8"/>
                      </a:solidFill>
                      <a:prstDash val="solid"/>
                    </a:lnR>
                    <a:lnT w="19050">
                      <a:solidFill>
                        <a:srgbClr val="4985E8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C8DAF7"/>
                    </a:solidFill>
                  </a:tcPr>
                </a:tc>
              </a:tr>
              <a:tr h="211667">
                <a:tc>
                  <a:txBody>
                    <a:bodyPr/>
                    <a:lstStyle/>
                    <a:p>
                      <a:pPr marL="2540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5x5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256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</a:tr>
              <a:tr h="211667">
                <a:tc>
                  <a:txBody>
                    <a:bodyPr/>
                    <a:lstStyle/>
                    <a:p>
                      <a:pPr marL="2540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11x11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96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424242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</a:tr>
              <a:tr h="178647">
                <a:tc>
                  <a:txBody>
                    <a:bodyPr/>
                    <a:lstStyle/>
                    <a:p>
                      <a:pPr marL="25400" algn="ctr">
                        <a:lnSpc>
                          <a:spcPts val="770"/>
                        </a:lnSpc>
                        <a:spcBef>
                          <a:spcPts val="185"/>
                        </a:spcBef>
                      </a:pPr>
                      <a:r>
                        <a:rPr sz="900" spc="-15" dirty="0">
                          <a:solidFill>
                            <a:srgbClr val="424242"/>
                          </a:solidFill>
                          <a:latin typeface="Arial"/>
                          <a:cs typeface="Arial"/>
                        </a:rPr>
                        <a:t>Input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424242"/>
                      </a:solidFill>
                      <a:prstDash val="solid"/>
                    </a:lnL>
                    <a:lnR w="19050">
                      <a:solidFill>
                        <a:srgbClr val="424242"/>
                      </a:solidFill>
                      <a:prstDash val="solid"/>
                    </a:lnR>
                    <a:lnT w="19050">
                      <a:solidFill>
                        <a:srgbClr val="424242"/>
                      </a:solidFill>
                      <a:prstDash val="solid"/>
                    </a:lnT>
                    <a:lnB w="19050">
                      <a:solidFill>
                        <a:srgbClr val="424242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10463445" y="350468"/>
          <a:ext cx="1107440" cy="501227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07440"/>
              </a:tblGrid>
              <a:tr h="178647">
                <a:tc>
                  <a:txBody>
                    <a:bodyPr/>
                    <a:lstStyle/>
                    <a:p>
                      <a:pPr marL="22860" algn="ctr">
                        <a:lnSpc>
                          <a:spcPts val="830"/>
                        </a:lnSpc>
                      </a:pPr>
                      <a:r>
                        <a:rPr sz="900" spc="-15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Softmax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FF0000"/>
                      </a:solidFill>
                      <a:prstDash val="solid"/>
                    </a:lnL>
                    <a:lnR w="19050">
                      <a:solidFill>
                        <a:srgbClr val="FF0000"/>
                      </a:solidFill>
                      <a:prstDash val="solid"/>
                    </a:lnR>
                    <a:lnT w="19050">
                      <a:solidFill>
                        <a:srgbClr val="FF0000"/>
                      </a:solidFill>
                      <a:prstDash val="solid"/>
                    </a:lnT>
                    <a:lnB w="19050">
                      <a:solidFill>
                        <a:srgbClr val="38751C"/>
                      </a:solidFill>
                      <a:prstDash val="solid"/>
                    </a:lnB>
                    <a:solidFill>
                      <a:srgbClr val="F4CCCC"/>
                    </a:solidFill>
                  </a:tcPr>
                </a:tc>
              </a:tr>
              <a:tr h="211667">
                <a:tc>
                  <a:txBody>
                    <a:bodyPr/>
                    <a:lstStyle/>
                    <a:p>
                      <a:pPr marL="14604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3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FC</a:t>
                      </a:r>
                      <a:r>
                        <a:rPr sz="900" spc="-1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1000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38751C"/>
                      </a:solidFill>
                      <a:prstDash val="solid"/>
                    </a:lnL>
                    <a:lnR w="19050">
                      <a:solidFill>
                        <a:srgbClr val="38751C"/>
                      </a:solidFill>
                      <a:prstDash val="solid"/>
                    </a:lnR>
                    <a:lnT w="19050">
                      <a:solidFill>
                        <a:srgbClr val="38751C"/>
                      </a:solidFill>
                      <a:prstDash val="solid"/>
                    </a:lnT>
                    <a:lnB w="19050">
                      <a:solidFill>
                        <a:srgbClr val="38751C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</a:tr>
              <a:tr h="211667">
                <a:tc>
                  <a:txBody>
                    <a:bodyPr/>
                    <a:lstStyle/>
                    <a:p>
                      <a:pPr marL="14604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3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FC</a:t>
                      </a:r>
                      <a:r>
                        <a:rPr sz="900" spc="-1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4096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38751C"/>
                      </a:solidFill>
                      <a:prstDash val="solid"/>
                    </a:lnL>
                    <a:lnR w="19050">
                      <a:solidFill>
                        <a:srgbClr val="38751C"/>
                      </a:solidFill>
                      <a:prstDash val="solid"/>
                    </a:lnR>
                    <a:lnT w="19050">
                      <a:solidFill>
                        <a:srgbClr val="38751C"/>
                      </a:solidFill>
                      <a:prstDash val="solid"/>
                    </a:lnT>
                    <a:lnB w="19050">
                      <a:solidFill>
                        <a:srgbClr val="38751C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</a:tr>
              <a:tr h="211667">
                <a:tc>
                  <a:txBody>
                    <a:bodyPr/>
                    <a:lstStyle/>
                    <a:p>
                      <a:pPr marL="14604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3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FC</a:t>
                      </a:r>
                      <a:r>
                        <a:rPr sz="900" spc="-1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4096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38751C"/>
                      </a:solidFill>
                      <a:prstDash val="solid"/>
                    </a:lnL>
                    <a:lnR w="19050">
                      <a:solidFill>
                        <a:srgbClr val="38751C"/>
                      </a:solidFill>
                      <a:prstDash val="solid"/>
                    </a:lnR>
                    <a:lnT w="19050">
                      <a:solidFill>
                        <a:srgbClr val="38751C"/>
                      </a:solidFill>
                      <a:prstDash val="solid"/>
                    </a:lnT>
                    <a:lnB w="19050">
                      <a:solidFill>
                        <a:srgbClr val="38751C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</a:tr>
              <a:tr h="210820">
                <a:tc>
                  <a:txBody>
                    <a:bodyPr/>
                    <a:lstStyle/>
                    <a:p>
                      <a:pPr marL="2286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20" dirty="0">
                          <a:solidFill>
                            <a:srgbClr val="4985E8"/>
                          </a:solidFill>
                          <a:latin typeface="Arial"/>
                          <a:cs typeface="Arial"/>
                        </a:rPr>
                        <a:t>Pool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4985E8"/>
                      </a:solidFill>
                      <a:prstDash val="solid"/>
                    </a:lnL>
                    <a:lnR w="19050">
                      <a:solidFill>
                        <a:srgbClr val="4985E8"/>
                      </a:solidFill>
                      <a:prstDash val="solid"/>
                    </a:lnR>
                    <a:lnT w="19050">
                      <a:solidFill>
                        <a:srgbClr val="38751C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C8DAF7"/>
                    </a:solidFill>
                  </a:tcPr>
                </a:tc>
              </a:tr>
              <a:tr h="209973">
                <a:tc>
                  <a:txBody>
                    <a:bodyPr/>
                    <a:lstStyle/>
                    <a:p>
                      <a:pPr marL="26670" algn="ct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512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0480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</a:tr>
              <a:tr h="210820">
                <a:tc>
                  <a:txBody>
                    <a:bodyPr/>
                    <a:lstStyle/>
                    <a:p>
                      <a:pPr marL="22860" algn="ct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512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0480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</a:tr>
              <a:tr h="211667">
                <a:tc>
                  <a:txBody>
                    <a:bodyPr/>
                    <a:lstStyle/>
                    <a:p>
                      <a:pPr marL="2286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512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</a:tr>
              <a:tr h="210820">
                <a:tc>
                  <a:txBody>
                    <a:bodyPr/>
                    <a:lstStyle/>
                    <a:p>
                      <a:pPr marL="29845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512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</a:tr>
              <a:tr h="209127"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180"/>
                        </a:spcBef>
                      </a:pPr>
                      <a:r>
                        <a:rPr sz="900" spc="-20" dirty="0">
                          <a:solidFill>
                            <a:srgbClr val="4985E8"/>
                          </a:solidFill>
                          <a:latin typeface="Arial"/>
                          <a:cs typeface="Arial"/>
                        </a:rPr>
                        <a:t>Pool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0480" marB="0">
                    <a:lnL w="19050">
                      <a:solidFill>
                        <a:srgbClr val="4985E8"/>
                      </a:solidFill>
                      <a:prstDash val="solid"/>
                    </a:lnL>
                    <a:lnR w="19050">
                      <a:solidFill>
                        <a:srgbClr val="4985E8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C8DAF7"/>
                    </a:solidFill>
                  </a:tcPr>
                </a:tc>
              </a:tr>
              <a:tr h="211667">
                <a:tc>
                  <a:txBody>
                    <a:bodyPr/>
                    <a:lstStyle/>
                    <a:p>
                      <a:pPr marL="21590" algn="ctr"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512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29633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</a:tr>
              <a:tr h="213360">
                <a:tc>
                  <a:txBody>
                    <a:bodyPr/>
                    <a:lstStyle/>
                    <a:p>
                      <a:pPr marL="14604" algn="ctr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512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3020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</a:tr>
              <a:tr h="211667">
                <a:tc>
                  <a:txBody>
                    <a:bodyPr/>
                    <a:lstStyle/>
                    <a:p>
                      <a:pPr marL="14604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512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</a:tr>
              <a:tr h="213360">
                <a:tc>
                  <a:txBody>
                    <a:bodyPr/>
                    <a:lstStyle/>
                    <a:p>
                      <a:pPr marL="2159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512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</a:tr>
              <a:tr h="213360"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  <a:spcBef>
                          <a:spcPts val="195"/>
                        </a:spcBef>
                      </a:pPr>
                      <a:r>
                        <a:rPr sz="900" spc="-20" dirty="0">
                          <a:solidFill>
                            <a:srgbClr val="4985E8"/>
                          </a:solidFill>
                          <a:latin typeface="Arial"/>
                          <a:cs typeface="Arial"/>
                        </a:rPr>
                        <a:t>Pool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3020" marB="0">
                    <a:lnL w="19050">
                      <a:solidFill>
                        <a:srgbClr val="4985E8"/>
                      </a:solidFill>
                      <a:prstDash val="solid"/>
                    </a:lnL>
                    <a:lnR w="19050">
                      <a:solidFill>
                        <a:srgbClr val="4985E8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C8DAF7"/>
                    </a:solidFill>
                  </a:tcPr>
                </a:tc>
              </a:tr>
              <a:tr h="211667"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256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</a:tr>
              <a:tr h="211667"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256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</a:tr>
              <a:tr h="211667"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20" dirty="0">
                          <a:solidFill>
                            <a:srgbClr val="4985E8"/>
                          </a:solidFill>
                          <a:latin typeface="Arial"/>
                          <a:cs typeface="Arial"/>
                        </a:rPr>
                        <a:t>Pool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4985E8"/>
                      </a:solidFill>
                      <a:prstDash val="solid"/>
                    </a:lnL>
                    <a:lnR w="19050">
                      <a:solidFill>
                        <a:srgbClr val="4985E8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C8DAF7"/>
                    </a:solidFill>
                  </a:tcPr>
                </a:tc>
              </a:tr>
              <a:tr h="211667"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128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</a:tr>
              <a:tr h="211667"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128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</a:tr>
              <a:tr h="211667">
                <a:tc>
                  <a:txBody>
                    <a:bodyPr/>
                    <a:lstStyle/>
                    <a:p>
                      <a:pPr marL="20955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20" dirty="0">
                          <a:solidFill>
                            <a:srgbClr val="4985E8"/>
                          </a:solidFill>
                          <a:latin typeface="Arial"/>
                          <a:cs typeface="Arial"/>
                        </a:rPr>
                        <a:t>Pool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4985E8"/>
                      </a:solidFill>
                      <a:prstDash val="solid"/>
                    </a:lnL>
                    <a:lnR w="19050">
                      <a:solidFill>
                        <a:srgbClr val="4985E8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C8DAF7"/>
                    </a:solidFill>
                  </a:tcPr>
                </a:tc>
              </a:tr>
              <a:tr h="211667"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64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</a:tr>
              <a:tr h="211667">
                <a:tc>
                  <a:txBody>
                    <a:bodyPr/>
                    <a:lstStyle/>
                    <a:p>
                      <a:pPr marL="17780" algn="ctr">
                        <a:lnSpc>
                          <a:spcPct val="100000"/>
                        </a:lnSpc>
                        <a:spcBef>
                          <a:spcPts val="185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64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</a:tr>
              <a:tr h="178647">
                <a:tc>
                  <a:txBody>
                    <a:bodyPr/>
                    <a:lstStyle/>
                    <a:p>
                      <a:pPr marL="21590" algn="ctr">
                        <a:lnSpc>
                          <a:spcPts val="770"/>
                        </a:lnSpc>
                        <a:spcBef>
                          <a:spcPts val="185"/>
                        </a:spcBef>
                      </a:pPr>
                      <a:r>
                        <a:rPr sz="900" spc="-15" dirty="0">
                          <a:solidFill>
                            <a:srgbClr val="424242"/>
                          </a:solidFill>
                          <a:latin typeface="Arial"/>
                          <a:cs typeface="Arial"/>
                        </a:rPr>
                        <a:t>Input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31327" marB="0">
                    <a:lnL w="19050">
                      <a:solidFill>
                        <a:srgbClr val="424242"/>
                      </a:solidFill>
                      <a:prstDash val="solid"/>
                    </a:lnL>
                    <a:lnR w="19050">
                      <a:solidFill>
                        <a:srgbClr val="424242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424242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</a:tr>
            </a:tbl>
          </a:graphicData>
        </a:graphic>
      </p:graphicFrame>
      <p:sp>
        <p:nvSpPr>
          <p:cNvPr id="9" name="object 9"/>
          <p:cNvSpPr txBox="1"/>
          <p:nvPr/>
        </p:nvSpPr>
        <p:spPr>
          <a:xfrm>
            <a:off x="7112122" y="5483239"/>
            <a:ext cx="862753" cy="318347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900" spc="-7" dirty="0">
                <a:latin typeface="Arial"/>
                <a:cs typeface="Arial"/>
              </a:rPr>
              <a:t>AlexNet</a:t>
            </a:r>
            <a:endParaRPr sz="1900" dirty="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245717" y="5483239"/>
            <a:ext cx="823807" cy="318347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900" spc="-7" dirty="0">
                <a:latin typeface="Arial"/>
                <a:cs typeface="Arial"/>
              </a:rPr>
              <a:t>VGG16</a:t>
            </a:r>
            <a:endParaRPr sz="19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0668114" y="5483239"/>
            <a:ext cx="823807" cy="318347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900" spc="-7" dirty="0">
                <a:latin typeface="Arial"/>
                <a:cs typeface="Arial"/>
              </a:rPr>
              <a:t>VGG19</a:t>
            </a:r>
            <a:endParaRPr sz="19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542060" y="4749204"/>
            <a:ext cx="486833" cy="413232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6773">
              <a:lnSpc>
                <a:spcPct val="142900"/>
              </a:lnSpc>
              <a:spcBef>
                <a:spcPts val="133"/>
              </a:spcBef>
            </a:pPr>
            <a:r>
              <a:rPr sz="900" b="1" spc="-33" dirty="0">
                <a:solidFill>
                  <a:srgbClr val="666666"/>
                </a:solidFill>
                <a:latin typeface="Century Gothic"/>
                <a:cs typeface="Century Gothic"/>
              </a:rPr>
              <a:t>conv1-2  conv1-1</a:t>
            </a:r>
            <a:endParaRPr sz="900">
              <a:latin typeface="Century Gothic"/>
              <a:cs typeface="Century Gothic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542060" y="4139607"/>
            <a:ext cx="486833" cy="413232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6773">
              <a:lnSpc>
                <a:spcPct val="142900"/>
              </a:lnSpc>
              <a:spcBef>
                <a:spcPts val="133"/>
              </a:spcBef>
            </a:pPr>
            <a:r>
              <a:rPr sz="900" b="1" spc="-33" dirty="0">
                <a:solidFill>
                  <a:srgbClr val="666666"/>
                </a:solidFill>
                <a:latin typeface="Century Gothic"/>
                <a:cs typeface="Century Gothic"/>
              </a:rPr>
              <a:t>conv2-2  conv2-1</a:t>
            </a:r>
            <a:endParaRPr sz="900">
              <a:latin typeface="Century Gothic"/>
              <a:cs typeface="Century Gothic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542060" y="3464272"/>
            <a:ext cx="486833" cy="418747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6773">
              <a:lnSpc>
                <a:spcPct val="144600"/>
              </a:lnSpc>
              <a:spcBef>
                <a:spcPts val="133"/>
              </a:spcBef>
            </a:pPr>
            <a:r>
              <a:rPr sz="900" b="1" spc="-33" dirty="0">
                <a:solidFill>
                  <a:srgbClr val="666666"/>
                </a:solidFill>
                <a:latin typeface="Century Gothic"/>
                <a:cs typeface="Century Gothic"/>
              </a:rPr>
              <a:t>conv3-2  conv3-1</a:t>
            </a:r>
            <a:endParaRPr sz="900">
              <a:latin typeface="Century Gothic"/>
              <a:cs typeface="Century Gothic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8542060" y="2603749"/>
            <a:ext cx="486833" cy="639491"/>
          </a:xfrm>
          <a:prstGeom prst="rect">
            <a:avLst/>
          </a:prstGeom>
        </p:spPr>
        <p:txBody>
          <a:bodyPr vert="horz" wrap="square" lIns="0" tIns="16086" rIns="0" bIns="0" rtlCol="0">
            <a:spAutoFit/>
          </a:bodyPr>
          <a:lstStyle/>
          <a:p>
            <a:pPr marL="16933" marR="6773" algn="just">
              <a:lnSpc>
                <a:spcPct val="149500"/>
              </a:lnSpc>
              <a:spcBef>
                <a:spcPts val="127"/>
              </a:spcBef>
            </a:pPr>
            <a:r>
              <a:rPr sz="900" b="1" spc="-27" dirty="0">
                <a:solidFill>
                  <a:srgbClr val="666666"/>
                </a:solidFill>
                <a:latin typeface="Century Gothic"/>
                <a:cs typeface="Century Gothic"/>
              </a:rPr>
              <a:t>conv4-3  conv4-2  conv4-1</a:t>
            </a:r>
            <a:endParaRPr sz="900">
              <a:latin typeface="Century Gothic"/>
              <a:cs typeface="Century Gothic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542060" y="1749699"/>
            <a:ext cx="486833" cy="639491"/>
          </a:xfrm>
          <a:prstGeom prst="rect">
            <a:avLst/>
          </a:prstGeom>
        </p:spPr>
        <p:txBody>
          <a:bodyPr vert="horz" wrap="square" lIns="0" tIns="16086" rIns="0" bIns="0" rtlCol="0">
            <a:spAutoFit/>
          </a:bodyPr>
          <a:lstStyle/>
          <a:p>
            <a:pPr marL="16933" marR="6773" algn="just">
              <a:lnSpc>
                <a:spcPct val="149500"/>
              </a:lnSpc>
              <a:spcBef>
                <a:spcPts val="127"/>
              </a:spcBef>
            </a:pPr>
            <a:r>
              <a:rPr sz="900" b="1" spc="-27" dirty="0">
                <a:solidFill>
                  <a:srgbClr val="666666"/>
                </a:solidFill>
                <a:latin typeface="Century Gothic"/>
                <a:cs typeface="Century Gothic"/>
              </a:rPr>
              <a:t>conv5-3  conv5-2  conv5-1</a:t>
            </a:r>
            <a:endParaRPr sz="900">
              <a:latin typeface="Century Gothic"/>
              <a:cs typeface="Century Gothic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8681496" y="927880"/>
            <a:ext cx="207433" cy="61130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6773" algn="just">
              <a:lnSpc>
                <a:spcPct val="142900"/>
              </a:lnSpc>
              <a:spcBef>
                <a:spcPts val="133"/>
              </a:spcBef>
            </a:pPr>
            <a:r>
              <a:rPr sz="900" b="1" spc="-7" dirty="0">
                <a:solidFill>
                  <a:srgbClr val="666666"/>
                </a:solidFill>
                <a:latin typeface="Century Gothic"/>
                <a:cs typeface="Century Gothic"/>
              </a:rPr>
              <a:t>fc8  fc7  fc6</a:t>
            </a:r>
            <a:endParaRPr sz="900">
              <a:latin typeface="Century Gothic"/>
              <a:cs typeface="Century Gothic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567128" y="4749204"/>
            <a:ext cx="372533" cy="413232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6773">
              <a:lnSpc>
                <a:spcPct val="142900"/>
              </a:lnSpc>
              <a:spcBef>
                <a:spcPts val="133"/>
              </a:spcBef>
            </a:pPr>
            <a:r>
              <a:rPr sz="900" b="1" spc="-33" dirty="0">
                <a:solidFill>
                  <a:srgbClr val="666666"/>
                </a:solidFill>
                <a:latin typeface="Century Gothic"/>
                <a:cs typeface="Century Gothic"/>
              </a:rPr>
              <a:t>conv2  conv1</a:t>
            </a:r>
            <a:endParaRPr sz="900">
              <a:latin typeface="Century Gothic"/>
              <a:cs typeface="Century Gothic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567128" y="4376664"/>
            <a:ext cx="372533" cy="155598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900" b="1" spc="-40" dirty="0">
                <a:solidFill>
                  <a:srgbClr val="666666"/>
                </a:solidFill>
                <a:latin typeface="Century Gothic"/>
                <a:cs typeface="Century Gothic"/>
              </a:rPr>
              <a:t>conv3</a:t>
            </a:r>
            <a:endParaRPr sz="900">
              <a:latin typeface="Century Gothic"/>
              <a:cs typeface="Century Gothic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567128" y="3679004"/>
            <a:ext cx="372533" cy="413232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6773">
              <a:lnSpc>
                <a:spcPct val="142900"/>
              </a:lnSpc>
              <a:spcBef>
                <a:spcPts val="133"/>
              </a:spcBef>
            </a:pPr>
            <a:r>
              <a:rPr sz="900" b="1" spc="-33" dirty="0">
                <a:solidFill>
                  <a:srgbClr val="666666"/>
                </a:solidFill>
                <a:latin typeface="Century Gothic"/>
                <a:cs typeface="Century Gothic"/>
              </a:rPr>
              <a:t>conv5  conv4</a:t>
            </a:r>
            <a:endParaRPr sz="900">
              <a:latin typeface="Century Gothic"/>
              <a:cs typeface="Century Gothic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649500" y="3049822"/>
            <a:ext cx="207433" cy="418747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6773">
              <a:lnSpc>
                <a:spcPct val="144900"/>
              </a:lnSpc>
              <a:spcBef>
                <a:spcPts val="133"/>
              </a:spcBef>
            </a:pPr>
            <a:r>
              <a:rPr sz="900" b="1" spc="-7" dirty="0">
                <a:solidFill>
                  <a:srgbClr val="666666"/>
                </a:solidFill>
                <a:latin typeface="Century Gothic"/>
                <a:cs typeface="Century Gothic"/>
              </a:rPr>
              <a:t>fc7  fc6</a:t>
            </a:r>
            <a:endParaRPr sz="900"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348972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61032" y="1241498"/>
            <a:ext cx="8154267" cy="442591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560429" y="1071297"/>
            <a:ext cx="3945467" cy="726440"/>
          </a:xfrm>
          <a:custGeom>
            <a:avLst/>
            <a:gdLst/>
            <a:ahLst/>
            <a:cxnLst/>
            <a:rect l="l" t="t" r="r" b="b"/>
            <a:pathLst>
              <a:path w="2959100" h="544830">
                <a:moveTo>
                  <a:pt x="0" y="0"/>
                </a:moveTo>
                <a:lnTo>
                  <a:pt x="2958894" y="0"/>
                </a:lnTo>
                <a:lnTo>
                  <a:pt x="2958894" y="544498"/>
                </a:lnTo>
                <a:lnTo>
                  <a:pt x="0" y="54449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361226" y="2699028"/>
            <a:ext cx="2144607" cy="3032760"/>
          </a:xfrm>
          <a:custGeom>
            <a:avLst/>
            <a:gdLst/>
            <a:ahLst/>
            <a:cxnLst/>
            <a:rect l="l" t="t" r="r" b="b"/>
            <a:pathLst>
              <a:path w="1608454" h="2274570">
                <a:moveTo>
                  <a:pt x="0" y="0"/>
                </a:moveTo>
                <a:lnTo>
                  <a:pt x="1608296" y="0"/>
                </a:lnTo>
                <a:lnTo>
                  <a:pt x="1608296" y="2274295"/>
                </a:lnTo>
                <a:lnTo>
                  <a:pt x="0" y="2274295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51033" y="357119"/>
            <a:ext cx="10709487" cy="848095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700" spc="-7" dirty="0">
                <a:latin typeface="Arial"/>
                <a:cs typeface="Arial"/>
              </a:rPr>
              <a:t>ImageNet Large Scale Visual Recognition Challenge (ILSVRC)</a:t>
            </a:r>
            <a:r>
              <a:rPr sz="2700" spc="-100" dirty="0">
                <a:latin typeface="Arial"/>
                <a:cs typeface="Arial"/>
              </a:rPr>
              <a:t> </a:t>
            </a:r>
            <a:r>
              <a:rPr sz="2700" spc="-7" dirty="0">
                <a:latin typeface="Arial"/>
                <a:cs typeface="Arial"/>
              </a:rPr>
              <a:t>winners</a:t>
            </a:r>
            <a:endParaRPr sz="27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904831" y="1616807"/>
            <a:ext cx="1864360" cy="318347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900" spc="-7" dirty="0">
                <a:solidFill>
                  <a:srgbClr val="FF0000"/>
                </a:solidFill>
                <a:latin typeface="Arial"/>
                <a:cs typeface="Arial"/>
              </a:rPr>
              <a:t>Deeper</a:t>
            </a:r>
            <a:r>
              <a:rPr sz="1900" spc="-10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900" spc="-7" dirty="0">
                <a:solidFill>
                  <a:srgbClr val="FF0000"/>
                </a:solidFill>
                <a:latin typeface="Arial"/>
                <a:cs typeface="Arial"/>
              </a:rPr>
              <a:t>Networks</a:t>
            </a:r>
            <a:endParaRPr sz="19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438857" y="2024629"/>
            <a:ext cx="18627" cy="522393"/>
          </a:xfrm>
          <a:custGeom>
            <a:avLst/>
            <a:gdLst/>
            <a:ahLst/>
            <a:cxnLst/>
            <a:rect l="l" t="t" r="r" b="b"/>
            <a:pathLst>
              <a:path w="13970" h="391794">
                <a:moveTo>
                  <a:pt x="13924" y="0"/>
                </a:moveTo>
                <a:lnTo>
                  <a:pt x="0" y="391571"/>
                </a:lnTo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384224" y="2532531"/>
            <a:ext cx="109232" cy="14208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210566" y="6290125"/>
            <a:ext cx="11612033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53"/>
              </a:lnSpc>
              <a:tabLst>
                <a:tab pos="7004298" algn="l"/>
                <a:tab pos="9747430" algn="l"/>
              </a:tabLst>
            </a:pP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2400" spc="-2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2400" spc="-1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Yeung	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May 2,</a:t>
            </a:r>
            <a:r>
              <a:rPr sz="4000" spc="-189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4000" baseline="-4166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42611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0133" y="30788"/>
            <a:ext cx="5529580" cy="1187502"/>
          </a:xfrm>
          <a:prstGeom prst="rect">
            <a:avLst/>
          </a:prstGeom>
        </p:spPr>
        <p:txBody>
          <a:bodyPr vert="horz" wrap="square" lIns="0" tIns="101597" rIns="0" bIns="0" rtlCol="0">
            <a:spAutoFit/>
          </a:bodyPr>
          <a:lstStyle/>
          <a:p>
            <a:pPr marL="16933">
              <a:lnSpc>
                <a:spcPct val="100000"/>
              </a:lnSpc>
              <a:spcBef>
                <a:spcPts val="800"/>
              </a:spcBef>
            </a:pPr>
            <a:r>
              <a:rPr sz="3200" spc="-7" dirty="0">
                <a:solidFill>
                  <a:srgbClr val="000000"/>
                </a:solidFill>
              </a:rPr>
              <a:t>Case </a:t>
            </a:r>
            <a:r>
              <a:rPr sz="3200" spc="-13" dirty="0">
                <a:solidFill>
                  <a:srgbClr val="000000"/>
                </a:solidFill>
              </a:rPr>
              <a:t>Study:</a:t>
            </a:r>
            <a:r>
              <a:rPr sz="3200" spc="-120" dirty="0">
                <a:solidFill>
                  <a:srgbClr val="000000"/>
                </a:solidFill>
              </a:rPr>
              <a:t> </a:t>
            </a:r>
            <a:r>
              <a:rPr sz="3200" spc="-7" dirty="0">
                <a:solidFill>
                  <a:srgbClr val="000000"/>
                </a:solidFill>
              </a:rPr>
              <a:t>GoogLeNet</a:t>
            </a:r>
            <a:endParaRPr sz="3200" dirty="0"/>
          </a:p>
          <a:p>
            <a:pPr marL="175256">
              <a:lnSpc>
                <a:spcPct val="100000"/>
              </a:lnSpc>
              <a:spcBef>
                <a:spcPts val="313"/>
              </a:spcBef>
            </a:pPr>
            <a:r>
              <a:rPr sz="3600" i="1" spc="-7" dirty="0">
                <a:solidFill>
                  <a:srgbClr val="000000"/>
                </a:solidFill>
                <a:latin typeface="Arial"/>
                <a:cs typeface="Arial"/>
              </a:rPr>
              <a:t>[Szegedy et al.,</a:t>
            </a:r>
            <a:r>
              <a:rPr sz="3600" i="1" spc="-13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3600" i="1" spc="-7" dirty="0">
                <a:solidFill>
                  <a:srgbClr val="000000"/>
                </a:solidFill>
                <a:latin typeface="Arial"/>
                <a:cs typeface="Arial"/>
              </a:rPr>
              <a:t>2014]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866020" y="4195224"/>
            <a:ext cx="2093807" cy="3402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100" spc="-7" dirty="0">
                <a:latin typeface="Arial"/>
                <a:cs typeface="Arial"/>
              </a:rPr>
              <a:t>Inception</a:t>
            </a:r>
            <a:r>
              <a:rPr sz="2100" spc="-107" dirty="0">
                <a:latin typeface="Arial"/>
                <a:cs typeface="Arial"/>
              </a:rPr>
              <a:t> </a:t>
            </a:r>
            <a:r>
              <a:rPr sz="2100" spc="-7" dirty="0">
                <a:latin typeface="Arial"/>
                <a:cs typeface="Arial"/>
              </a:rPr>
              <a:t>module</a:t>
            </a:r>
            <a:endParaRPr sz="21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59132" y="1512969"/>
            <a:ext cx="5029200" cy="767927"/>
          </a:xfrm>
          <a:prstGeom prst="rect">
            <a:avLst/>
          </a:prstGeom>
        </p:spPr>
        <p:txBody>
          <a:bodyPr vert="horz" wrap="square" lIns="0" tIns="14393" rIns="0" bIns="0" rtlCol="0">
            <a:spAutoFit/>
          </a:bodyPr>
          <a:lstStyle/>
          <a:p>
            <a:pPr marL="16933" marR="6773">
              <a:lnSpc>
                <a:spcPct val="100699"/>
              </a:lnSpc>
              <a:spcBef>
                <a:spcPts val="113"/>
              </a:spcBef>
            </a:pPr>
            <a:r>
              <a:rPr sz="2400" spc="-7" dirty="0">
                <a:solidFill>
                  <a:srgbClr val="FF0000"/>
                </a:solidFill>
                <a:latin typeface="Arial"/>
                <a:cs typeface="Arial"/>
              </a:rPr>
              <a:t>Deeper networks, with</a:t>
            </a:r>
            <a:r>
              <a:rPr sz="2400" spc="-113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computational  </a:t>
            </a:r>
            <a:r>
              <a:rPr sz="2400" spc="-7" dirty="0">
                <a:solidFill>
                  <a:srgbClr val="FF0000"/>
                </a:solidFill>
                <a:latin typeface="Arial"/>
                <a:cs typeface="Arial"/>
              </a:rPr>
              <a:t>efficiency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62431" y="2617867"/>
            <a:ext cx="4737947" cy="2609427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422476" indent="-405543">
              <a:spcBef>
                <a:spcPts val="133"/>
              </a:spcBef>
              <a:buChar char="-"/>
              <a:tabLst>
                <a:tab pos="422476" algn="l"/>
                <a:tab pos="423323" algn="l"/>
              </a:tabLst>
            </a:pP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22</a:t>
            </a:r>
            <a:r>
              <a:rPr sz="2400" spc="-13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layers</a:t>
            </a:r>
            <a:endParaRPr sz="2400" dirty="0">
              <a:latin typeface="Arial"/>
              <a:cs typeface="Arial"/>
            </a:endParaRPr>
          </a:p>
          <a:p>
            <a:pPr marL="422476" indent="-405543">
              <a:spcBef>
                <a:spcPts val="20"/>
              </a:spcBef>
              <a:buChar char="-"/>
              <a:tabLst>
                <a:tab pos="422476" algn="l"/>
                <a:tab pos="423323" algn="l"/>
              </a:tabLst>
            </a:pP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Efficient “Inception”</a:t>
            </a:r>
            <a:r>
              <a:rPr sz="2400" spc="-4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module</a:t>
            </a:r>
            <a:endParaRPr sz="2400" dirty="0">
              <a:latin typeface="Arial"/>
              <a:cs typeface="Arial"/>
            </a:endParaRPr>
          </a:p>
          <a:p>
            <a:pPr marL="422476" indent="-405543">
              <a:spcBef>
                <a:spcPts val="20"/>
              </a:spcBef>
              <a:buChar char="-"/>
              <a:tabLst>
                <a:tab pos="422476" algn="l"/>
                <a:tab pos="423323" algn="l"/>
              </a:tabLst>
            </a:pP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No FC</a:t>
            </a:r>
            <a:r>
              <a:rPr sz="2400" spc="-2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layers</a:t>
            </a:r>
            <a:endParaRPr sz="2400" dirty="0">
              <a:latin typeface="Arial"/>
              <a:cs typeface="Arial"/>
            </a:endParaRPr>
          </a:p>
          <a:p>
            <a:pPr marL="422476" indent="-405543">
              <a:spcBef>
                <a:spcPts val="20"/>
              </a:spcBef>
              <a:buChar char="-"/>
              <a:tabLst>
                <a:tab pos="422476" algn="l"/>
                <a:tab pos="423323" algn="l"/>
              </a:tabLst>
            </a:pP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Only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5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million</a:t>
            </a:r>
            <a:r>
              <a:rPr sz="2400" spc="-47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parameters!</a:t>
            </a:r>
            <a:endParaRPr sz="2400" dirty="0">
              <a:latin typeface="Arial"/>
              <a:cs typeface="Arial"/>
            </a:endParaRPr>
          </a:p>
          <a:p>
            <a:pPr marL="422476">
              <a:spcBef>
                <a:spcPts val="20"/>
              </a:spcBef>
            </a:pP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12x less than</a:t>
            </a:r>
            <a:r>
              <a:rPr sz="2400" spc="-27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AlexNet</a:t>
            </a:r>
            <a:endParaRPr sz="2400" dirty="0">
              <a:latin typeface="Arial"/>
              <a:cs typeface="Arial"/>
            </a:endParaRPr>
          </a:p>
          <a:p>
            <a:pPr marL="422476" marR="6773" indent="-405543">
              <a:lnSpc>
                <a:spcPct val="100699"/>
              </a:lnSpc>
              <a:buChar char="-"/>
              <a:tabLst>
                <a:tab pos="422476" algn="l"/>
                <a:tab pos="423323" algn="l"/>
              </a:tabLst>
            </a:pP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ILSVRC’14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classification</a:t>
            </a:r>
            <a:r>
              <a:rPr sz="2400" spc="-127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winner  (6.7% top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5</a:t>
            </a:r>
            <a:r>
              <a:rPr sz="2400" spc="-27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error)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886822" y="2357929"/>
            <a:ext cx="3841425" cy="18135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811045" y="268784"/>
            <a:ext cx="1856696" cy="57539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10566" y="6290125"/>
            <a:ext cx="11612033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53"/>
              </a:lnSpc>
              <a:tabLst>
                <a:tab pos="7004298" algn="l"/>
                <a:tab pos="9747430" algn="l"/>
              </a:tabLst>
            </a:pP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2400" spc="-2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2400" spc="-1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Yeung	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May 2,</a:t>
            </a:r>
            <a:r>
              <a:rPr sz="4000" spc="-189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4000" baseline="-4166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57200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0133" y="30788"/>
            <a:ext cx="5529580" cy="1187502"/>
          </a:xfrm>
          <a:prstGeom prst="rect">
            <a:avLst/>
          </a:prstGeom>
        </p:spPr>
        <p:txBody>
          <a:bodyPr vert="horz" wrap="square" lIns="0" tIns="101597" rIns="0" bIns="0" rtlCol="0">
            <a:spAutoFit/>
          </a:bodyPr>
          <a:lstStyle/>
          <a:p>
            <a:pPr marL="16933">
              <a:lnSpc>
                <a:spcPct val="100000"/>
              </a:lnSpc>
              <a:spcBef>
                <a:spcPts val="800"/>
              </a:spcBef>
            </a:pPr>
            <a:r>
              <a:rPr sz="3200" spc="-7" dirty="0">
                <a:solidFill>
                  <a:srgbClr val="000000"/>
                </a:solidFill>
              </a:rPr>
              <a:t>Case </a:t>
            </a:r>
            <a:r>
              <a:rPr sz="3200" spc="-13" dirty="0">
                <a:solidFill>
                  <a:srgbClr val="000000"/>
                </a:solidFill>
              </a:rPr>
              <a:t>Study:</a:t>
            </a:r>
            <a:r>
              <a:rPr sz="3200" spc="-120" dirty="0">
                <a:solidFill>
                  <a:srgbClr val="000000"/>
                </a:solidFill>
              </a:rPr>
              <a:t> </a:t>
            </a:r>
            <a:r>
              <a:rPr sz="3200" spc="-7" dirty="0">
                <a:solidFill>
                  <a:srgbClr val="000000"/>
                </a:solidFill>
              </a:rPr>
              <a:t>GoogLeNet</a:t>
            </a:r>
            <a:endParaRPr sz="3200" dirty="0"/>
          </a:p>
          <a:p>
            <a:pPr marL="175256">
              <a:lnSpc>
                <a:spcPct val="100000"/>
              </a:lnSpc>
              <a:spcBef>
                <a:spcPts val="313"/>
              </a:spcBef>
            </a:pPr>
            <a:r>
              <a:rPr sz="3600" i="1" spc="-7" dirty="0">
                <a:solidFill>
                  <a:srgbClr val="000000"/>
                </a:solidFill>
                <a:latin typeface="Arial"/>
                <a:cs typeface="Arial"/>
              </a:rPr>
              <a:t>[Szegedy et al.,</a:t>
            </a:r>
            <a:r>
              <a:rPr sz="3600" i="1" spc="-13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3600" i="1" spc="-7" dirty="0">
                <a:solidFill>
                  <a:srgbClr val="000000"/>
                </a:solidFill>
                <a:latin typeface="Arial"/>
                <a:cs typeface="Arial"/>
              </a:rPr>
              <a:t>2014]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59132" y="2020969"/>
            <a:ext cx="7484533" cy="2534073"/>
          </a:xfrm>
          <a:prstGeom prst="rect">
            <a:avLst/>
          </a:prstGeom>
        </p:spPr>
        <p:txBody>
          <a:bodyPr vert="horz" wrap="square" lIns="0" tIns="14393" rIns="0" bIns="0" rtlCol="0">
            <a:spAutoFit/>
          </a:bodyPr>
          <a:lstStyle/>
          <a:p>
            <a:pPr marL="16933" marR="3325624">
              <a:lnSpc>
                <a:spcPct val="100699"/>
              </a:lnSpc>
              <a:spcBef>
                <a:spcPts val="113"/>
              </a:spcBef>
            </a:pP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“Inception module”: design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a 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good local network topology  (network within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a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network) and  then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stack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these modules on  top of each</a:t>
            </a:r>
            <a:r>
              <a:rPr sz="2400" spc="-27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other</a:t>
            </a:r>
            <a:endParaRPr sz="2400" dirty="0">
              <a:latin typeface="Arial"/>
              <a:cs typeface="Arial"/>
            </a:endParaRPr>
          </a:p>
          <a:p>
            <a:pPr>
              <a:spcBef>
                <a:spcPts val="33"/>
              </a:spcBef>
            </a:pPr>
            <a:endParaRPr sz="2300" dirty="0">
              <a:latin typeface="Times New Roman"/>
              <a:cs typeface="Times New Roman"/>
            </a:endParaRPr>
          </a:p>
          <a:p>
            <a:pPr marR="6773" algn="r"/>
            <a:r>
              <a:rPr sz="2100" spc="-7" dirty="0">
                <a:latin typeface="Arial"/>
                <a:cs typeface="Arial"/>
              </a:rPr>
              <a:t>Inception</a:t>
            </a:r>
            <a:r>
              <a:rPr sz="2100" spc="-133" dirty="0">
                <a:latin typeface="Arial"/>
                <a:cs typeface="Arial"/>
              </a:rPr>
              <a:t> </a:t>
            </a:r>
            <a:r>
              <a:rPr sz="2100" spc="-7" dirty="0">
                <a:latin typeface="Arial"/>
                <a:cs typeface="Arial"/>
              </a:rPr>
              <a:t>module</a:t>
            </a:r>
            <a:endParaRPr sz="2100" dirty="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870823" y="2357929"/>
            <a:ext cx="3841425" cy="18135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811045" y="268784"/>
            <a:ext cx="1856696" cy="57539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990147" y="2608629"/>
            <a:ext cx="1259840" cy="696807"/>
          </a:xfrm>
          <a:custGeom>
            <a:avLst/>
            <a:gdLst/>
            <a:ahLst/>
            <a:cxnLst/>
            <a:rect l="l" t="t" r="r" b="b"/>
            <a:pathLst>
              <a:path w="944879" h="522605">
                <a:moveTo>
                  <a:pt x="0" y="0"/>
                </a:moveTo>
                <a:lnTo>
                  <a:pt x="944698" y="0"/>
                </a:lnTo>
                <a:lnTo>
                  <a:pt x="944698" y="522598"/>
                </a:lnTo>
                <a:lnTo>
                  <a:pt x="0" y="522598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934716" y="2957027"/>
            <a:ext cx="1055793" cy="96520"/>
          </a:xfrm>
          <a:custGeom>
            <a:avLst/>
            <a:gdLst/>
            <a:ahLst/>
            <a:cxnLst/>
            <a:rect l="l" t="t" r="r" b="b"/>
            <a:pathLst>
              <a:path w="791845" h="72389">
                <a:moveTo>
                  <a:pt x="791573" y="0"/>
                </a:moveTo>
                <a:lnTo>
                  <a:pt x="0" y="71864"/>
                </a:lnTo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807215" y="2998367"/>
            <a:ext cx="143999" cy="10896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10566" y="6290125"/>
            <a:ext cx="11612033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53"/>
              </a:lnSpc>
              <a:tabLst>
                <a:tab pos="7004298" algn="l"/>
                <a:tab pos="9747430" algn="l"/>
              </a:tabLst>
            </a:pP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2400" spc="-2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2400" spc="-1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Yeung	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May 2,</a:t>
            </a:r>
            <a:r>
              <a:rPr sz="4000" spc="-189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4000" baseline="-4166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97452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0133" y="-30766"/>
            <a:ext cx="5529580" cy="1310612"/>
          </a:xfrm>
          <a:prstGeom prst="rect">
            <a:avLst/>
          </a:prstGeom>
        </p:spPr>
        <p:txBody>
          <a:bodyPr vert="horz" wrap="square" lIns="0" tIns="101597" rIns="0" bIns="0" rtlCol="0">
            <a:spAutoFit/>
          </a:bodyPr>
          <a:lstStyle/>
          <a:p>
            <a:pPr marL="16933">
              <a:lnSpc>
                <a:spcPct val="100000"/>
              </a:lnSpc>
              <a:spcBef>
                <a:spcPts val="800"/>
              </a:spcBef>
            </a:pPr>
            <a:r>
              <a:rPr sz="3600" spc="-7" dirty="0">
                <a:solidFill>
                  <a:srgbClr val="000000"/>
                </a:solidFill>
              </a:rPr>
              <a:t>Case </a:t>
            </a:r>
            <a:r>
              <a:rPr sz="3600" spc="-13" dirty="0">
                <a:solidFill>
                  <a:srgbClr val="000000"/>
                </a:solidFill>
              </a:rPr>
              <a:t>Study:</a:t>
            </a:r>
            <a:r>
              <a:rPr sz="3600" spc="-120" dirty="0">
                <a:solidFill>
                  <a:srgbClr val="000000"/>
                </a:solidFill>
              </a:rPr>
              <a:t> </a:t>
            </a:r>
            <a:r>
              <a:rPr sz="3600" spc="-7" dirty="0">
                <a:solidFill>
                  <a:srgbClr val="000000"/>
                </a:solidFill>
              </a:rPr>
              <a:t>GoogLeNet</a:t>
            </a:r>
            <a:endParaRPr sz="3600" dirty="0"/>
          </a:p>
          <a:p>
            <a:pPr marL="175256">
              <a:lnSpc>
                <a:spcPct val="100000"/>
              </a:lnSpc>
              <a:spcBef>
                <a:spcPts val="313"/>
              </a:spcBef>
            </a:pPr>
            <a:r>
              <a:rPr sz="4000" i="1" spc="-7" dirty="0">
                <a:solidFill>
                  <a:srgbClr val="000000"/>
                </a:solidFill>
                <a:latin typeface="Arial"/>
                <a:cs typeface="Arial"/>
              </a:rPr>
              <a:t>[Szegedy et al.,</a:t>
            </a:r>
            <a:r>
              <a:rPr sz="4000" i="1" spc="-13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4000" i="1" spc="-7" dirty="0">
                <a:solidFill>
                  <a:srgbClr val="000000"/>
                </a:solidFill>
                <a:latin typeface="Arial"/>
                <a:cs typeface="Arial"/>
              </a:rPr>
              <a:t>2014]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100762" y="4308191"/>
            <a:ext cx="2860887" cy="3402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100" spc="-7" dirty="0">
                <a:latin typeface="Arial"/>
                <a:cs typeface="Arial"/>
              </a:rPr>
              <a:t>Naive Inception</a:t>
            </a:r>
            <a:r>
              <a:rPr sz="2100" spc="-107" dirty="0">
                <a:latin typeface="Arial"/>
                <a:cs typeface="Arial"/>
              </a:rPr>
              <a:t> </a:t>
            </a:r>
            <a:r>
              <a:rPr sz="2100" spc="-7" dirty="0">
                <a:latin typeface="Arial"/>
                <a:cs typeface="Arial"/>
              </a:rPr>
              <a:t>module</a:t>
            </a:r>
            <a:endParaRPr sz="21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896593" y="3421059"/>
            <a:ext cx="1242907" cy="306918"/>
          </a:xfrm>
          <a:prstGeom prst="rect">
            <a:avLst/>
          </a:prstGeom>
          <a:solidFill>
            <a:srgbClr val="CFDFE2"/>
          </a:solidFill>
          <a:ln w="19049">
            <a:solidFill>
              <a:srgbClr val="44808E"/>
            </a:solidFill>
          </a:ln>
        </p:spPr>
        <p:txBody>
          <a:bodyPr vert="horz" wrap="square" lIns="0" tIns="121070" rIns="0" bIns="0" rtlCol="0">
            <a:spAutoFit/>
          </a:bodyPr>
          <a:lstStyle/>
          <a:p>
            <a:pPr marL="139697">
              <a:spcBef>
                <a:spcPts val="953"/>
              </a:spcBef>
            </a:pPr>
            <a:r>
              <a:rPr sz="1200" spc="-40" dirty="0">
                <a:solidFill>
                  <a:srgbClr val="44808E"/>
                </a:solidFill>
                <a:latin typeface="Arial"/>
                <a:cs typeface="Arial"/>
              </a:rPr>
              <a:t>Previous</a:t>
            </a:r>
            <a:r>
              <a:rPr sz="1200" spc="-27" dirty="0">
                <a:solidFill>
                  <a:srgbClr val="44808E"/>
                </a:solidFill>
                <a:latin typeface="Arial"/>
                <a:cs typeface="Arial"/>
              </a:rPr>
              <a:t> </a:t>
            </a:r>
            <a:r>
              <a:rPr sz="1200" spc="-47" dirty="0">
                <a:solidFill>
                  <a:srgbClr val="44808E"/>
                </a:solidFill>
                <a:latin typeface="Arial"/>
                <a:cs typeface="Arial"/>
              </a:rPr>
              <a:t>Layer</a:t>
            </a:r>
            <a:endParaRPr sz="12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865856" y="2620462"/>
            <a:ext cx="1242907" cy="401818"/>
          </a:xfrm>
          <a:prstGeom prst="rect">
            <a:avLst/>
          </a:prstGeom>
          <a:solidFill>
            <a:srgbClr val="C8DAF7"/>
          </a:solidFill>
          <a:ln w="19049">
            <a:solidFill>
              <a:srgbClr val="4985E8"/>
            </a:solidFill>
          </a:ln>
        </p:spPr>
        <p:txBody>
          <a:bodyPr vert="horz" wrap="square" lIns="0" tIns="42332" rIns="0" bIns="0" rtlCol="0">
            <a:spAutoFit/>
          </a:bodyPr>
          <a:lstStyle/>
          <a:p>
            <a:pPr marL="380990" marR="328497" indent="-42332">
              <a:lnSpc>
                <a:spcPts val="1400"/>
              </a:lnSpc>
              <a:spcBef>
                <a:spcPts val="333"/>
              </a:spcBef>
            </a:pPr>
            <a:r>
              <a:rPr sz="1200" spc="-13" dirty="0">
                <a:solidFill>
                  <a:srgbClr val="4985E8"/>
                </a:solidFill>
                <a:latin typeface="Arial"/>
                <a:cs typeface="Arial"/>
              </a:rPr>
              <a:t>3x3</a:t>
            </a:r>
            <a:r>
              <a:rPr sz="1200" spc="-107" dirty="0">
                <a:solidFill>
                  <a:srgbClr val="4985E8"/>
                </a:solidFill>
                <a:latin typeface="Arial"/>
                <a:cs typeface="Arial"/>
              </a:rPr>
              <a:t> </a:t>
            </a:r>
            <a:r>
              <a:rPr sz="1200" spc="-33" dirty="0">
                <a:solidFill>
                  <a:srgbClr val="4985E8"/>
                </a:solidFill>
                <a:latin typeface="Arial"/>
                <a:cs typeface="Arial"/>
              </a:rPr>
              <a:t>max  </a:t>
            </a:r>
            <a:r>
              <a:rPr sz="1200" spc="-20" dirty="0">
                <a:solidFill>
                  <a:srgbClr val="4985E8"/>
                </a:solidFill>
                <a:latin typeface="Arial"/>
                <a:cs typeface="Arial"/>
              </a:rPr>
              <a:t>pooling</a:t>
            </a:r>
            <a:endParaRPr sz="12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430759" y="2620462"/>
            <a:ext cx="1242907" cy="401818"/>
          </a:xfrm>
          <a:prstGeom prst="rect">
            <a:avLst/>
          </a:prstGeom>
          <a:solidFill>
            <a:srgbClr val="FBE4CD"/>
          </a:solidFill>
          <a:ln w="19049">
            <a:solidFill>
              <a:srgbClr val="FF9900"/>
            </a:solidFill>
          </a:ln>
        </p:spPr>
        <p:txBody>
          <a:bodyPr vert="horz" wrap="square" lIns="0" tIns="42332" rIns="0" bIns="0" rtlCol="0">
            <a:spAutoFit/>
          </a:bodyPr>
          <a:lstStyle/>
          <a:p>
            <a:pPr marL="245527" marR="235367" indent="253994">
              <a:lnSpc>
                <a:spcPts val="1400"/>
              </a:lnSpc>
              <a:spcBef>
                <a:spcPts val="333"/>
              </a:spcBef>
            </a:pPr>
            <a:r>
              <a:rPr sz="1200" spc="-20" dirty="0">
                <a:solidFill>
                  <a:srgbClr val="FF9900"/>
                </a:solidFill>
                <a:latin typeface="Arial"/>
                <a:cs typeface="Arial"/>
              </a:rPr>
              <a:t>5x5  </a:t>
            </a:r>
            <a:r>
              <a:rPr sz="1200" spc="-27" dirty="0">
                <a:solidFill>
                  <a:srgbClr val="FF9900"/>
                </a:solidFill>
                <a:latin typeface="Arial"/>
                <a:cs typeface="Arial"/>
              </a:rPr>
              <a:t>convolution</a:t>
            </a:r>
            <a:endParaRPr sz="12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995663" y="2620462"/>
            <a:ext cx="1242907" cy="401818"/>
          </a:xfrm>
          <a:prstGeom prst="rect">
            <a:avLst/>
          </a:prstGeom>
          <a:solidFill>
            <a:srgbClr val="FBE4CD"/>
          </a:solidFill>
          <a:ln w="19049">
            <a:solidFill>
              <a:srgbClr val="FF9900"/>
            </a:solidFill>
          </a:ln>
        </p:spPr>
        <p:txBody>
          <a:bodyPr vert="horz" wrap="square" lIns="0" tIns="42332" rIns="0" bIns="0" rtlCol="0">
            <a:spAutoFit/>
          </a:bodyPr>
          <a:lstStyle/>
          <a:p>
            <a:pPr marL="245527" marR="235367" indent="253994">
              <a:lnSpc>
                <a:spcPts val="1400"/>
              </a:lnSpc>
              <a:spcBef>
                <a:spcPts val="333"/>
              </a:spcBef>
            </a:pPr>
            <a:r>
              <a:rPr sz="1200" spc="-20" dirty="0">
                <a:solidFill>
                  <a:srgbClr val="FF9900"/>
                </a:solidFill>
                <a:latin typeface="Arial"/>
                <a:cs typeface="Arial"/>
              </a:rPr>
              <a:t>3x3  </a:t>
            </a:r>
            <a:r>
              <a:rPr sz="1200" spc="-27" dirty="0">
                <a:solidFill>
                  <a:srgbClr val="FF9900"/>
                </a:solidFill>
                <a:latin typeface="Arial"/>
                <a:cs typeface="Arial"/>
              </a:rPr>
              <a:t>convolution</a:t>
            </a:r>
            <a:endParaRPr sz="12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60565" y="2620462"/>
            <a:ext cx="1242907" cy="401818"/>
          </a:xfrm>
          <a:prstGeom prst="rect">
            <a:avLst/>
          </a:prstGeom>
          <a:solidFill>
            <a:srgbClr val="FBE4CD"/>
          </a:solidFill>
          <a:ln w="19049">
            <a:solidFill>
              <a:srgbClr val="FF9900"/>
            </a:solidFill>
          </a:ln>
        </p:spPr>
        <p:txBody>
          <a:bodyPr vert="horz" wrap="square" lIns="0" tIns="42332" rIns="0" bIns="0" rtlCol="0">
            <a:spAutoFit/>
          </a:bodyPr>
          <a:lstStyle/>
          <a:p>
            <a:pPr marL="245527" marR="235367" indent="253994">
              <a:lnSpc>
                <a:spcPts val="1400"/>
              </a:lnSpc>
              <a:spcBef>
                <a:spcPts val="333"/>
              </a:spcBef>
            </a:pPr>
            <a:r>
              <a:rPr sz="1200" spc="-20" dirty="0">
                <a:solidFill>
                  <a:srgbClr val="FF9900"/>
                </a:solidFill>
                <a:latin typeface="Arial"/>
                <a:cs typeface="Arial"/>
              </a:rPr>
              <a:t>1x1  </a:t>
            </a:r>
            <a:r>
              <a:rPr sz="1200" spc="-27" dirty="0">
                <a:solidFill>
                  <a:srgbClr val="FF9900"/>
                </a:solidFill>
                <a:latin typeface="Arial"/>
                <a:cs typeface="Arial"/>
              </a:rPr>
              <a:t>convolution</a:t>
            </a:r>
            <a:endParaRPr sz="12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806793" y="1947863"/>
            <a:ext cx="1422400" cy="401818"/>
          </a:xfrm>
          <a:prstGeom prst="rect">
            <a:avLst/>
          </a:prstGeom>
          <a:solidFill>
            <a:srgbClr val="CFDFE2"/>
          </a:solidFill>
          <a:ln w="19049">
            <a:solidFill>
              <a:srgbClr val="44808E"/>
            </a:solidFill>
          </a:ln>
        </p:spPr>
        <p:txBody>
          <a:bodyPr vert="horz" wrap="square" lIns="0" tIns="42332" rIns="0" bIns="0" rtlCol="0">
            <a:spAutoFit/>
          </a:bodyPr>
          <a:lstStyle/>
          <a:p>
            <a:pPr marL="246374" marR="236214" indent="309026">
              <a:lnSpc>
                <a:spcPts val="1400"/>
              </a:lnSpc>
              <a:spcBef>
                <a:spcPts val="333"/>
              </a:spcBef>
            </a:pPr>
            <a:r>
              <a:rPr sz="1200" spc="-47" dirty="0">
                <a:solidFill>
                  <a:srgbClr val="44808E"/>
                </a:solidFill>
                <a:latin typeface="Arial"/>
                <a:cs typeface="Arial"/>
              </a:rPr>
              <a:t>Filter  </a:t>
            </a:r>
            <a:r>
              <a:rPr sz="1200" spc="-20" dirty="0">
                <a:solidFill>
                  <a:srgbClr val="44808E"/>
                </a:solidFill>
                <a:latin typeface="Arial"/>
                <a:cs typeface="Arial"/>
              </a:rPr>
              <a:t>concatenation</a:t>
            </a:r>
            <a:endParaRPr sz="12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332534" y="3076027"/>
            <a:ext cx="2186093" cy="345439"/>
          </a:xfrm>
          <a:custGeom>
            <a:avLst/>
            <a:gdLst/>
            <a:ahLst/>
            <a:cxnLst/>
            <a:rect l="l" t="t" r="r" b="b"/>
            <a:pathLst>
              <a:path w="1639570" h="259080">
                <a:moveTo>
                  <a:pt x="1639094" y="258774"/>
                </a:moveTo>
                <a:lnTo>
                  <a:pt x="0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205974" y="3021887"/>
            <a:ext cx="145799" cy="1082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758231" y="3110003"/>
            <a:ext cx="760307" cy="311572"/>
          </a:xfrm>
          <a:custGeom>
            <a:avLst/>
            <a:gdLst/>
            <a:ahLst/>
            <a:cxnLst/>
            <a:rect l="l" t="t" r="r" b="b"/>
            <a:pathLst>
              <a:path w="570230" h="233680">
                <a:moveTo>
                  <a:pt x="569821" y="233292"/>
                </a:moveTo>
                <a:lnTo>
                  <a:pt x="0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638858" y="3053629"/>
            <a:ext cx="147969" cy="1078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517993" y="3138867"/>
            <a:ext cx="408940" cy="282787"/>
          </a:xfrm>
          <a:custGeom>
            <a:avLst/>
            <a:gdLst/>
            <a:ahLst/>
            <a:cxnLst/>
            <a:rect l="l" t="t" r="r" b="b"/>
            <a:pathLst>
              <a:path w="306705" h="212089">
                <a:moveTo>
                  <a:pt x="0" y="211644"/>
                </a:moveTo>
                <a:lnTo>
                  <a:pt x="306449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890060" y="3060663"/>
            <a:ext cx="144065" cy="12542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517993" y="3080314"/>
            <a:ext cx="1819487" cy="341205"/>
          </a:xfrm>
          <a:custGeom>
            <a:avLst/>
            <a:gdLst/>
            <a:ahLst/>
            <a:cxnLst/>
            <a:rect l="l" t="t" r="r" b="b"/>
            <a:pathLst>
              <a:path w="1364614" h="255905">
                <a:moveTo>
                  <a:pt x="0" y="255559"/>
                </a:moveTo>
                <a:lnTo>
                  <a:pt x="1364547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316956" y="3026376"/>
            <a:ext cx="146432" cy="1078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669325" y="2398529"/>
            <a:ext cx="1818640" cy="222673"/>
          </a:xfrm>
          <a:custGeom>
            <a:avLst/>
            <a:gdLst/>
            <a:ahLst/>
            <a:cxnLst/>
            <a:rect l="l" t="t" r="r" b="b"/>
            <a:pathLst>
              <a:path w="1363979" h="167005">
                <a:moveTo>
                  <a:pt x="1363447" y="166449"/>
                </a:moveTo>
                <a:lnTo>
                  <a:pt x="0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542225" y="2344186"/>
            <a:ext cx="144899" cy="10868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657126" y="2442622"/>
            <a:ext cx="395393" cy="178647"/>
          </a:xfrm>
          <a:custGeom>
            <a:avLst/>
            <a:gdLst/>
            <a:ahLst/>
            <a:cxnLst/>
            <a:rect l="l" t="t" r="r" b="b"/>
            <a:pathLst>
              <a:path w="296544" h="133985">
                <a:moveTo>
                  <a:pt x="296274" y="133379"/>
                </a:moveTo>
                <a:lnTo>
                  <a:pt x="0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539326" y="2382605"/>
            <a:ext cx="147732" cy="11097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617062" y="2419357"/>
            <a:ext cx="754380" cy="201507"/>
          </a:xfrm>
          <a:custGeom>
            <a:avLst/>
            <a:gdLst/>
            <a:ahLst/>
            <a:cxnLst/>
            <a:rect l="l" t="t" r="r" b="b"/>
            <a:pathLst>
              <a:path w="565785" h="151130">
                <a:moveTo>
                  <a:pt x="0" y="150827"/>
                </a:moveTo>
                <a:lnTo>
                  <a:pt x="565173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347094" y="2366122"/>
            <a:ext cx="147599" cy="10646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181964" y="2395662"/>
            <a:ext cx="2184400" cy="225213"/>
          </a:xfrm>
          <a:custGeom>
            <a:avLst/>
            <a:gdLst/>
            <a:ahLst/>
            <a:cxnLst/>
            <a:rect l="l" t="t" r="r" b="b"/>
            <a:pathLst>
              <a:path w="1638300" h="168910">
                <a:moveTo>
                  <a:pt x="0" y="168599"/>
                </a:moveTo>
                <a:lnTo>
                  <a:pt x="1638296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349359" y="2341228"/>
            <a:ext cx="144365" cy="10886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7019716" y="1318806"/>
            <a:ext cx="4447539" cy="767927"/>
          </a:xfrm>
          <a:prstGeom prst="rect">
            <a:avLst/>
          </a:prstGeom>
        </p:spPr>
        <p:txBody>
          <a:bodyPr vert="horz" wrap="square" lIns="0" tIns="14393" rIns="0" bIns="0" rtlCol="0">
            <a:spAutoFit/>
          </a:bodyPr>
          <a:lstStyle/>
          <a:p>
            <a:pPr marL="16933" marR="6773">
              <a:lnSpc>
                <a:spcPct val="100699"/>
              </a:lnSpc>
              <a:spcBef>
                <a:spcPts val="113"/>
              </a:spcBef>
            </a:pP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Apply parallel filter operations on  the input from previous</a:t>
            </a:r>
            <a:r>
              <a:rPr sz="2400" spc="-53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layer:</a:t>
            </a:r>
            <a:endParaRPr sz="240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210566" y="6290125"/>
            <a:ext cx="11612033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53"/>
              </a:lnSpc>
              <a:tabLst>
                <a:tab pos="7004298" algn="l"/>
                <a:tab pos="9747430" algn="l"/>
              </a:tabLst>
            </a:pP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2400" spc="-2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2400" spc="-1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Yeung	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May 2,</a:t>
            </a:r>
            <a:r>
              <a:rPr sz="4000" spc="-189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4000" baseline="-4166" dirty="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7223015" y="2055403"/>
            <a:ext cx="4231640" cy="1504527"/>
          </a:xfrm>
          <a:prstGeom prst="rect">
            <a:avLst/>
          </a:prstGeom>
        </p:spPr>
        <p:txBody>
          <a:bodyPr vert="horz" wrap="square" lIns="0" tIns="14393" rIns="0" bIns="0" rtlCol="0">
            <a:spAutoFit/>
          </a:bodyPr>
          <a:lstStyle/>
          <a:p>
            <a:pPr marL="422476" marR="6773" indent="-405543">
              <a:lnSpc>
                <a:spcPct val="100699"/>
              </a:lnSpc>
              <a:spcBef>
                <a:spcPts val="113"/>
              </a:spcBef>
              <a:buChar char="-"/>
              <a:tabLst>
                <a:tab pos="422476" algn="l"/>
                <a:tab pos="423323" algn="l"/>
              </a:tabLst>
            </a:pP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Multiple receptive field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sizes 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for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convolution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(1x1, 3x3,  5x5)</a:t>
            </a:r>
            <a:endParaRPr sz="2400">
              <a:latin typeface="Arial"/>
              <a:cs typeface="Arial"/>
            </a:endParaRPr>
          </a:p>
          <a:p>
            <a:pPr marL="422476" indent="-405543">
              <a:spcBef>
                <a:spcPts val="20"/>
              </a:spcBef>
              <a:buChar char="-"/>
              <a:tabLst>
                <a:tab pos="422476" algn="l"/>
                <a:tab pos="423323" algn="l"/>
              </a:tabLst>
            </a:pP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Pooling operation</a:t>
            </a:r>
            <a:r>
              <a:rPr sz="2400" spc="-4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(3x3)</a:t>
            </a:r>
            <a:endParaRPr sz="24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7019716" y="3896901"/>
            <a:ext cx="3891280" cy="767927"/>
          </a:xfrm>
          <a:prstGeom prst="rect">
            <a:avLst/>
          </a:prstGeom>
        </p:spPr>
        <p:txBody>
          <a:bodyPr vert="horz" wrap="square" lIns="0" tIns="14393" rIns="0" bIns="0" rtlCol="0">
            <a:spAutoFit/>
          </a:bodyPr>
          <a:lstStyle/>
          <a:p>
            <a:pPr marL="16933" marR="6773">
              <a:lnSpc>
                <a:spcPct val="100699"/>
              </a:lnSpc>
              <a:spcBef>
                <a:spcPts val="113"/>
              </a:spcBef>
            </a:pP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Concatenate all filter outputs  together</a:t>
            </a:r>
            <a:r>
              <a:rPr sz="2400" spc="-2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depth-wise</a:t>
            </a:r>
            <a:endParaRPr sz="2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26648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435970" y="4859040"/>
            <a:ext cx="5148580" cy="3402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100" spc="-7" dirty="0">
                <a:latin typeface="Arial"/>
                <a:cs typeface="Arial"/>
              </a:rPr>
              <a:t>Inception module with dimension</a:t>
            </a:r>
            <a:r>
              <a:rPr sz="2100" spc="-100" dirty="0">
                <a:latin typeface="Arial"/>
                <a:cs typeface="Arial"/>
              </a:rPr>
              <a:t> </a:t>
            </a:r>
            <a:r>
              <a:rPr sz="2100" spc="-7" dirty="0">
                <a:latin typeface="Arial"/>
                <a:cs typeface="Arial"/>
              </a:rPr>
              <a:t>reduction</a:t>
            </a:r>
            <a:endParaRPr sz="21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490195" y="3624259"/>
            <a:ext cx="1242907" cy="306918"/>
          </a:xfrm>
          <a:prstGeom prst="rect">
            <a:avLst/>
          </a:prstGeom>
          <a:solidFill>
            <a:srgbClr val="CFDFE2"/>
          </a:solidFill>
          <a:ln w="19049">
            <a:solidFill>
              <a:srgbClr val="44808E"/>
            </a:solidFill>
          </a:ln>
        </p:spPr>
        <p:txBody>
          <a:bodyPr vert="horz" wrap="square" lIns="0" tIns="121070" rIns="0" bIns="0" rtlCol="0">
            <a:spAutoFit/>
          </a:bodyPr>
          <a:lstStyle/>
          <a:p>
            <a:pPr marL="139697">
              <a:spcBef>
                <a:spcPts val="953"/>
              </a:spcBef>
            </a:pPr>
            <a:r>
              <a:rPr sz="1200" spc="-40" dirty="0">
                <a:solidFill>
                  <a:srgbClr val="44808E"/>
                </a:solidFill>
                <a:latin typeface="Arial"/>
                <a:cs typeface="Arial"/>
              </a:rPr>
              <a:t>Previous</a:t>
            </a:r>
            <a:r>
              <a:rPr sz="1200" spc="-27" dirty="0">
                <a:solidFill>
                  <a:srgbClr val="44808E"/>
                </a:solidFill>
                <a:latin typeface="Arial"/>
                <a:cs typeface="Arial"/>
              </a:rPr>
              <a:t> </a:t>
            </a:r>
            <a:r>
              <a:rPr sz="1200" spc="-47" dirty="0">
                <a:solidFill>
                  <a:srgbClr val="44808E"/>
                </a:solidFill>
                <a:latin typeface="Arial"/>
                <a:cs typeface="Arial"/>
              </a:rPr>
              <a:t>Layer</a:t>
            </a:r>
            <a:endParaRPr sz="12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459457" y="2823661"/>
            <a:ext cx="1242907" cy="401818"/>
          </a:xfrm>
          <a:prstGeom prst="rect">
            <a:avLst/>
          </a:prstGeom>
          <a:solidFill>
            <a:srgbClr val="C8DAF7"/>
          </a:solidFill>
          <a:ln w="19049">
            <a:solidFill>
              <a:srgbClr val="4985E8"/>
            </a:solidFill>
          </a:ln>
        </p:spPr>
        <p:txBody>
          <a:bodyPr vert="horz" wrap="square" lIns="0" tIns="42332" rIns="0" bIns="0" rtlCol="0">
            <a:spAutoFit/>
          </a:bodyPr>
          <a:lstStyle/>
          <a:p>
            <a:pPr marL="380990" marR="328497" indent="-42332">
              <a:lnSpc>
                <a:spcPts val="1400"/>
              </a:lnSpc>
              <a:spcBef>
                <a:spcPts val="333"/>
              </a:spcBef>
            </a:pPr>
            <a:r>
              <a:rPr sz="1200" spc="-13" dirty="0">
                <a:solidFill>
                  <a:srgbClr val="4985E8"/>
                </a:solidFill>
                <a:latin typeface="Arial"/>
                <a:cs typeface="Arial"/>
              </a:rPr>
              <a:t>3x3</a:t>
            </a:r>
            <a:r>
              <a:rPr sz="1200" spc="-107" dirty="0">
                <a:solidFill>
                  <a:srgbClr val="4985E8"/>
                </a:solidFill>
                <a:latin typeface="Arial"/>
                <a:cs typeface="Arial"/>
              </a:rPr>
              <a:t> </a:t>
            </a:r>
            <a:r>
              <a:rPr sz="1200" spc="-33" dirty="0">
                <a:solidFill>
                  <a:srgbClr val="4985E8"/>
                </a:solidFill>
                <a:latin typeface="Arial"/>
                <a:cs typeface="Arial"/>
              </a:rPr>
              <a:t>max  </a:t>
            </a:r>
            <a:r>
              <a:rPr sz="1200" spc="-20" dirty="0">
                <a:solidFill>
                  <a:srgbClr val="4985E8"/>
                </a:solidFill>
                <a:latin typeface="Arial"/>
                <a:cs typeface="Arial"/>
              </a:rPr>
              <a:t>pooling</a:t>
            </a:r>
            <a:endParaRPr sz="12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024360" y="2823661"/>
            <a:ext cx="1242907" cy="401818"/>
          </a:xfrm>
          <a:prstGeom prst="rect">
            <a:avLst/>
          </a:prstGeom>
          <a:solidFill>
            <a:srgbClr val="FBE4CD"/>
          </a:solidFill>
          <a:ln w="19049">
            <a:solidFill>
              <a:srgbClr val="FF9900"/>
            </a:solidFill>
          </a:ln>
        </p:spPr>
        <p:txBody>
          <a:bodyPr vert="horz" wrap="square" lIns="0" tIns="42332" rIns="0" bIns="0" rtlCol="0">
            <a:spAutoFit/>
          </a:bodyPr>
          <a:lstStyle/>
          <a:p>
            <a:pPr marL="245527" marR="235367" indent="253994">
              <a:lnSpc>
                <a:spcPts val="1400"/>
              </a:lnSpc>
              <a:spcBef>
                <a:spcPts val="333"/>
              </a:spcBef>
            </a:pPr>
            <a:r>
              <a:rPr sz="1200" spc="-20" dirty="0">
                <a:solidFill>
                  <a:srgbClr val="FF9900"/>
                </a:solidFill>
                <a:latin typeface="Arial"/>
                <a:cs typeface="Arial"/>
              </a:rPr>
              <a:t>5x5  </a:t>
            </a:r>
            <a:r>
              <a:rPr sz="1200" spc="-27" dirty="0">
                <a:solidFill>
                  <a:srgbClr val="FF9900"/>
                </a:solidFill>
                <a:latin typeface="Arial"/>
                <a:cs typeface="Arial"/>
              </a:rPr>
              <a:t>convolution</a:t>
            </a:r>
            <a:endParaRPr sz="12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589263" y="2823661"/>
            <a:ext cx="1242907" cy="401818"/>
          </a:xfrm>
          <a:prstGeom prst="rect">
            <a:avLst/>
          </a:prstGeom>
          <a:solidFill>
            <a:srgbClr val="FBE4CD"/>
          </a:solidFill>
          <a:ln w="19049">
            <a:solidFill>
              <a:srgbClr val="FF9900"/>
            </a:solidFill>
          </a:ln>
        </p:spPr>
        <p:txBody>
          <a:bodyPr vert="horz" wrap="square" lIns="0" tIns="42332" rIns="0" bIns="0" rtlCol="0">
            <a:spAutoFit/>
          </a:bodyPr>
          <a:lstStyle/>
          <a:p>
            <a:pPr marL="245527" marR="235367" indent="253994">
              <a:lnSpc>
                <a:spcPts val="1400"/>
              </a:lnSpc>
              <a:spcBef>
                <a:spcPts val="333"/>
              </a:spcBef>
            </a:pPr>
            <a:r>
              <a:rPr sz="1200" spc="-20" dirty="0">
                <a:solidFill>
                  <a:srgbClr val="FF9900"/>
                </a:solidFill>
                <a:latin typeface="Arial"/>
                <a:cs typeface="Arial"/>
              </a:rPr>
              <a:t>3x3  </a:t>
            </a:r>
            <a:r>
              <a:rPr sz="1200" spc="-27" dirty="0">
                <a:solidFill>
                  <a:srgbClr val="FF9900"/>
                </a:solidFill>
                <a:latin typeface="Arial"/>
                <a:cs typeface="Arial"/>
              </a:rPr>
              <a:t>convolution</a:t>
            </a:r>
            <a:endParaRPr sz="12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4165" y="2823661"/>
            <a:ext cx="1242907" cy="401818"/>
          </a:xfrm>
          <a:prstGeom prst="rect">
            <a:avLst/>
          </a:prstGeom>
          <a:solidFill>
            <a:srgbClr val="FBE4CD"/>
          </a:solidFill>
          <a:ln w="19049">
            <a:solidFill>
              <a:srgbClr val="FF9900"/>
            </a:solidFill>
          </a:ln>
        </p:spPr>
        <p:txBody>
          <a:bodyPr vert="horz" wrap="square" lIns="0" tIns="42332" rIns="0" bIns="0" rtlCol="0">
            <a:spAutoFit/>
          </a:bodyPr>
          <a:lstStyle/>
          <a:p>
            <a:pPr marL="245527" marR="235367" indent="253994">
              <a:lnSpc>
                <a:spcPts val="1400"/>
              </a:lnSpc>
              <a:spcBef>
                <a:spcPts val="333"/>
              </a:spcBef>
            </a:pPr>
            <a:r>
              <a:rPr sz="1200" spc="-20" dirty="0">
                <a:solidFill>
                  <a:srgbClr val="FF9900"/>
                </a:solidFill>
                <a:latin typeface="Arial"/>
                <a:cs typeface="Arial"/>
              </a:rPr>
              <a:t>1x1  </a:t>
            </a:r>
            <a:r>
              <a:rPr sz="1200" spc="-27" dirty="0">
                <a:solidFill>
                  <a:srgbClr val="FF9900"/>
                </a:solidFill>
                <a:latin typeface="Arial"/>
                <a:cs typeface="Arial"/>
              </a:rPr>
              <a:t>convolution</a:t>
            </a:r>
            <a:endParaRPr sz="12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400395" y="2151062"/>
            <a:ext cx="1422400" cy="401818"/>
          </a:xfrm>
          <a:prstGeom prst="rect">
            <a:avLst/>
          </a:prstGeom>
          <a:solidFill>
            <a:srgbClr val="CFDFE2"/>
          </a:solidFill>
          <a:ln w="19049">
            <a:solidFill>
              <a:srgbClr val="44808E"/>
            </a:solidFill>
          </a:ln>
        </p:spPr>
        <p:txBody>
          <a:bodyPr vert="horz" wrap="square" lIns="0" tIns="42332" rIns="0" bIns="0" rtlCol="0">
            <a:spAutoFit/>
          </a:bodyPr>
          <a:lstStyle/>
          <a:p>
            <a:pPr marL="246374" marR="236214" indent="309026">
              <a:lnSpc>
                <a:spcPts val="1400"/>
              </a:lnSpc>
              <a:spcBef>
                <a:spcPts val="333"/>
              </a:spcBef>
            </a:pPr>
            <a:r>
              <a:rPr sz="1200" spc="-47" dirty="0">
                <a:solidFill>
                  <a:srgbClr val="44808E"/>
                </a:solidFill>
                <a:latin typeface="Arial"/>
                <a:cs typeface="Arial"/>
              </a:rPr>
              <a:t>Filter  </a:t>
            </a:r>
            <a:r>
              <a:rPr sz="1200" spc="-20" dirty="0">
                <a:solidFill>
                  <a:srgbClr val="44808E"/>
                </a:solidFill>
                <a:latin typeface="Arial"/>
                <a:cs typeface="Arial"/>
              </a:rPr>
              <a:t>concatenation</a:t>
            </a:r>
            <a:endParaRPr sz="12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926135" y="3279227"/>
            <a:ext cx="2186093" cy="345439"/>
          </a:xfrm>
          <a:custGeom>
            <a:avLst/>
            <a:gdLst/>
            <a:ahLst/>
            <a:cxnLst/>
            <a:rect l="l" t="t" r="r" b="b"/>
            <a:pathLst>
              <a:path w="1639570" h="259080">
                <a:moveTo>
                  <a:pt x="1639094" y="258774"/>
                </a:moveTo>
                <a:lnTo>
                  <a:pt x="0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99575" y="3225087"/>
            <a:ext cx="145799" cy="1082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351831" y="3313203"/>
            <a:ext cx="760307" cy="311572"/>
          </a:xfrm>
          <a:custGeom>
            <a:avLst/>
            <a:gdLst/>
            <a:ahLst/>
            <a:cxnLst/>
            <a:rect l="l" t="t" r="r" b="b"/>
            <a:pathLst>
              <a:path w="570230" h="233680">
                <a:moveTo>
                  <a:pt x="569821" y="233292"/>
                </a:moveTo>
                <a:lnTo>
                  <a:pt x="0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232460" y="3256829"/>
            <a:ext cx="147969" cy="1078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111594" y="3342059"/>
            <a:ext cx="408940" cy="282787"/>
          </a:xfrm>
          <a:custGeom>
            <a:avLst/>
            <a:gdLst/>
            <a:ahLst/>
            <a:cxnLst/>
            <a:rect l="l" t="t" r="r" b="b"/>
            <a:pathLst>
              <a:path w="306705" h="212089">
                <a:moveTo>
                  <a:pt x="0" y="211649"/>
                </a:moveTo>
                <a:lnTo>
                  <a:pt x="306449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483659" y="3263863"/>
            <a:ext cx="144065" cy="12542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111594" y="3283512"/>
            <a:ext cx="1819487" cy="341205"/>
          </a:xfrm>
          <a:custGeom>
            <a:avLst/>
            <a:gdLst/>
            <a:ahLst/>
            <a:cxnLst/>
            <a:rect l="l" t="t" r="r" b="b"/>
            <a:pathLst>
              <a:path w="1364614" h="255905">
                <a:moveTo>
                  <a:pt x="0" y="255559"/>
                </a:moveTo>
                <a:lnTo>
                  <a:pt x="1364547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910556" y="3229576"/>
            <a:ext cx="146432" cy="1078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262936" y="2601729"/>
            <a:ext cx="1818640" cy="222673"/>
          </a:xfrm>
          <a:custGeom>
            <a:avLst/>
            <a:gdLst/>
            <a:ahLst/>
            <a:cxnLst/>
            <a:rect l="l" t="t" r="r" b="b"/>
            <a:pathLst>
              <a:path w="1363979" h="167005">
                <a:moveTo>
                  <a:pt x="1363439" y="166449"/>
                </a:moveTo>
                <a:lnTo>
                  <a:pt x="0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135820" y="2547385"/>
            <a:ext cx="144899" cy="10868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250728" y="2645822"/>
            <a:ext cx="395393" cy="178647"/>
          </a:xfrm>
          <a:custGeom>
            <a:avLst/>
            <a:gdLst/>
            <a:ahLst/>
            <a:cxnLst/>
            <a:rect l="l" t="t" r="r" b="b"/>
            <a:pathLst>
              <a:path w="296544" h="133985">
                <a:moveTo>
                  <a:pt x="296274" y="133379"/>
                </a:moveTo>
                <a:lnTo>
                  <a:pt x="0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132921" y="2585805"/>
            <a:ext cx="147729" cy="11097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210662" y="2622557"/>
            <a:ext cx="754380" cy="201507"/>
          </a:xfrm>
          <a:custGeom>
            <a:avLst/>
            <a:gdLst/>
            <a:ahLst/>
            <a:cxnLst/>
            <a:rect l="l" t="t" r="r" b="b"/>
            <a:pathLst>
              <a:path w="565785" h="151130">
                <a:moveTo>
                  <a:pt x="0" y="150827"/>
                </a:moveTo>
                <a:lnTo>
                  <a:pt x="565163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940698" y="2569322"/>
            <a:ext cx="147585" cy="10646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75564" y="2598862"/>
            <a:ext cx="2184400" cy="225213"/>
          </a:xfrm>
          <a:custGeom>
            <a:avLst/>
            <a:gdLst/>
            <a:ahLst/>
            <a:cxnLst/>
            <a:rect l="l" t="t" r="r" b="b"/>
            <a:pathLst>
              <a:path w="1638300" h="168910">
                <a:moveTo>
                  <a:pt x="0" y="168599"/>
                </a:moveTo>
                <a:lnTo>
                  <a:pt x="1638296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942967" y="2544429"/>
            <a:ext cx="144356" cy="10886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693451" y="3405759"/>
            <a:ext cx="1242907" cy="432647"/>
          </a:xfrm>
          <a:custGeom>
            <a:avLst/>
            <a:gdLst/>
            <a:ahLst/>
            <a:cxnLst/>
            <a:rect l="l" t="t" r="r" b="b"/>
            <a:pathLst>
              <a:path w="932179" h="324485">
                <a:moveTo>
                  <a:pt x="0" y="0"/>
                </a:moveTo>
                <a:lnTo>
                  <a:pt x="932098" y="0"/>
                </a:lnTo>
                <a:lnTo>
                  <a:pt x="932098" y="323974"/>
                </a:lnTo>
                <a:lnTo>
                  <a:pt x="0" y="323974"/>
                </a:lnTo>
                <a:lnTo>
                  <a:pt x="0" y="0"/>
                </a:lnTo>
                <a:close/>
              </a:path>
            </a:pathLst>
          </a:custGeom>
          <a:solidFill>
            <a:srgbClr val="FBE4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7693451" y="3405759"/>
            <a:ext cx="1242907" cy="432647"/>
          </a:xfrm>
          <a:custGeom>
            <a:avLst/>
            <a:gdLst/>
            <a:ahLst/>
            <a:cxnLst/>
            <a:rect l="l" t="t" r="r" b="b"/>
            <a:pathLst>
              <a:path w="932179" h="324485">
                <a:moveTo>
                  <a:pt x="0" y="0"/>
                </a:moveTo>
                <a:lnTo>
                  <a:pt x="932098" y="0"/>
                </a:lnTo>
                <a:lnTo>
                  <a:pt x="932098" y="323974"/>
                </a:lnTo>
                <a:lnTo>
                  <a:pt x="0" y="323974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7922426" y="3420909"/>
            <a:ext cx="784860" cy="394547"/>
          </a:xfrm>
          <a:prstGeom prst="rect">
            <a:avLst/>
          </a:prstGeom>
        </p:spPr>
        <p:txBody>
          <a:bodyPr vert="horz" wrap="square" lIns="0" tIns="27093" rIns="0" bIns="0" rtlCol="0">
            <a:spAutoFit/>
          </a:bodyPr>
          <a:lstStyle/>
          <a:p>
            <a:pPr marL="16933" marR="6773" indent="253994">
              <a:lnSpc>
                <a:spcPts val="1400"/>
              </a:lnSpc>
              <a:spcBef>
                <a:spcPts val="213"/>
              </a:spcBef>
            </a:pPr>
            <a:r>
              <a:rPr sz="1200" spc="-20" dirty="0">
                <a:solidFill>
                  <a:srgbClr val="FF9900"/>
                </a:solidFill>
                <a:latin typeface="Arial"/>
                <a:cs typeface="Arial"/>
              </a:rPr>
              <a:t>1x1  </a:t>
            </a:r>
            <a:r>
              <a:rPr sz="1200" spc="-27" dirty="0">
                <a:solidFill>
                  <a:srgbClr val="FF9900"/>
                </a:solidFill>
                <a:latin typeface="Arial"/>
                <a:cs typeface="Arial"/>
              </a:rPr>
              <a:t>convolution</a:t>
            </a:r>
            <a:endParaRPr sz="12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8597716" y="4159358"/>
            <a:ext cx="1242907" cy="306918"/>
          </a:xfrm>
          <a:prstGeom prst="rect">
            <a:avLst/>
          </a:prstGeom>
          <a:solidFill>
            <a:srgbClr val="CFDFE2"/>
          </a:solidFill>
          <a:ln w="19049">
            <a:solidFill>
              <a:srgbClr val="44808E"/>
            </a:solidFill>
          </a:ln>
        </p:spPr>
        <p:txBody>
          <a:bodyPr vert="horz" wrap="square" lIns="0" tIns="121070" rIns="0" bIns="0" rtlCol="0">
            <a:spAutoFit/>
          </a:bodyPr>
          <a:lstStyle/>
          <a:p>
            <a:pPr marL="139697">
              <a:spcBef>
                <a:spcPts val="953"/>
              </a:spcBef>
            </a:pPr>
            <a:r>
              <a:rPr sz="1200" spc="-40" dirty="0">
                <a:solidFill>
                  <a:srgbClr val="44808E"/>
                </a:solidFill>
                <a:latin typeface="Arial"/>
                <a:cs typeface="Arial"/>
              </a:rPr>
              <a:t>Previous</a:t>
            </a:r>
            <a:r>
              <a:rPr sz="1200" spc="-27" dirty="0">
                <a:solidFill>
                  <a:srgbClr val="44808E"/>
                </a:solidFill>
                <a:latin typeface="Arial"/>
                <a:cs typeface="Arial"/>
              </a:rPr>
              <a:t> </a:t>
            </a:r>
            <a:r>
              <a:rPr sz="1200" spc="-47" dirty="0">
                <a:solidFill>
                  <a:srgbClr val="44808E"/>
                </a:solidFill>
                <a:latin typeface="Arial"/>
                <a:cs typeface="Arial"/>
              </a:rPr>
              <a:t>Layer</a:t>
            </a:r>
            <a:endParaRPr sz="1200">
              <a:latin typeface="Arial"/>
              <a:cs typeface="Arial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10563645" y="3405759"/>
            <a:ext cx="1242907" cy="432647"/>
          </a:xfrm>
          <a:custGeom>
            <a:avLst/>
            <a:gdLst/>
            <a:ahLst/>
            <a:cxnLst/>
            <a:rect l="l" t="t" r="r" b="b"/>
            <a:pathLst>
              <a:path w="932179" h="324485">
                <a:moveTo>
                  <a:pt x="0" y="0"/>
                </a:moveTo>
                <a:lnTo>
                  <a:pt x="932098" y="0"/>
                </a:lnTo>
                <a:lnTo>
                  <a:pt x="932098" y="323974"/>
                </a:lnTo>
                <a:lnTo>
                  <a:pt x="0" y="323974"/>
                </a:lnTo>
                <a:lnTo>
                  <a:pt x="0" y="0"/>
                </a:lnTo>
                <a:close/>
              </a:path>
            </a:pathLst>
          </a:custGeom>
          <a:solidFill>
            <a:srgbClr val="C8DA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0563645" y="3405759"/>
            <a:ext cx="1242907" cy="432647"/>
          </a:xfrm>
          <a:custGeom>
            <a:avLst/>
            <a:gdLst/>
            <a:ahLst/>
            <a:cxnLst/>
            <a:rect l="l" t="t" r="r" b="b"/>
            <a:pathLst>
              <a:path w="932179" h="324485">
                <a:moveTo>
                  <a:pt x="0" y="0"/>
                </a:moveTo>
                <a:lnTo>
                  <a:pt x="932098" y="0"/>
                </a:lnTo>
                <a:lnTo>
                  <a:pt x="932098" y="323974"/>
                </a:lnTo>
                <a:lnTo>
                  <a:pt x="0" y="323974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4985E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10885862" y="3420909"/>
            <a:ext cx="598593" cy="394547"/>
          </a:xfrm>
          <a:prstGeom prst="rect">
            <a:avLst/>
          </a:prstGeom>
        </p:spPr>
        <p:txBody>
          <a:bodyPr vert="horz" wrap="square" lIns="0" tIns="27093" rIns="0" bIns="0" rtlCol="0">
            <a:spAutoFit/>
          </a:bodyPr>
          <a:lstStyle/>
          <a:p>
            <a:pPr marL="58419" marR="6773" indent="-42332">
              <a:lnSpc>
                <a:spcPts val="1400"/>
              </a:lnSpc>
              <a:spcBef>
                <a:spcPts val="213"/>
              </a:spcBef>
            </a:pPr>
            <a:r>
              <a:rPr sz="1200" spc="-13" dirty="0">
                <a:solidFill>
                  <a:srgbClr val="4985E8"/>
                </a:solidFill>
                <a:latin typeface="Arial"/>
                <a:cs typeface="Arial"/>
              </a:rPr>
              <a:t>3x3</a:t>
            </a:r>
            <a:r>
              <a:rPr sz="1200" spc="-107" dirty="0">
                <a:solidFill>
                  <a:srgbClr val="4985E8"/>
                </a:solidFill>
                <a:latin typeface="Arial"/>
                <a:cs typeface="Arial"/>
              </a:rPr>
              <a:t> </a:t>
            </a:r>
            <a:r>
              <a:rPr sz="1200" spc="-33" dirty="0">
                <a:solidFill>
                  <a:srgbClr val="4985E8"/>
                </a:solidFill>
                <a:latin typeface="Arial"/>
                <a:cs typeface="Arial"/>
              </a:rPr>
              <a:t>max  </a:t>
            </a:r>
            <a:r>
              <a:rPr sz="1200" spc="-20" dirty="0">
                <a:solidFill>
                  <a:srgbClr val="4985E8"/>
                </a:solidFill>
                <a:latin typeface="Arial"/>
                <a:cs typeface="Arial"/>
              </a:rPr>
              <a:t>pooling</a:t>
            </a:r>
            <a:endParaRPr sz="1200">
              <a:latin typeface="Arial"/>
              <a:cs typeface="Arial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9128548" y="2687445"/>
            <a:ext cx="1242907" cy="432647"/>
          </a:xfrm>
          <a:custGeom>
            <a:avLst/>
            <a:gdLst/>
            <a:ahLst/>
            <a:cxnLst/>
            <a:rect l="l" t="t" r="r" b="b"/>
            <a:pathLst>
              <a:path w="932179" h="324485">
                <a:moveTo>
                  <a:pt x="0" y="0"/>
                </a:moveTo>
                <a:lnTo>
                  <a:pt x="932098" y="0"/>
                </a:lnTo>
                <a:lnTo>
                  <a:pt x="932098" y="323999"/>
                </a:lnTo>
                <a:lnTo>
                  <a:pt x="0" y="323999"/>
                </a:lnTo>
                <a:lnTo>
                  <a:pt x="0" y="0"/>
                </a:lnTo>
                <a:close/>
              </a:path>
            </a:pathLst>
          </a:custGeom>
          <a:solidFill>
            <a:srgbClr val="FBE4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9128548" y="2687445"/>
            <a:ext cx="1242907" cy="432647"/>
          </a:xfrm>
          <a:custGeom>
            <a:avLst/>
            <a:gdLst/>
            <a:ahLst/>
            <a:cxnLst/>
            <a:rect l="l" t="t" r="r" b="b"/>
            <a:pathLst>
              <a:path w="932179" h="324485">
                <a:moveTo>
                  <a:pt x="0" y="0"/>
                </a:moveTo>
                <a:lnTo>
                  <a:pt x="932098" y="0"/>
                </a:lnTo>
                <a:lnTo>
                  <a:pt x="932098" y="323999"/>
                </a:lnTo>
                <a:lnTo>
                  <a:pt x="0" y="3239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9357523" y="2702612"/>
            <a:ext cx="784860" cy="394547"/>
          </a:xfrm>
          <a:prstGeom prst="rect">
            <a:avLst/>
          </a:prstGeom>
        </p:spPr>
        <p:txBody>
          <a:bodyPr vert="horz" wrap="square" lIns="0" tIns="27093" rIns="0" bIns="0" rtlCol="0">
            <a:spAutoFit/>
          </a:bodyPr>
          <a:lstStyle/>
          <a:p>
            <a:pPr marL="16933" marR="6773" indent="253994">
              <a:lnSpc>
                <a:spcPts val="1400"/>
              </a:lnSpc>
              <a:spcBef>
                <a:spcPts val="213"/>
              </a:spcBef>
            </a:pPr>
            <a:r>
              <a:rPr sz="1200" spc="-20" dirty="0">
                <a:solidFill>
                  <a:srgbClr val="FF9900"/>
                </a:solidFill>
                <a:latin typeface="Arial"/>
                <a:cs typeface="Arial"/>
              </a:rPr>
              <a:t>5x5  </a:t>
            </a:r>
            <a:r>
              <a:rPr sz="1200" spc="-27" dirty="0">
                <a:solidFill>
                  <a:srgbClr val="FF9900"/>
                </a:solidFill>
                <a:latin typeface="Arial"/>
                <a:cs typeface="Arial"/>
              </a:rPr>
              <a:t>convolution</a:t>
            </a:r>
            <a:endParaRPr sz="1200">
              <a:latin typeface="Arial"/>
              <a:cs typeface="Arial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7693451" y="2687445"/>
            <a:ext cx="1242907" cy="432647"/>
          </a:xfrm>
          <a:custGeom>
            <a:avLst/>
            <a:gdLst/>
            <a:ahLst/>
            <a:cxnLst/>
            <a:rect l="l" t="t" r="r" b="b"/>
            <a:pathLst>
              <a:path w="932179" h="324485">
                <a:moveTo>
                  <a:pt x="0" y="0"/>
                </a:moveTo>
                <a:lnTo>
                  <a:pt x="932098" y="0"/>
                </a:lnTo>
                <a:lnTo>
                  <a:pt x="932098" y="323999"/>
                </a:lnTo>
                <a:lnTo>
                  <a:pt x="0" y="323999"/>
                </a:lnTo>
                <a:lnTo>
                  <a:pt x="0" y="0"/>
                </a:lnTo>
                <a:close/>
              </a:path>
            </a:pathLst>
          </a:custGeom>
          <a:solidFill>
            <a:srgbClr val="FBE4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7693451" y="2687445"/>
            <a:ext cx="1242907" cy="432647"/>
          </a:xfrm>
          <a:custGeom>
            <a:avLst/>
            <a:gdLst/>
            <a:ahLst/>
            <a:cxnLst/>
            <a:rect l="l" t="t" r="r" b="b"/>
            <a:pathLst>
              <a:path w="932179" h="324485">
                <a:moveTo>
                  <a:pt x="0" y="0"/>
                </a:moveTo>
                <a:lnTo>
                  <a:pt x="932098" y="0"/>
                </a:lnTo>
                <a:lnTo>
                  <a:pt x="932098" y="323999"/>
                </a:lnTo>
                <a:lnTo>
                  <a:pt x="0" y="3239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7922426" y="2702612"/>
            <a:ext cx="784860" cy="394547"/>
          </a:xfrm>
          <a:prstGeom prst="rect">
            <a:avLst/>
          </a:prstGeom>
        </p:spPr>
        <p:txBody>
          <a:bodyPr vert="horz" wrap="square" lIns="0" tIns="27093" rIns="0" bIns="0" rtlCol="0">
            <a:spAutoFit/>
          </a:bodyPr>
          <a:lstStyle/>
          <a:p>
            <a:pPr marL="16933" marR="6773" indent="253994">
              <a:lnSpc>
                <a:spcPts val="1400"/>
              </a:lnSpc>
              <a:spcBef>
                <a:spcPts val="213"/>
              </a:spcBef>
            </a:pPr>
            <a:r>
              <a:rPr sz="1200" spc="-20" dirty="0">
                <a:solidFill>
                  <a:srgbClr val="FF9900"/>
                </a:solidFill>
                <a:latin typeface="Arial"/>
                <a:cs typeface="Arial"/>
              </a:rPr>
              <a:t>3x3  </a:t>
            </a:r>
            <a:r>
              <a:rPr sz="1200" spc="-27" dirty="0">
                <a:solidFill>
                  <a:srgbClr val="FF9900"/>
                </a:solidFill>
                <a:latin typeface="Arial"/>
                <a:cs typeface="Arial"/>
              </a:rPr>
              <a:t>convolution</a:t>
            </a:r>
            <a:endParaRPr sz="1200">
              <a:latin typeface="Arial"/>
              <a:cs typeface="Arial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6171653" y="2738945"/>
            <a:ext cx="1242907" cy="401818"/>
          </a:xfrm>
          <a:prstGeom prst="rect">
            <a:avLst/>
          </a:prstGeom>
          <a:solidFill>
            <a:srgbClr val="FBE4CD"/>
          </a:solidFill>
          <a:ln w="19049">
            <a:solidFill>
              <a:srgbClr val="FF9900"/>
            </a:solidFill>
          </a:ln>
        </p:spPr>
        <p:txBody>
          <a:bodyPr vert="horz" wrap="square" lIns="0" tIns="42332" rIns="0" bIns="0" rtlCol="0">
            <a:spAutoFit/>
          </a:bodyPr>
          <a:lstStyle/>
          <a:p>
            <a:pPr marL="245527" marR="235367" indent="253994">
              <a:lnSpc>
                <a:spcPts val="1400"/>
              </a:lnSpc>
              <a:spcBef>
                <a:spcPts val="333"/>
              </a:spcBef>
            </a:pPr>
            <a:r>
              <a:rPr sz="1200" spc="-20" dirty="0">
                <a:solidFill>
                  <a:srgbClr val="FF9900"/>
                </a:solidFill>
                <a:latin typeface="Arial"/>
                <a:cs typeface="Arial"/>
              </a:rPr>
              <a:t>1x1  </a:t>
            </a:r>
            <a:r>
              <a:rPr sz="1200" spc="-27" dirty="0">
                <a:solidFill>
                  <a:srgbClr val="FF9900"/>
                </a:solidFill>
                <a:latin typeface="Arial"/>
                <a:cs typeface="Arial"/>
              </a:rPr>
              <a:t>convolution</a:t>
            </a:r>
            <a:endParaRPr sz="1200">
              <a:latin typeface="Arial"/>
              <a:cs typeface="Arial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8504583" y="2014846"/>
            <a:ext cx="1422400" cy="401818"/>
          </a:xfrm>
          <a:prstGeom prst="rect">
            <a:avLst/>
          </a:prstGeom>
          <a:solidFill>
            <a:srgbClr val="CFDFE2"/>
          </a:solidFill>
          <a:ln w="19049">
            <a:solidFill>
              <a:srgbClr val="44808E"/>
            </a:solidFill>
          </a:ln>
        </p:spPr>
        <p:txBody>
          <a:bodyPr vert="horz" wrap="square" lIns="0" tIns="42332" rIns="0" bIns="0" rtlCol="0">
            <a:spAutoFit/>
          </a:bodyPr>
          <a:lstStyle/>
          <a:p>
            <a:pPr marL="246374" marR="236214" indent="309026">
              <a:lnSpc>
                <a:spcPts val="1400"/>
              </a:lnSpc>
              <a:spcBef>
                <a:spcPts val="333"/>
              </a:spcBef>
            </a:pPr>
            <a:r>
              <a:rPr sz="1200" spc="-47" dirty="0">
                <a:solidFill>
                  <a:srgbClr val="44808E"/>
                </a:solidFill>
                <a:latin typeface="Arial"/>
                <a:cs typeface="Arial"/>
              </a:rPr>
              <a:t>Filter  </a:t>
            </a:r>
            <a:r>
              <a:rPr sz="1200" spc="-20" dirty="0">
                <a:solidFill>
                  <a:srgbClr val="44808E"/>
                </a:solidFill>
                <a:latin typeface="Arial"/>
                <a:cs typeface="Arial"/>
              </a:rPr>
              <a:t>concatenation</a:t>
            </a:r>
            <a:endParaRPr sz="1200">
              <a:latin typeface="Arial"/>
              <a:cs typeface="Arial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8260183" y="3143777"/>
            <a:ext cx="109332" cy="26198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9219115" y="3931092"/>
            <a:ext cx="398780" cy="228600"/>
          </a:xfrm>
          <a:custGeom>
            <a:avLst/>
            <a:gdLst/>
            <a:ahLst/>
            <a:cxnLst/>
            <a:rect l="l" t="t" r="r" b="b"/>
            <a:pathLst>
              <a:path w="299084" h="171450">
                <a:moveTo>
                  <a:pt x="0" y="171199"/>
                </a:moveTo>
                <a:lnTo>
                  <a:pt x="298924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9584114" y="3861126"/>
            <a:ext cx="146265" cy="11906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9219115" y="3862359"/>
            <a:ext cx="1816100" cy="297180"/>
          </a:xfrm>
          <a:custGeom>
            <a:avLst/>
            <a:gdLst/>
            <a:ahLst/>
            <a:cxnLst/>
            <a:rect l="l" t="t" r="r" b="b"/>
            <a:pathLst>
              <a:path w="1362075" h="222885">
                <a:moveTo>
                  <a:pt x="0" y="222749"/>
                </a:moveTo>
                <a:lnTo>
                  <a:pt x="1361697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1015245" y="3808259"/>
            <a:ext cx="145932" cy="10819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9367113" y="2465512"/>
            <a:ext cx="1818640" cy="222673"/>
          </a:xfrm>
          <a:custGeom>
            <a:avLst/>
            <a:gdLst/>
            <a:ahLst/>
            <a:cxnLst/>
            <a:rect l="l" t="t" r="r" b="b"/>
            <a:pathLst>
              <a:path w="1363979" h="167005">
                <a:moveTo>
                  <a:pt x="1363447" y="166449"/>
                </a:moveTo>
                <a:lnTo>
                  <a:pt x="0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9240015" y="2411169"/>
            <a:ext cx="144899" cy="10868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9354914" y="2509605"/>
            <a:ext cx="395393" cy="178647"/>
          </a:xfrm>
          <a:custGeom>
            <a:avLst/>
            <a:gdLst/>
            <a:ahLst/>
            <a:cxnLst/>
            <a:rect l="l" t="t" r="r" b="b"/>
            <a:pathLst>
              <a:path w="296545" h="133985">
                <a:moveTo>
                  <a:pt x="296274" y="133379"/>
                </a:moveTo>
                <a:lnTo>
                  <a:pt x="0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9237115" y="2449589"/>
            <a:ext cx="147732" cy="11097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8314850" y="2486341"/>
            <a:ext cx="754380" cy="201507"/>
          </a:xfrm>
          <a:custGeom>
            <a:avLst/>
            <a:gdLst/>
            <a:ahLst/>
            <a:cxnLst/>
            <a:rect l="l" t="t" r="r" b="b"/>
            <a:pathLst>
              <a:path w="565784" h="151130">
                <a:moveTo>
                  <a:pt x="0" y="150827"/>
                </a:moveTo>
                <a:lnTo>
                  <a:pt x="565173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9044882" y="2433104"/>
            <a:ext cx="147599" cy="10646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6793053" y="2465181"/>
            <a:ext cx="2271607" cy="274320"/>
          </a:xfrm>
          <a:custGeom>
            <a:avLst/>
            <a:gdLst/>
            <a:ahLst/>
            <a:cxnLst/>
            <a:rect l="l" t="t" r="r" b="b"/>
            <a:pathLst>
              <a:path w="1703704" h="205739">
                <a:moveTo>
                  <a:pt x="0" y="205322"/>
                </a:moveTo>
                <a:lnTo>
                  <a:pt x="1703621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9046816" y="2410829"/>
            <a:ext cx="144865" cy="108703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8458317" y="3888826"/>
            <a:ext cx="761153" cy="270933"/>
          </a:xfrm>
          <a:custGeom>
            <a:avLst/>
            <a:gdLst/>
            <a:ahLst/>
            <a:cxnLst/>
            <a:rect l="l" t="t" r="r" b="b"/>
            <a:pathLst>
              <a:path w="570865" h="203200">
                <a:moveTo>
                  <a:pt x="570598" y="202899"/>
                </a:moveTo>
                <a:lnTo>
                  <a:pt x="0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8337016" y="3836593"/>
            <a:ext cx="148032" cy="104465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9128548" y="3423426"/>
            <a:ext cx="1242907" cy="432647"/>
          </a:xfrm>
          <a:custGeom>
            <a:avLst/>
            <a:gdLst/>
            <a:ahLst/>
            <a:cxnLst/>
            <a:rect l="l" t="t" r="r" b="b"/>
            <a:pathLst>
              <a:path w="932179" h="324485">
                <a:moveTo>
                  <a:pt x="0" y="0"/>
                </a:moveTo>
                <a:lnTo>
                  <a:pt x="932098" y="0"/>
                </a:lnTo>
                <a:lnTo>
                  <a:pt x="932098" y="323999"/>
                </a:lnTo>
                <a:lnTo>
                  <a:pt x="0" y="323999"/>
                </a:lnTo>
                <a:lnTo>
                  <a:pt x="0" y="0"/>
                </a:lnTo>
                <a:close/>
              </a:path>
            </a:pathLst>
          </a:custGeom>
          <a:solidFill>
            <a:srgbClr val="FBE4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9128548" y="3423426"/>
            <a:ext cx="1242907" cy="432647"/>
          </a:xfrm>
          <a:custGeom>
            <a:avLst/>
            <a:gdLst/>
            <a:ahLst/>
            <a:cxnLst/>
            <a:rect l="l" t="t" r="r" b="b"/>
            <a:pathLst>
              <a:path w="932179" h="324485">
                <a:moveTo>
                  <a:pt x="0" y="0"/>
                </a:moveTo>
                <a:lnTo>
                  <a:pt x="932098" y="0"/>
                </a:lnTo>
                <a:lnTo>
                  <a:pt x="932098" y="323999"/>
                </a:lnTo>
                <a:lnTo>
                  <a:pt x="0" y="3239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 txBox="1"/>
          <p:nvPr/>
        </p:nvSpPr>
        <p:spPr>
          <a:xfrm>
            <a:off x="9357523" y="3438576"/>
            <a:ext cx="784860" cy="394547"/>
          </a:xfrm>
          <a:prstGeom prst="rect">
            <a:avLst/>
          </a:prstGeom>
        </p:spPr>
        <p:txBody>
          <a:bodyPr vert="horz" wrap="square" lIns="0" tIns="27093" rIns="0" bIns="0" rtlCol="0">
            <a:spAutoFit/>
          </a:bodyPr>
          <a:lstStyle/>
          <a:p>
            <a:pPr marL="16933" marR="6773" indent="253994">
              <a:lnSpc>
                <a:spcPts val="1400"/>
              </a:lnSpc>
              <a:spcBef>
                <a:spcPts val="213"/>
              </a:spcBef>
            </a:pPr>
            <a:r>
              <a:rPr sz="1200" spc="-20" dirty="0">
                <a:solidFill>
                  <a:srgbClr val="FF9900"/>
                </a:solidFill>
                <a:latin typeface="Arial"/>
                <a:cs typeface="Arial"/>
              </a:rPr>
              <a:t>1x1  </a:t>
            </a:r>
            <a:r>
              <a:rPr sz="1200" spc="-27" dirty="0">
                <a:solidFill>
                  <a:srgbClr val="FF9900"/>
                </a:solidFill>
                <a:latin typeface="Arial"/>
                <a:cs typeface="Arial"/>
              </a:rPr>
              <a:t>convolution</a:t>
            </a:r>
            <a:endParaRPr sz="1200">
              <a:latin typeface="Arial"/>
              <a:cs typeface="Arial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9695281" y="3143843"/>
            <a:ext cx="109332" cy="279583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10563645" y="2687445"/>
            <a:ext cx="1242907" cy="432647"/>
          </a:xfrm>
          <a:custGeom>
            <a:avLst/>
            <a:gdLst/>
            <a:ahLst/>
            <a:cxnLst/>
            <a:rect l="l" t="t" r="r" b="b"/>
            <a:pathLst>
              <a:path w="932179" h="324485">
                <a:moveTo>
                  <a:pt x="0" y="0"/>
                </a:moveTo>
                <a:lnTo>
                  <a:pt x="932098" y="0"/>
                </a:lnTo>
                <a:lnTo>
                  <a:pt x="932098" y="323999"/>
                </a:lnTo>
                <a:lnTo>
                  <a:pt x="0" y="323999"/>
                </a:lnTo>
                <a:lnTo>
                  <a:pt x="0" y="0"/>
                </a:lnTo>
                <a:close/>
              </a:path>
            </a:pathLst>
          </a:custGeom>
          <a:solidFill>
            <a:srgbClr val="FBE4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10563645" y="2687445"/>
            <a:ext cx="1242907" cy="432647"/>
          </a:xfrm>
          <a:custGeom>
            <a:avLst/>
            <a:gdLst/>
            <a:ahLst/>
            <a:cxnLst/>
            <a:rect l="l" t="t" r="r" b="b"/>
            <a:pathLst>
              <a:path w="932179" h="324485">
                <a:moveTo>
                  <a:pt x="0" y="0"/>
                </a:moveTo>
                <a:lnTo>
                  <a:pt x="932098" y="0"/>
                </a:lnTo>
                <a:lnTo>
                  <a:pt x="932098" y="323999"/>
                </a:lnTo>
                <a:lnTo>
                  <a:pt x="0" y="3239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 txBox="1"/>
          <p:nvPr/>
        </p:nvSpPr>
        <p:spPr>
          <a:xfrm>
            <a:off x="10792621" y="2702612"/>
            <a:ext cx="784860" cy="394547"/>
          </a:xfrm>
          <a:prstGeom prst="rect">
            <a:avLst/>
          </a:prstGeom>
        </p:spPr>
        <p:txBody>
          <a:bodyPr vert="horz" wrap="square" lIns="0" tIns="27093" rIns="0" bIns="0" rtlCol="0">
            <a:spAutoFit/>
          </a:bodyPr>
          <a:lstStyle/>
          <a:p>
            <a:pPr marL="16933" marR="6773" indent="253994">
              <a:lnSpc>
                <a:spcPts val="1400"/>
              </a:lnSpc>
              <a:spcBef>
                <a:spcPts val="213"/>
              </a:spcBef>
            </a:pPr>
            <a:r>
              <a:rPr sz="1200" spc="-20" dirty="0">
                <a:solidFill>
                  <a:srgbClr val="FF9900"/>
                </a:solidFill>
                <a:latin typeface="Arial"/>
                <a:cs typeface="Arial"/>
              </a:rPr>
              <a:t>1x1  </a:t>
            </a:r>
            <a:r>
              <a:rPr sz="1200" spc="-27" dirty="0">
                <a:solidFill>
                  <a:srgbClr val="FF9900"/>
                </a:solidFill>
                <a:latin typeface="Arial"/>
                <a:cs typeface="Arial"/>
              </a:rPr>
              <a:t>convolution</a:t>
            </a:r>
            <a:endParaRPr sz="1200">
              <a:latin typeface="Arial"/>
              <a:cs typeface="Arial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11130378" y="3143777"/>
            <a:ext cx="109332" cy="26198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6818752" y="3321189"/>
            <a:ext cx="2401147" cy="838200"/>
          </a:xfrm>
          <a:custGeom>
            <a:avLst/>
            <a:gdLst/>
            <a:ahLst/>
            <a:cxnLst/>
            <a:rect l="l" t="t" r="r" b="b"/>
            <a:pathLst>
              <a:path w="1800859" h="628650">
                <a:moveTo>
                  <a:pt x="1800271" y="628626"/>
                </a:moveTo>
                <a:lnTo>
                  <a:pt x="1744033" y="607755"/>
                </a:lnTo>
                <a:lnTo>
                  <a:pt x="1678511" y="602558"/>
                </a:lnTo>
                <a:lnTo>
                  <a:pt x="1637792" y="600568"/>
                </a:lnTo>
                <a:lnTo>
                  <a:pt x="1592298" y="598717"/>
                </a:lnTo>
                <a:lnTo>
                  <a:pt x="1542427" y="596805"/>
                </a:lnTo>
                <a:lnTo>
                  <a:pt x="1488577" y="594631"/>
                </a:lnTo>
                <a:lnTo>
                  <a:pt x="1431146" y="591996"/>
                </a:lnTo>
                <a:lnTo>
                  <a:pt x="1370531" y="588699"/>
                </a:lnTo>
                <a:lnTo>
                  <a:pt x="1307131" y="584541"/>
                </a:lnTo>
                <a:lnTo>
                  <a:pt x="1241344" y="579320"/>
                </a:lnTo>
                <a:lnTo>
                  <a:pt x="1173567" y="572836"/>
                </a:lnTo>
                <a:lnTo>
                  <a:pt x="1104199" y="564891"/>
                </a:lnTo>
                <a:lnTo>
                  <a:pt x="1033637" y="555282"/>
                </a:lnTo>
                <a:lnTo>
                  <a:pt x="962279" y="543811"/>
                </a:lnTo>
                <a:lnTo>
                  <a:pt x="890523" y="530276"/>
                </a:lnTo>
                <a:lnTo>
                  <a:pt x="838061" y="518984"/>
                </a:lnTo>
                <a:lnTo>
                  <a:pt x="785755" y="506497"/>
                </a:lnTo>
                <a:lnTo>
                  <a:pt x="733760" y="492832"/>
                </a:lnTo>
                <a:lnTo>
                  <a:pt x="682232" y="478002"/>
                </a:lnTo>
                <a:lnTo>
                  <a:pt x="631325" y="462023"/>
                </a:lnTo>
                <a:lnTo>
                  <a:pt x="581195" y="444910"/>
                </a:lnTo>
                <a:lnTo>
                  <a:pt x="531998" y="426677"/>
                </a:lnTo>
                <a:lnTo>
                  <a:pt x="483887" y="407339"/>
                </a:lnTo>
                <a:lnTo>
                  <a:pt x="437019" y="386912"/>
                </a:lnTo>
                <a:lnTo>
                  <a:pt x="391548" y="365409"/>
                </a:lnTo>
                <a:lnTo>
                  <a:pt x="347630" y="342847"/>
                </a:lnTo>
                <a:lnTo>
                  <a:pt x="305421" y="319239"/>
                </a:lnTo>
                <a:lnTo>
                  <a:pt x="265074" y="294601"/>
                </a:lnTo>
                <a:lnTo>
                  <a:pt x="223642" y="266771"/>
                </a:lnTo>
                <a:lnTo>
                  <a:pt x="184779" y="237767"/>
                </a:lnTo>
                <a:lnTo>
                  <a:pt x="148680" y="207608"/>
                </a:lnTo>
                <a:lnTo>
                  <a:pt x="115545" y="176311"/>
                </a:lnTo>
                <a:lnTo>
                  <a:pt x="85569" y="143895"/>
                </a:lnTo>
                <a:lnTo>
                  <a:pt x="58949" y="110377"/>
                </a:lnTo>
                <a:lnTo>
                  <a:pt x="25743" y="58096"/>
                </a:lnTo>
                <a:lnTo>
                  <a:pt x="1199" y="3454"/>
                </a:lnTo>
                <a:lnTo>
                  <a:pt x="0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6764685" y="3194863"/>
            <a:ext cx="108099" cy="146079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 txBox="1">
            <a:spLocks noGrp="1"/>
          </p:cNvSpPr>
          <p:nvPr>
            <p:ph type="title"/>
          </p:nvPr>
        </p:nvSpPr>
        <p:spPr>
          <a:xfrm>
            <a:off x="300133" y="30788"/>
            <a:ext cx="5529580" cy="1187502"/>
          </a:xfrm>
          <a:prstGeom prst="rect">
            <a:avLst/>
          </a:prstGeom>
        </p:spPr>
        <p:txBody>
          <a:bodyPr vert="horz" wrap="square" lIns="0" tIns="101597" rIns="0" bIns="0" rtlCol="0">
            <a:spAutoFit/>
          </a:bodyPr>
          <a:lstStyle/>
          <a:p>
            <a:pPr marL="16933">
              <a:lnSpc>
                <a:spcPct val="100000"/>
              </a:lnSpc>
              <a:spcBef>
                <a:spcPts val="800"/>
              </a:spcBef>
            </a:pPr>
            <a:r>
              <a:rPr sz="3200" spc="-7" dirty="0">
                <a:solidFill>
                  <a:srgbClr val="000000"/>
                </a:solidFill>
              </a:rPr>
              <a:t>Case </a:t>
            </a:r>
            <a:r>
              <a:rPr sz="3200" spc="-13" dirty="0">
                <a:solidFill>
                  <a:srgbClr val="000000"/>
                </a:solidFill>
              </a:rPr>
              <a:t>Study:</a:t>
            </a:r>
            <a:r>
              <a:rPr sz="3200" spc="-120" dirty="0">
                <a:solidFill>
                  <a:srgbClr val="000000"/>
                </a:solidFill>
              </a:rPr>
              <a:t> </a:t>
            </a:r>
            <a:r>
              <a:rPr sz="3200" spc="-7" dirty="0">
                <a:solidFill>
                  <a:srgbClr val="000000"/>
                </a:solidFill>
              </a:rPr>
              <a:t>GoogLeNet</a:t>
            </a:r>
            <a:endParaRPr sz="3200" dirty="0"/>
          </a:p>
          <a:p>
            <a:pPr marL="175256">
              <a:lnSpc>
                <a:spcPct val="100000"/>
              </a:lnSpc>
              <a:spcBef>
                <a:spcPts val="313"/>
              </a:spcBef>
            </a:pPr>
            <a:r>
              <a:rPr sz="3600" i="1" spc="-7" dirty="0">
                <a:solidFill>
                  <a:srgbClr val="000000"/>
                </a:solidFill>
                <a:latin typeface="Arial"/>
                <a:cs typeface="Arial"/>
              </a:rPr>
              <a:t>[Szegedy et al.,</a:t>
            </a:r>
            <a:r>
              <a:rPr sz="3600" i="1" spc="-13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sz="3600" i="1" spc="-7" dirty="0">
                <a:solidFill>
                  <a:srgbClr val="000000"/>
                </a:solidFill>
                <a:latin typeface="Arial"/>
                <a:cs typeface="Arial"/>
              </a:rPr>
              <a:t>2014]</a:t>
            </a:r>
          </a:p>
        </p:txBody>
      </p:sp>
      <p:sp>
        <p:nvSpPr>
          <p:cNvPr id="67" name="object 67"/>
          <p:cNvSpPr txBox="1"/>
          <p:nvPr/>
        </p:nvSpPr>
        <p:spPr>
          <a:xfrm>
            <a:off x="210566" y="6290125"/>
            <a:ext cx="11612033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53"/>
              </a:lnSpc>
              <a:tabLst>
                <a:tab pos="7004298" algn="l"/>
                <a:tab pos="9747430" algn="l"/>
              </a:tabLst>
            </a:pP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2400" spc="-2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2400" spc="-1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Yeung	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May 2,</a:t>
            </a:r>
            <a:r>
              <a:rPr sz="4000" spc="-189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4000" baseline="-4166">
              <a:latin typeface="Arial"/>
              <a:cs typeface="Arial"/>
            </a:endParaRPr>
          </a:p>
        </p:txBody>
      </p:sp>
      <p:sp>
        <p:nvSpPr>
          <p:cNvPr id="66" name="object 66"/>
          <p:cNvSpPr txBox="1"/>
          <p:nvPr/>
        </p:nvSpPr>
        <p:spPr>
          <a:xfrm>
            <a:off x="1694363" y="4409791"/>
            <a:ext cx="2860887" cy="3402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100" spc="-7" dirty="0">
                <a:latin typeface="Arial"/>
                <a:cs typeface="Arial"/>
              </a:rPr>
              <a:t>Naive Inception</a:t>
            </a:r>
            <a:r>
              <a:rPr sz="2100" spc="-107" dirty="0">
                <a:latin typeface="Arial"/>
                <a:cs typeface="Arial"/>
              </a:rPr>
              <a:t> </a:t>
            </a:r>
            <a:r>
              <a:rPr sz="2100" spc="-7" dirty="0">
                <a:latin typeface="Arial"/>
                <a:cs typeface="Arial"/>
              </a:rPr>
              <a:t>module</a:t>
            </a:r>
            <a:endParaRPr sz="2100">
              <a:latin typeface="Arial"/>
              <a:cs typeface="Arial"/>
            </a:endParaRPr>
          </a:p>
        </p:txBody>
      </p:sp>
      <p:sp>
        <p:nvSpPr>
          <p:cNvPr id="71" name="object 67"/>
          <p:cNvSpPr txBox="1"/>
          <p:nvPr/>
        </p:nvSpPr>
        <p:spPr>
          <a:xfrm>
            <a:off x="6536078" y="1078217"/>
            <a:ext cx="2608580" cy="689187"/>
          </a:xfrm>
          <a:prstGeom prst="rect">
            <a:avLst/>
          </a:prstGeom>
        </p:spPr>
        <p:txBody>
          <a:bodyPr vert="horz" wrap="square" lIns="0" tIns="11853" rIns="0" bIns="0" rtlCol="0">
            <a:spAutoFit/>
          </a:bodyPr>
          <a:lstStyle/>
          <a:p>
            <a:pPr marL="942316" marR="6773" indent="-926230">
              <a:lnSpc>
                <a:spcPct val="101600"/>
              </a:lnSpc>
              <a:spcBef>
                <a:spcPts val="93"/>
              </a:spcBef>
            </a:pPr>
            <a:r>
              <a:rPr sz="2100" spc="-7" dirty="0">
                <a:solidFill>
                  <a:srgbClr val="FF0000"/>
                </a:solidFill>
                <a:latin typeface="Arial"/>
                <a:cs typeface="Arial"/>
              </a:rPr>
              <a:t>1x1 </a:t>
            </a:r>
            <a:r>
              <a:rPr sz="2100" dirty="0">
                <a:solidFill>
                  <a:srgbClr val="FF0000"/>
                </a:solidFill>
                <a:latin typeface="Arial"/>
                <a:cs typeface="Arial"/>
              </a:rPr>
              <a:t>conv</a:t>
            </a:r>
            <a:r>
              <a:rPr sz="2100" spc="-127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100" spc="-7" dirty="0">
                <a:solidFill>
                  <a:srgbClr val="FF0000"/>
                </a:solidFill>
                <a:latin typeface="Arial"/>
                <a:cs typeface="Arial"/>
              </a:rPr>
              <a:t>“bottleneck”  layers</a:t>
            </a:r>
            <a:endParaRPr sz="21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63896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61032" y="1241498"/>
            <a:ext cx="8154267" cy="442591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560429" y="1071297"/>
            <a:ext cx="3945467" cy="726440"/>
          </a:xfrm>
          <a:custGeom>
            <a:avLst/>
            <a:gdLst/>
            <a:ahLst/>
            <a:cxnLst/>
            <a:rect l="l" t="t" r="r" b="b"/>
            <a:pathLst>
              <a:path w="2959100" h="544830">
                <a:moveTo>
                  <a:pt x="0" y="0"/>
                </a:moveTo>
                <a:lnTo>
                  <a:pt x="2958894" y="0"/>
                </a:lnTo>
                <a:lnTo>
                  <a:pt x="2958894" y="544498"/>
                </a:lnTo>
                <a:lnTo>
                  <a:pt x="0" y="54449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095762" y="1684097"/>
            <a:ext cx="1459653" cy="4047913"/>
          </a:xfrm>
          <a:custGeom>
            <a:avLst/>
            <a:gdLst/>
            <a:ahLst/>
            <a:cxnLst/>
            <a:rect l="l" t="t" r="r" b="b"/>
            <a:pathLst>
              <a:path w="1094739" h="3035935">
                <a:moveTo>
                  <a:pt x="0" y="0"/>
                </a:moveTo>
                <a:lnTo>
                  <a:pt x="1094697" y="0"/>
                </a:lnTo>
                <a:lnTo>
                  <a:pt x="1094697" y="3035693"/>
                </a:lnTo>
                <a:lnTo>
                  <a:pt x="0" y="3035693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51033" y="357119"/>
            <a:ext cx="10709487" cy="848095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700" spc="-7" dirty="0">
                <a:latin typeface="Arial"/>
                <a:cs typeface="Arial"/>
              </a:rPr>
              <a:t>ImageNet Large Scale Visual Recognition Challenge (ILSVRC)</a:t>
            </a:r>
            <a:r>
              <a:rPr sz="2700" spc="-100" dirty="0">
                <a:latin typeface="Arial"/>
                <a:cs typeface="Arial"/>
              </a:rPr>
              <a:t> </a:t>
            </a:r>
            <a:r>
              <a:rPr sz="2700" spc="-7" dirty="0">
                <a:latin typeface="Arial"/>
                <a:cs typeface="Arial"/>
              </a:rPr>
              <a:t>winners</a:t>
            </a:r>
            <a:endParaRPr sz="27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101757" y="1002181"/>
            <a:ext cx="2753360" cy="379307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300" spc="-7" dirty="0">
                <a:solidFill>
                  <a:srgbClr val="FF0000"/>
                </a:solidFill>
                <a:latin typeface="Arial"/>
                <a:cs typeface="Arial"/>
              </a:rPr>
              <a:t>“Revolution of</a:t>
            </a:r>
            <a:r>
              <a:rPr sz="2300" spc="-107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300" spc="-7" dirty="0">
                <a:solidFill>
                  <a:srgbClr val="FF0000"/>
                </a:solidFill>
                <a:latin typeface="Arial"/>
                <a:cs typeface="Arial"/>
              </a:rPr>
              <a:t>Depth”</a:t>
            </a:r>
            <a:endParaRPr sz="23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968227" y="1241297"/>
            <a:ext cx="1036320" cy="389467"/>
          </a:xfrm>
          <a:custGeom>
            <a:avLst/>
            <a:gdLst/>
            <a:ahLst/>
            <a:cxnLst/>
            <a:rect l="l" t="t" r="r" b="b"/>
            <a:pathLst>
              <a:path w="777239" h="292100">
                <a:moveTo>
                  <a:pt x="777098" y="0"/>
                </a:moveTo>
                <a:lnTo>
                  <a:pt x="0" y="291906"/>
                </a:lnTo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847620" y="1578530"/>
            <a:ext cx="148059" cy="10520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210566" y="6290125"/>
            <a:ext cx="11612033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53"/>
              </a:lnSpc>
              <a:tabLst>
                <a:tab pos="7004298" algn="l"/>
                <a:tab pos="9747430" algn="l"/>
              </a:tabLst>
            </a:pP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2400" spc="-2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2400" spc="-1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Yeung	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May 2,</a:t>
            </a:r>
            <a:r>
              <a:rPr sz="4000" spc="-189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4000" baseline="-4166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55659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0133" y="-92321"/>
            <a:ext cx="4628727" cy="1433723"/>
          </a:xfrm>
          <a:prstGeom prst="rect">
            <a:avLst/>
          </a:prstGeom>
        </p:spPr>
        <p:txBody>
          <a:bodyPr vert="horz" wrap="square" lIns="0" tIns="101597" rIns="0" bIns="0" rtlCol="0">
            <a:spAutoFit/>
          </a:bodyPr>
          <a:lstStyle/>
          <a:p>
            <a:pPr marL="16933">
              <a:lnSpc>
                <a:spcPct val="100000"/>
              </a:lnSpc>
              <a:spcBef>
                <a:spcPts val="800"/>
              </a:spcBef>
            </a:pPr>
            <a:r>
              <a:rPr sz="4000" spc="-7" dirty="0">
                <a:solidFill>
                  <a:srgbClr val="000000"/>
                </a:solidFill>
              </a:rPr>
              <a:t>Case </a:t>
            </a:r>
            <a:r>
              <a:rPr sz="4000" spc="-13" dirty="0">
                <a:solidFill>
                  <a:srgbClr val="000000"/>
                </a:solidFill>
              </a:rPr>
              <a:t>Study:</a:t>
            </a:r>
            <a:r>
              <a:rPr sz="4000" spc="-120" dirty="0">
                <a:solidFill>
                  <a:srgbClr val="000000"/>
                </a:solidFill>
              </a:rPr>
              <a:t> </a:t>
            </a:r>
            <a:r>
              <a:rPr sz="4000" spc="-7" dirty="0">
                <a:solidFill>
                  <a:srgbClr val="000000"/>
                </a:solidFill>
              </a:rPr>
              <a:t>ResNet</a:t>
            </a:r>
            <a:endParaRPr sz="4000"/>
          </a:p>
          <a:p>
            <a:pPr marL="175256">
              <a:lnSpc>
                <a:spcPct val="100000"/>
              </a:lnSpc>
              <a:spcBef>
                <a:spcPts val="313"/>
              </a:spcBef>
            </a:pPr>
            <a:r>
              <a:rPr i="1" spc="-7" dirty="0">
                <a:solidFill>
                  <a:srgbClr val="000000"/>
                </a:solidFill>
                <a:latin typeface="Arial"/>
                <a:cs typeface="Arial"/>
              </a:rPr>
              <a:t>[He et al.,</a:t>
            </a:r>
            <a:r>
              <a:rPr i="1" spc="-2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i="1" spc="-7" dirty="0">
                <a:solidFill>
                  <a:srgbClr val="000000"/>
                </a:solidFill>
                <a:latin typeface="Arial"/>
                <a:cs typeface="Arial"/>
              </a:rPr>
              <a:t>2015]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59133" y="1512969"/>
            <a:ext cx="4688839" cy="767927"/>
          </a:xfrm>
          <a:prstGeom prst="rect">
            <a:avLst/>
          </a:prstGeom>
        </p:spPr>
        <p:txBody>
          <a:bodyPr vert="horz" wrap="square" lIns="0" tIns="14393" rIns="0" bIns="0" rtlCol="0">
            <a:spAutoFit/>
          </a:bodyPr>
          <a:lstStyle/>
          <a:p>
            <a:pPr marL="16933" marR="6773">
              <a:lnSpc>
                <a:spcPct val="100699"/>
              </a:lnSpc>
              <a:spcBef>
                <a:spcPts val="113"/>
              </a:spcBef>
            </a:pPr>
            <a:r>
              <a:rPr sz="2400" spc="-7" dirty="0">
                <a:solidFill>
                  <a:srgbClr val="FF0000"/>
                </a:solidFill>
                <a:latin typeface="Arial"/>
                <a:cs typeface="Arial"/>
              </a:rPr>
              <a:t>Very deep networks using residual  </a:t>
            </a: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connections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62431" y="2617867"/>
            <a:ext cx="4737947" cy="2241127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422476" indent="-405543">
              <a:spcBef>
                <a:spcPts val="133"/>
              </a:spcBef>
              <a:buChar char="-"/>
              <a:tabLst>
                <a:tab pos="422476" algn="l"/>
                <a:tab pos="423323" algn="l"/>
              </a:tabLst>
            </a:pP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152-layer model for</a:t>
            </a:r>
            <a:r>
              <a:rPr sz="2400" spc="-6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ImageNet</a:t>
            </a:r>
            <a:endParaRPr sz="2400" dirty="0">
              <a:latin typeface="Arial"/>
              <a:cs typeface="Arial"/>
            </a:endParaRPr>
          </a:p>
          <a:p>
            <a:pPr marL="422476" marR="6773" indent="-405543">
              <a:lnSpc>
                <a:spcPct val="100699"/>
              </a:lnSpc>
              <a:buChar char="-"/>
              <a:tabLst>
                <a:tab pos="422476" algn="l"/>
                <a:tab pos="423323" algn="l"/>
              </a:tabLst>
            </a:pP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ILSVRC’15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classification</a:t>
            </a:r>
            <a:r>
              <a:rPr sz="2400" spc="-127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winner  (3.57% top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5</a:t>
            </a:r>
            <a:r>
              <a:rPr sz="2400" spc="-27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error)</a:t>
            </a:r>
            <a:endParaRPr sz="2400" dirty="0">
              <a:latin typeface="Arial"/>
              <a:cs typeface="Arial"/>
            </a:endParaRPr>
          </a:p>
          <a:p>
            <a:pPr marL="422476" marR="665462" indent="-405543">
              <a:lnSpc>
                <a:spcPct val="100699"/>
              </a:lnSpc>
              <a:buChar char="-"/>
              <a:tabLst>
                <a:tab pos="422476" algn="l"/>
                <a:tab pos="423323" algn="l"/>
              </a:tabLst>
            </a:pP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Swept all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classification</a:t>
            </a:r>
            <a:r>
              <a:rPr sz="2400" spc="-133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and  detection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competitions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in  ILSVRC’15 and</a:t>
            </a:r>
            <a:r>
              <a:rPr sz="2400" spc="-93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COCO’15!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1245677" y="5330657"/>
            <a:ext cx="54187" cy="56727"/>
          </a:xfrm>
          <a:custGeom>
            <a:avLst/>
            <a:gdLst/>
            <a:ahLst/>
            <a:cxnLst/>
            <a:rect l="l" t="t" r="r" b="b"/>
            <a:pathLst>
              <a:path w="40640" h="42545">
                <a:moveTo>
                  <a:pt x="20249" y="42299"/>
                </a:moveTo>
                <a:lnTo>
                  <a:pt x="12371" y="40640"/>
                </a:lnTo>
                <a:lnTo>
                  <a:pt x="5934" y="36112"/>
                </a:lnTo>
                <a:lnTo>
                  <a:pt x="1592" y="29390"/>
                </a:lnTo>
                <a:lnTo>
                  <a:pt x="0" y="21149"/>
                </a:lnTo>
                <a:lnTo>
                  <a:pt x="1592" y="12919"/>
                </a:lnTo>
                <a:lnTo>
                  <a:pt x="5934" y="6196"/>
                </a:lnTo>
                <a:lnTo>
                  <a:pt x="12371" y="1662"/>
                </a:lnTo>
                <a:lnTo>
                  <a:pt x="20249" y="0"/>
                </a:lnTo>
                <a:lnTo>
                  <a:pt x="25624" y="0"/>
                </a:lnTo>
                <a:lnTo>
                  <a:pt x="30774" y="2249"/>
                </a:lnTo>
                <a:lnTo>
                  <a:pt x="38374" y="10174"/>
                </a:lnTo>
                <a:lnTo>
                  <a:pt x="40499" y="15549"/>
                </a:lnTo>
                <a:lnTo>
                  <a:pt x="40499" y="21149"/>
                </a:lnTo>
                <a:lnTo>
                  <a:pt x="38907" y="29390"/>
                </a:lnTo>
                <a:lnTo>
                  <a:pt x="34565" y="36112"/>
                </a:lnTo>
                <a:lnTo>
                  <a:pt x="28128" y="40640"/>
                </a:lnTo>
                <a:lnTo>
                  <a:pt x="20249" y="42299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245677" y="5330657"/>
            <a:ext cx="54187" cy="56727"/>
          </a:xfrm>
          <a:custGeom>
            <a:avLst/>
            <a:gdLst/>
            <a:ahLst/>
            <a:cxnLst/>
            <a:rect l="l" t="t" r="r" b="b"/>
            <a:pathLst>
              <a:path w="40640" h="42545">
                <a:moveTo>
                  <a:pt x="0" y="21149"/>
                </a:moveTo>
                <a:lnTo>
                  <a:pt x="1592" y="12919"/>
                </a:lnTo>
                <a:lnTo>
                  <a:pt x="5934" y="6196"/>
                </a:lnTo>
                <a:lnTo>
                  <a:pt x="12371" y="1662"/>
                </a:lnTo>
                <a:lnTo>
                  <a:pt x="20249" y="0"/>
                </a:lnTo>
                <a:lnTo>
                  <a:pt x="25624" y="0"/>
                </a:lnTo>
                <a:lnTo>
                  <a:pt x="30774" y="2249"/>
                </a:lnTo>
                <a:lnTo>
                  <a:pt x="34574" y="6199"/>
                </a:lnTo>
                <a:lnTo>
                  <a:pt x="38374" y="10174"/>
                </a:lnTo>
                <a:lnTo>
                  <a:pt x="40499" y="15549"/>
                </a:lnTo>
                <a:lnTo>
                  <a:pt x="40499" y="21149"/>
                </a:lnTo>
                <a:lnTo>
                  <a:pt x="38907" y="29390"/>
                </a:lnTo>
                <a:lnTo>
                  <a:pt x="34565" y="36112"/>
                </a:lnTo>
                <a:lnTo>
                  <a:pt x="28128" y="40640"/>
                </a:lnTo>
                <a:lnTo>
                  <a:pt x="20249" y="42299"/>
                </a:lnTo>
                <a:lnTo>
                  <a:pt x="12371" y="40640"/>
                </a:lnTo>
                <a:lnTo>
                  <a:pt x="5934" y="36112"/>
                </a:lnTo>
                <a:lnTo>
                  <a:pt x="1592" y="29390"/>
                </a:lnTo>
                <a:lnTo>
                  <a:pt x="0" y="2114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10679153" y="4964356"/>
          <a:ext cx="1160779" cy="94657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80812"/>
                <a:gridCol w="579967"/>
              </a:tblGrid>
              <a:tr h="148167">
                <a:tc gridSpan="2">
                  <a:txBody>
                    <a:bodyPr/>
                    <a:lstStyle/>
                    <a:p>
                      <a:pPr marL="195580">
                        <a:lnSpc>
                          <a:spcPts val="765"/>
                        </a:lnSpc>
                      </a:pPr>
                      <a:r>
                        <a:rPr sz="900" spc="-10" dirty="0">
                          <a:solidFill>
                            <a:srgbClr val="741A46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0" dirty="0">
                          <a:solidFill>
                            <a:srgbClr val="741A4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741A46"/>
                          </a:solidFill>
                          <a:latin typeface="Arial"/>
                          <a:cs typeface="Arial"/>
                        </a:rPr>
                        <a:t>64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741A46"/>
                      </a:solidFill>
                      <a:prstDash val="solid"/>
                    </a:lnL>
                    <a:lnR w="19050">
                      <a:solidFill>
                        <a:srgbClr val="741A46"/>
                      </a:solidFill>
                      <a:prstDash val="solid"/>
                    </a:lnR>
                    <a:lnT w="19050">
                      <a:solidFill>
                        <a:srgbClr val="741A46"/>
                      </a:solidFill>
                      <a:prstDash val="solid"/>
                    </a:lnT>
                    <a:lnB w="19050">
                      <a:solidFill>
                        <a:srgbClr val="741A46"/>
                      </a:solidFill>
                      <a:prstDash val="solid"/>
                    </a:lnB>
                    <a:solidFill>
                      <a:srgbClr val="E9D1D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48167">
                <a:tc gridSpan="2">
                  <a:txBody>
                    <a:bodyPr/>
                    <a:lstStyle/>
                    <a:p>
                      <a:pPr marL="195580">
                        <a:lnSpc>
                          <a:spcPts val="705"/>
                        </a:lnSpc>
                        <a:spcBef>
                          <a:spcPts val="70"/>
                        </a:spcBef>
                      </a:pPr>
                      <a:r>
                        <a:rPr sz="900" spc="-10" dirty="0">
                          <a:solidFill>
                            <a:srgbClr val="741A46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0" dirty="0">
                          <a:solidFill>
                            <a:srgbClr val="741A4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741A46"/>
                          </a:solidFill>
                          <a:latin typeface="Arial"/>
                          <a:cs typeface="Arial"/>
                        </a:rPr>
                        <a:t>64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11853" marB="0">
                    <a:lnL w="19050">
                      <a:solidFill>
                        <a:srgbClr val="741A46"/>
                      </a:solidFill>
                      <a:prstDash val="solid"/>
                    </a:lnL>
                    <a:lnR w="19050">
                      <a:solidFill>
                        <a:srgbClr val="741A46"/>
                      </a:solidFill>
                      <a:prstDash val="solid"/>
                    </a:lnR>
                    <a:lnT w="19050">
                      <a:solidFill>
                        <a:srgbClr val="741A46"/>
                      </a:solidFill>
                      <a:prstDash val="solid"/>
                    </a:lnT>
                    <a:lnB w="19050">
                      <a:solidFill>
                        <a:srgbClr val="741A46"/>
                      </a:solidFill>
                      <a:prstDash val="solid"/>
                    </a:lnB>
                    <a:solidFill>
                      <a:srgbClr val="E9D1D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676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9050">
                      <a:solidFill>
                        <a:srgbClr val="741A46"/>
                      </a:solidFill>
                      <a:prstDash val="solid"/>
                    </a:lnT>
                    <a:lnB w="19050">
                      <a:solidFill>
                        <a:srgbClr val="4985E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9050">
                      <a:solidFill>
                        <a:srgbClr val="741A46"/>
                      </a:solidFill>
                      <a:prstDash val="solid"/>
                    </a:lnT>
                    <a:lnB w="19050">
                      <a:solidFill>
                        <a:srgbClr val="4985E8"/>
                      </a:solidFill>
                      <a:prstDash val="solid"/>
                    </a:lnB>
                  </a:tcPr>
                </a:tc>
              </a:tr>
              <a:tr h="151552">
                <a:tc gridSpan="2">
                  <a:txBody>
                    <a:bodyPr/>
                    <a:lstStyle/>
                    <a:p>
                      <a:pPr marL="19050" algn="ctr">
                        <a:lnSpc>
                          <a:spcPts val="765"/>
                        </a:lnSpc>
                      </a:pPr>
                      <a:r>
                        <a:rPr sz="900" spc="-20" dirty="0">
                          <a:solidFill>
                            <a:srgbClr val="4985E8"/>
                          </a:solidFill>
                          <a:latin typeface="Arial"/>
                          <a:cs typeface="Arial"/>
                        </a:rPr>
                        <a:t>Pool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4985E8"/>
                      </a:solidFill>
                      <a:prstDash val="solid"/>
                    </a:lnL>
                    <a:lnR w="19050">
                      <a:solidFill>
                        <a:srgbClr val="4985E8"/>
                      </a:solidFill>
                      <a:prstDash val="solid"/>
                    </a:lnR>
                    <a:lnT w="19050">
                      <a:solidFill>
                        <a:srgbClr val="4985E8"/>
                      </a:solidFill>
                      <a:prstDash val="solid"/>
                    </a:lnT>
                    <a:lnB w="19050">
                      <a:solidFill>
                        <a:srgbClr val="4985E8"/>
                      </a:solidFill>
                      <a:prstDash val="solid"/>
                    </a:lnB>
                    <a:solidFill>
                      <a:srgbClr val="C8DAF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79493">
                <a:tc gridSpan="2">
                  <a:txBody>
                    <a:bodyPr/>
                    <a:lstStyle/>
                    <a:p>
                      <a:pPr marL="129539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7x7 conv,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64 </a:t>
                      </a:r>
                      <a:r>
                        <a:rPr sz="900" spc="3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/</a:t>
                      </a:r>
                      <a:r>
                        <a:rPr sz="900" spc="-3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2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15240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4985E8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51552">
                <a:tc gridSpan="2">
                  <a:txBody>
                    <a:bodyPr/>
                    <a:lstStyle/>
                    <a:p>
                      <a:pPr marL="19685" algn="ctr">
                        <a:lnSpc>
                          <a:spcPts val="705"/>
                        </a:lnSpc>
                        <a:spcBef>
                          <a:spcPts val="90"/>
                        </a:spcBef>
                      </a:pPr>
                      <a:r>
                        <a:rPr sz="900" spc="-15" dirty="0">
                          <a:solidFill>
                            <a:srgbClr val="424242"/>
                          </a:solidFill>
                          <a:latin typeface="Arial"/>
                          <a:cs typeface="Arial"/>
                        </a:rPr>
                        <a:t>Input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15240" marB="0">
                    <a:lnL w="19050">
                      <a:solidFill>
                        <a:srgbClr val="424242"/>
                      </a:solidFill>
                      <a:prstDash val="solid"/>
                    </a:lnL>
                    <a:lnR w="19050">
                      <a:solidFill>
                        <a:srgbClr val="424242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424242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</a:tbl>
          </a:graphicData>
        </a:graphic>
      </p:graphicFrame>
      <p:sp>
        <p:nvSpPr>
          <p:cNvPr id="8" name="object 8"/>
          <p:cNvSpPr/>
          <p:nvPr/>
        </p:nvSpPr>
        <p:spPr>
          <a:xfrm>
            <a:off x="11245677" y="4873023"/>
            <a:ext cx="54187" cy="56727"/>
          </a:xfrm>
          <a:custGeom>
            <a:avLst/>
            <a:gdLst/>
            <a:ahLst/>
            <a:cxnLst/>
            <a:rect l="l" t="t" r="r" b="b"/>
            <a:pathLst>
              <a:path w="40640" h="42545">
                <a:moveTo>
                  <a:pt x="20249" y="42299"/>
                </a:moveTo>
                <a:lnTo>
                  <a:pt x="12360" y="40637"/>
                </a:lnTo>
                <a:lnTo>
                  <a:pt x="5924" y="36103"/>
                </a:lnTo>
                <a:lnTo>
                  <a:pt x="1589" y="29380"/>
                </a:lnTo>
                <a:lnTo>
                  <a:pt x="0" y="21149"/>
                </a:lnTo>
                <a:lnTo>
                  <a:pt x="1589" y="12919"/>
                </a:lnTo>
                <a:lnTo>
                  <a:pt x="5924" y="6196"/>
                </a:lnTo>
                <a:lnTo>
                  <a:pt x="12360" y="1662"/>
                </a:lnTo>
                <a:lnTo>
                  <a:pt x="20249" y="0"/>
                </a:lnTo>
                <a:lnTo>
                  <a:pt x="25624" y="0"/>
                </a:lnTo>
                <a:lnTo>
                  <a:pt x="30774" y="2224"/>
                </a:lnTo>
                <a:lnTo>
                  <a:pt x="38349" y="10174"/>
                </a:lnTo>
                <a:lnTo>
                  <a:pt x="40499" y="15549"/>
                </a:lnTo>
                <a:lnTo>
                  <a:pt x="40499" y="21149"/>
                </a:lnTo>
                <a:lnTo>
                  <a:pt x="38907" y="29380"/>
                </a:lnTo>
                <a:lnTo>
                  <a:pt x="34565" y="36103"/>
                </a:lnTo>
                <a:lnTo>
                  <a:pt x="28128" y="40637"/>
                </a:lnTo>
                <a:lnTo>
                  <a:pt x="20249" y="42299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1245677" y="4873023"/>
            <a:ext cx="54187" cy="56727"/>
          </a:xfrm>
          <a:custGeom>
            <a:avLst/>
            <a:gdLst/>
            <a:ahLst/>
            <a:cxnLst/>
            <a:rect l="l" t="t" r="r" b="b"/>
            <a:pathLst>
              <a:path w="40640" h="42545">
                <a:moveTo>
                  <a:pt x="0" y="21149"/>
                </a:moveTo>
                <a:lnTo>
                  <a:pt x="1589" y="12919"/>
                </a:lnTo>
                <a:lnTo>
                  <a:pt x="5924" y="6196"/>
                </a:lnTo>
                <a:lnTo>
                  <a:pt x="12360" y="1662"/>
                </a:lnTo>
                <a:lnTo>
                  <a:pt x="20249" y="0"/>
                </a:lnTo>
                <a:lnTo>
                  <a:pt x="25624" y="0"/>
                </a:lnTo>
                <a:lnTo>
                  <a:pt x="30774" y="2224"/>
                </a:lnTo>
                <a:lnTo>
                  <a:pt x="34549" y="6199"/>
                </a:lnTo>
                <a:lnTo>
                  <a:pt x="38349" y="10174"/>
                </a:lnTo>
                <a:lnTo>
                  <a:pt x="40499" y="15549"/>
                </a:lnTo>
                <a:lnTo>
                  <a:pt x="40499" y="21149"/>
                </a:lnTo>
                <a:lnTo>
                  <a:pt x="38907" y="29380"/>
                </a:lnTo>
                <a:lnTo>
                  <a:pt x="34565" y="36103"/>
                </a:lnTo>
                <a:lnTo>
                  <a:pt x="28128" y="40637"/>
                </a:lnTo>
                <a:lnTo>
                  <a:pt x="20249" y="42299"/>
                </a:lnTo>
                <a:lnTo>
                  <a:pt x="12360" y="40637"/>
                </a:lnTo>
                <a:lnTo>
                  <a:pt x="5924" y="36103"/>
                </a:lnTo>
                <a:lnTo>
                  <a:pt x="1589" y="29380"/>
                </a:lnTo>
                <a:lnTo>
                  <a:pt x="0" y="2114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1272644" y="4929457"/>
            <a:ext cx="0" cy="48260"/>
          </a:xfrm>
          <a:custGeom>
            <a:avLst/>
            <a:gdLst/>
            <a:ahLst/>
            <a:cxnLst/>
            <a:rect l="l" t="t" r="r" b="b"/>
            <a:pathLst>
              <a:path h="36195">
                <a:moveTo>
                  <a:pt x="0" y="35699"/>
                </a:move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1299676" y="4901223"/>
            <a:ext cx="792480" cy="458047"/>
          </a:xfrm>
          <a:custGeom>
            <a:avLst/>
            <a:gdLst/>
            <a:ahLst/>
            <a:cxnLst/>
            <a:rect l="l" t="t" r="r" b="b"/>
            <a:pathLst>
              <a:path w="594359" h="343535">
                <a:moveTo>
                  <a:pt x="0" y="0"/>
                </a:moveTo>
                <a:lnTo>
                  <a:pt x="63512" y="1281"/>
                </a:lnTo>
                <a:lnTo>
                  <a:pt x="126373" y="5002"/>
                </a:lnTo>
                <a:lnTo>
                  <a:pt x="187934" y="10975"/>
                </a:lnTo>
                <a:lnTo>
                  <a:pt x="247547" y="19011"/>
                </a:lnTo>
                <a:lnTo>
                  <a:pt x="304563" y="28923"/>
                </a:lnTo>
                <a:lnTo>
                  <a:pt x="358333" y="40523"/>
                </a:lnTo>
                <a:lnTo>
                  <a:pt x="408208" y="53624"/>
                </a:lnTo>
                <a:lnTo>
                  <a:pt x="453540" y="68039"/>
                </a:lnTo>
                <a:lnTo>
                  <a:pt x="493681" y="83579"/>
                </a:lnTo>
                <a:lnTo>
                  <a:pt x="555791" y="117286"/>
                </a:lnTo>
                <a:lnTo>
                  <a:pt x="589348" y="153245"/>
                </a:lnTo>
                <a:lnTo>
                  <a:pt x="593798" y="171599"/>
                </a:lnTo>
                <a:lnTo>
                  <a:pt x="589380" y="189954"/>
                </a:lnTo>
                <a:lnTo>
                  <a:pt x="555888" y="225912"/>
                </a:lnTo>
                <a:lnTo>
                  <a:pt x="493848" y="259619"/>
                </a:lnTo>
                <a:lnTo>
                  <a:pt x="453745" y="275159"/>
                </a:lnTo>
                <a:lnTo>
                  <a:pt x="408452" y="289574"/>
                </a:lnTo>
                <a:lnTo>
                  <a:pt x="358618" y="302675"/>
                </a:lnTo>
                <a:lnTo>
                  <a:pt x="304892" y="314276"/>
                </a:lnTo>
                <a:lnTo>
                  <a:pt x="247923" y="324188"/>
                </a:lnTo>
                <a:lnTo>
                  <a:pt x="188360" y="332224"/>
                </a:lnTo>
                <a:lnTo>
                  <a:pt x="126853" y="338196"/>
                </a:lnTo>
                <a:lnTo>
                  <a:pt x="64049" y="341917"/>
                </a:lnTo>
                <a:lnTo>
                  <a:pt x="599" y="343199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0690045" y="4523758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4" h="92710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solidFill>
            <a:srgbClr val="E9D1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0690045" y="4523758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4" h="92710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741A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0702745" y="4494031"/>
            <a:ext cx="1135380" cy="155598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234521">
              <a:spcBef>
                <a:spcPts val="133"/>
              </a:spcBef>
            </a:pPr>
            <a:r>
              <a:rPr sz="900" spc="-13" dirty="0">
                <a:solidFill>
                  <a:srgbClr val="741A46"/>
                </a:solidFill>
                <a:latin typeface="Arial"/>
                <a:cs typeface="Arial"/>
              </a:rPr>
              <a:t>3x3 conv,</a:t>
            </a:r>
            <a:r>
              <a:rPr sz="900" spc="-27" dirty="0">
                <a:solidFill>
                  <a:srgbClr val="741A46"/>
                </a:solidFill>
                <a:latin typeface="Arial"/>
                <a:cs typeface="Arial"/>
              </a:rPr>
              <a:t> </a:t>
            </a:r>
            <a:r>
              <a:rPr sz="900" spc="-7" dirty="0">
                <a:solidFill>
                  <a:srgbClr val="741A46"/>
                </a:solidFill>
                <a:latin typeface="Arial"/>
                <a:cs typeface="Arial"/>
              </a:rPr>
              <a:t>64</a:t>
            </a:r>
            <a:endParaRPr sz="90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0690045" y="4697956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4" h="92710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solidFill>
            <a:srgbClr val="E9D1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0690045" y="4697956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4" h="92710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741A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10702745" y="4668237"/>
            <a:ext cx="1135380" cy="155598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234521">
              <a:spcBef>
                <a:spcPts val="133"/>
              </a:spcBef>
            </a:pPr>
            <a:r>
              <a:rPr sz="900" spc="-13" dirty="0">
                <a:solidFill>
                  <a:srgbClr val="741A46"/>
                </a:solidFill>
                <a:latin typeface="Arial"/>
                <a:cs typeface="Arial"/>
              </a:rPr>
              <a:t>3x3 conv,</a:t>
            </a:r>
            <a:r>
              <a:rPr sz="900" spc="-27" dirty="0">
                <a:solidFill>
                  <a:srgbClr val="741A46"/>
                </a:solidFill>
                <a:latin typeface="Arial"/>
                <a:cs typeface="Arial"/>
              </a:rPr>
              <a:t> </a:t>
            </a:r>
            <a:r>
              <a:rPr sz="900" spc="-7" dirty="0">
                <a:solidFill>
                  <a:srgbClr val="741A46"/>
                </a:solidFill>
                <a:latin typeface="Arial"/>
                <a:cs typeface="Arial"/>
              </a:rPr>
              <a:t>64</a:t>
            </a:r>
            <a:endParaRPr sz="90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1270244" y="4647156"/>
            <a:ext cx="0" cy="508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099"/>
                </a:move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1270278" y="4821423"/>
            <a:ext cx="2540" cy="51647"/>
          </a:xfrm>
          <a:custGeom>
            <a:avLst/>
            <a:gdLst/>
            <a:ahLst/>
            <a:cxnLst/>
            <a:rect l="l" t="t" r="r" b="b"/>
            <a:pathLst>
              <a:path w="1904" h="38735">
                <a:moveTo>
                  <a:pt x="1799" y="38699"/>
                </a:move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1243777" y="4413191"/>
            <a:ext cx="54187" cy="56727"/>
          </a:xfrm>
          <a:custGeom>
            <a:avLst/>
            <a:gdLst/>
            <a:ahLst/>
            <a:cxnLst/>
            <a:rect l="l" t="t" r="r" b="b"/>
            <a:pathLst>
              <a:path w="40640" h="42545">
                <a:moveTo>
                  <a:pt x="20249" y="42299"/>
                </a:moveTo>
                <a:lnTo>
                  <a:pt x="12371" y="40637"/>
                </a:lnTo>
                <a:lnTo>
                  <a:pt x="5934" y="36103"/>
                </a:lnTo>
                <a:lnTo>
                  <a:pt x="1592" y="29380"/>
                </a:lnTo>
                <a:lnTo>
                  <a:pt x="0" y="21149"/>
                </a:lnTo>
                <a:lnTo>
                  <a:pt x="1592" y="12909"/>
                </a:lnTo>
                <a:lnTo>
                  <a:pt x="5934" y="6187"/>
                </a:lnTo>
                <a:lnTo>
                  <a:pt x="12371" y="1659"/>
                </a:lnTo>
                <a:lnTo>
                  <a:pt x="20249" y="0"/>
                </a:lnTo>
                <a:lnTo>
                  <a:pt x="25624" y="0"/>
                </a:lnTo>
                <a:lnTo>
                  <a:pt x="30774" y="2224"/>
                </a:lnTo>
                <a:lnTo>
                  <a:pt x="38374" y="10149"/>
                </a:lnTo>
                <a:lnTo>
                  <a:pt x="40499" y="15524"/>
                </a:lnTo>
                <a:lnTo>
                  <a:pt x="40499" y="21149"/>
                </a:lnTo>
                <a:lnTo>
                  <a:pt x="38910" y="29380"/>
                </a:lnTo>
                <a:lnTo>
                  <a:pt x="34574" y="36103"/>
                </a:lnTo>
                <a:lnTo>
                  <a:pt x="28139" y="40637"/>
                </a:lnTo>
                <a:lnTo>
                  <a:pt x="20249" y="42299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1243777" y="4413191"/>
            <a:ext cx="54187" cy="56727"/>
          </a:xfrm>
          <a:custGeom>
            <a:avLst/>
            <a:gdLst/>
            <a:ahLst/>
            <a:cxnLst/>
            <a:rect l="l" t="t" r="r" b="b"/>
            <a:pathLst>
              <a:path w="40640" h="42545">
                <a:moveTo>
                  <a:pt x="0" y="21149"/>
                </a:moveTo>
                <a:lnTo>
                  <a:pt x="1592" y="12909"/>
                </a:lnTo>
                <a:lnTo>
                  <a:pt x="5934" y="6187"/>
                </a:lnTo>
                <a:lnTo>
                  <a:pt x="12371" y="1659"/>
                </a:lnTo>
                <a:lnTo>
                  <a:pt x="20249" y="0"/>
                </a:lnTo>
                <a:lnTo>
                  <a:pt x="25624" y="0"/>
                </a:lnTo>
                <a:lnTo>
                  <a:pt x="30774" y="2224"/>
                </a:lnTo>
                <a:lnTo>
                  <a:pt x="34574" y="6199"/>
                </a:lnTo>
                <a:lnTo>
                  <a:pt x="38374" y="10149"/>
                </a:lnTo>
                <a:lnTo>
                  <a:pt x="40499" y="15524"/>
                </a:lnTo>
                <a:lnTo>
                  <a:pt x="40499" y="21149"/>
                </a:lnTo>
                <a:lnTo>
                  <a:pt x="38910" y="29380"/>
                </a:lnTo>
                <a:lnTo>
                  <a:pt x="34574" y="36103"/>
                </a:lnTo>
                <a:lnTo>
                  <a:pt x="28139" y="40637"/>
                </a:lnTo>
                <a:lnTo>
                  <a:pt x="20249" y="42299"/>
                </a:lnTo>
                <a:lnTo>
                  <a:pt x="12371" y="40637"/>
                </a:lnTo>
                <a:lnTo>
                  <a:pt x="5934" y="36103"/>
                </a:lnTo>
                <a:lnTo>
                  <a:pt x="1592" y="29380"/>
                </a:lnTo>
                <a:lnTo>
                  <a:pt x="0" y="2114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1270245" y="4469757"/>
            <a:ext cx="847" cy="54187"/>
          </a:xfrm>
          <a:custGeom>
            <a:avLst/>
            <a:gdLst/>
            <a:ahLst/>
            <a:cxnLst/>
            <a:rect l="l" t="t" r="r" b="b"/>
            <a:pathLst>
              <a:path w="634" h="40639">
                <a:moveTo>
                  <a:pt x="149" y="-4762"/>
                </a:moveTo>
                <a:lnTo>
                  <a:pt x="149" y="45262"/>
                </a:lnTo>
              </a:path>
            </a:pathLst>
          </a:custGeom>
          <a:ln w="98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1270777" y="4413191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1297677" y="4441224"/>
            <a:ext cx="817033" cy="460587"/>
          </a:xfrm>
          <a:custGeom>
            <a:avLst/>
            <a:gdLst/>
            <a:ahLst/>
            <a:cxnLst/>
            <a:rect l="l" t="t" r="r" b="b"/>
            <a:pathLst>
              <a:path w="612775" h="345439">
                <a:moveTo>
                  <a:pt x="1499" y="344999"/>
                </a:moveTo>
                <a:lnTo>
                  <a:pt x="66844" y="343710"/>
                </a:lnTo>
                <a:lnTo>
                  <a:pt x="131526" y="339970"/>
                </a:lnTo>
                <a:lnTo>
                  <a:pt x="194876" y="333966"/>
                </a:lnTo>
                <a:lnTo>
                  <a:pt x="256225" y="325888"/>
                </a:lnTo>
                <a:lnTo>
                  <a:pt x="314903" y="315924"/>
                </a:lnTo>
                <a:lnTo>
                  <a:pt x="370241" y="304263"/>
                </a:lnTo>
                <a:lnTo>
                  <a:pt x="421571" y="291093"/>
                </a:lnTo>
                <a:lnTo>
                  <a:pt x="468222" y="276602"/>
                </a:lnTo>
                <a:lnTo>
                  <a:pt x="509527" y="260981"/>
                </a:lnTo>
                <a:lnTo>
                  <a:pt x="544815" y="244416"/>
                </a:lnTo>
                <a:lnTo>
                  <a:pt x="594667" y="209212"/>
                </a:lnTo>
                <a:lnTo>
                  <a:pt x="612423" y="172499"/>
                </a:lnTo>
                <a:lnTo>
                  <a:pt x="607811" y="154048"/>
                </a:lnTo>
                <a:lnTo>
                  <a:pt x="573173" y="117902"/>
                </a:lnTo>
                <a:lnTo>
                  <a:pt x="509108" y="84018"/>
                </a:lnTo>
                <a:lnTo>
                  <a:pt x="467711" y="68396"/>
                </a:lnTo>
                <a:lnTo>
                  <a:pt x="420961" y="53906"/>
                </a:lnTo>
                <a:lnTo>
                  <a:pt x="369528" y="40736"/>
                </a:lnTo>
                <a:lnTo>
                  <a:pt x="314080" y="29074"/>
                </a:lnTo>
                <a:lnTo>
                  <a:pt x="255284" y="19110"/>
                </a:lnTo>
                <a:lnTo>
                  <a:pt x="193810" y="11032"/>
                </a:lnTo>
                <a:lnTo>
                  <a:pt x="130326" y="5029"/>
                </a:lnTo>
                <a:lnTo>
                  <a:pt x="65500" y="1288"/>
                </a:ln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0690045" y="4063826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4" h="92710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solidFill>
            <a:srgbClr val="E9D1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0690045" y="4063824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4" h="92710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741A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10702745" y="4034101"/>
            <a:ext cx="1135380" cy="155598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234521">
              <a:spcBef>
                <a:spcPts val="133"/>
              </a:spcBef>
            </a:pPr>
            <a:r>
              <a:rPr sz="900" spc="-13" dirty="0">
                <a:solidFill>
                  <a:srgbClr val="741A46"/>
                </a:solidFill>
                <a:latin typeface="Arial"/>
                <a:cs typeface="Arial"/>
              </a:rPr>
              <a:t>3x3 conv,</a:t>
            </a:r>
            <a:r>
              <a:rPr sz="900" spc="-27" dirty="0">
                <a:solidFill>
                  <a:srgbClr val="741A46"/>
                </a:solidFill>
                <a:latin typeface="Arial"/>
                <a:cs typeface="Arial"/>
              </a:rPr>
              <a:t> </a:t>
            </a:r>
            <a:r>
              <a:rPr sz="900" spc="-7" dirty="0">
                <a:solidFill>
                  <a:srgbClr val="741A46"/>
                </a:solidFill>
                <a:latin typeface="Arial"/>
                <a:cs typeface="Arial"/>
              </a:rPr>
              <a:t>64</a:t>
            </a:r>
            <a:endParaRPr sz="900">
              <a:latin typeface="Arial"/>
              <a:cs typeface="Arial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10690045" y="4238024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4" h="92710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solidFill>
            <a:srgbClr val="E9D1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0690045" y="4238024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4" h="92710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741A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10702745" y="4208307"/>
            <a:ext cx="1135380" cy="155598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234521">
              <a:spcBef>
                <a:spcPts val="133"/>
              </a:spcBef>
            </a:pPr>
            <a:r>
              <a:rPr sz="900" spc="-13" dirty="0">
                <a:solidFill>
                  <a:srgbClr val="741A46"/>
                </a:solidFill>
                <a:latin typeface="Arial"/>
                <a:cs typeface="Arial"/>
              </a:rPr>
              <a:t>3x3 conv,</a:t>
            </a:r>
            <a:r>
              <a:rPr sz="900" spc="-27" dirty="0">
                <a:solidFill>
                  <a:srgbClr val="741A46"/>
                </a:solidFill>
                <a:latin typeface="Arial"/>
                <a:cs typeface="Arial"/>
              </a:rPr>
              <a:t> </a:t>
            </a:r>
            <a:r>
              <a:rPr sz="900" spc="-7" dirty="0">
                <a:solidFill>
                  <a:srgbClr val="741A46"/>
                </a:solidFill>
                <a:latin typeface="Arial"/>
                <a:cs typeface="Arial"/>
              </a:rPr>
              <a:t>64</a:t>
            </a:r>
            <a:endParaRPr sz="900"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11270244" y="4187224"/>
            <a:ext cx="0" cy="508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099"/>
                </a:move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1270378" y="4361591"/>
            <a:ext cx="847" cy="51647"/>
          </a:xfrm>
          <a:custGeom>
            <a:avLst/>
            <a:gdLst/>
            <a:ahLst/>
            <a:cxnLst/>
            <a:rect l="l" t="t" r="r" b="b"/>
            <a:pathLst>
              <a:path w="634" h="38735">
                <a:moveTo>
                  <a:pt x="149" y="-4762"/>
                </a:moveTo>
                <a:lnTo>
                  <a:pt x="149" y="43462"/>
                </a:lnTo>
              </a:path>
            </a:pathLst>
          </a:custGeom>
          <a:ln w="98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1243777" y="3959626"/>
            <a:ext cx="54187" cy="56727"/>
          </a:xfrm>
          <a:custGeom>
            <a:avLst/>
            <a:gdLst/>
            <a:ahLst/>
            <a:cxnLst/>
            <a:rect l="l" t="t" r="r" b="b"/>
            <a:pathLst>
              <a:path w="40640" h="42544">
                <a:moveTo>
                  <a:pt x="20249" y="42299"/>
                </a:moveTo>
                <a:lnTo>
                  <a:pt x="12371" y="40637"/>
                </a:lnTo>
                <a:lnTo>
                  <a:pt x="5934" y="36103"/>
                </a:lnTo>
                <a:lnTo>
                  <a:pt x="1592" y="29380"/>
                </a:lnTo>
                <a:lnTo>
                  <a:pt x="0" y="21149"/>
                </a:lnTo>
                <a:lnTo>
                  <a:pt x="1592" y="12919"/>
                </a:lnTo>
                <a:lnTo>
                  <a:pt x="5934" y="6196"/>
                </a:lnTo>
                <a:lnTo>
                  <a:pt x="12371" y="1662"/>
                </a:lnTo>
                <a:lnTo>
                  <a:pt x="20249" y="0"/>
                </a:lnTo>
                <a:lnTo>
                  <a:pt x="25624" y="0"/>
                </a:lnTo>
                <a:lnTo>
                  <a:pt x="30774" y="2224"/>
                </a:lnTo>
                <a:lnTo>
                  <a:pt x="38374" y="10149"/>
                </a:lnTo>
                <a:lnTo>
                  <a:pt x="40499" y="15549"/>
                </a:lnTo>
                <a:lnTo>
                  <a:pt x="40499" y="21149"/>
                </a:lnTo>
                <a:lnTo>
                  <a:pt x="38910" y="29380"/>
                </a:lnTo>
                <a:lnTo>
                  <a:pt x="34574" y="36103"/>
                </a:lnTo>
                <a:lnTo>
                  <a:pt x="28139" y="40637"/>
                </a:lnTo>
                <a:lnTo>
                  <a:pt x="20249" y="42299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1243777" y="3959625"/>
            <a:ext cx="54187" cy="56727"/>
          </a:xfrm>
          <a:custGeom>
            <a:avLst/>
            <a:gdLst/>
            <a:ahLst/>
            <a:cxnLst/>
            <a:rect l="l" t="t" r="r" b="b"/>
            <a:pathLst>
              <a:path w="40640" h="42544">
                <a:moveTo>
                  <a:pt x="0" y="21149"/>
                </a:moveTo>
                <a:lnTo>
                  <a:pt x="1592" y="12919"/>
                </a:lnTo>
                <a:lnTo>
                  <a:pt x="5934" y="6196"/>
                </a:lnTo>
                <a:lnTo>
                  <a:pt x="12371" y="1662"/>
                </a:lnTo>
                <a:lnTo>
                  <a:pt x="20249" y="0"/>
                </a:lnTo>
                <a:lnTo>
                  <a:pt x="25624" y="0"/>
                </a:lnTo>
                <a:lnTo>
                  <a:pt x="30774" y="2224"/>
                </a:lnTo>
                <a:lnTo>
                  <a:pt x="34574" y="6199"/>
                </a:lnTo>
                <a:lnTo>
                  <a:pt x="38374" y="10149"/>
                </a:lnTo>
                <a:lnTo>
                  <a:pt x="40499" y="15549"/>
                </a:lnTo>
                <a:lnTo>
                  <a:pt x="40499" y="21149"/>
                </a:lnTo>
                <a:lnTo>
                  <a:pt x="38910" y="29380"/>
                </a:lnTo>
                <a:lnTo>
                  <a:pt x="34574" y="36103"/>
                </a:lnTo>
                <a:lnTo>
                  <a:pt x="28139" y="40637"/>
                </a:lnTo>
                <a:lnTo>
                  <a:pt x="20249" y="42299"/>
                </a:lnTo>
                <a:lnTo>
                  <a:pt x="12371" y="40637"/>
                </a:lnTo>
                <a:lnTo>
                  <a:pt x="5934" y="36103"/>
                </a:lnTo>
                <a:lnTo>
                  <a:pt x="1592" y="29380"/>
                </a:lnTo>
                <a:lnTo>
                  <a:pt x="0" y="2114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1270245" y="4015825"/>
            <a:ext cx="847" cy="48260"/>
          </a:xfrm>
          <a:custGeom>
            <a:avLst/>
            <a:gdLst/>
            <a:ahLst/>
            <a:cxnLst/>
            <a:rect l="l" t="t" r="r" b="b"/>
            <a:pathLst>
              <a:path w="634" h="36194">
                <a:moveTo>
                  <a:pt x="149" y="-4762"/>
                </a:moveTo>
                <a:lnTo>
                  <a:pt x="149" y="40762"/>
                </a:lnTo>
              </a:path>
            </a:pathLst>
          </a:custGeom>
          <a:ln w="98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1297778" y="3987791"/>
            <a:ext cx="794173" cy="453813"/>
          </a:xfrm>
          <a:custGeom>
            <a:avLst/>
            <a:gdLst/>
            <a:ahLst/>
            <a:cxnLst/>
            <a:rect l="l" t="t" r="r" b="b"/>
            <a:pathLst>
              <a:path w="595629" h="340360">
                <a:moveTo>
                  <a:pt x="0" y="340199"/>
                </a:moveTo>
                <a:lnTo>
                  <a:pt x="63666" y="338928"/>
                </a:lnTo>
                <a:lnTo>
                  <a:pt x="126680" y="335240"/>
                </a:lnTo>
                <a:lnTo>
                  <a:pt x="188390" y="329320"/>
                </a:lnTo>
                <a:lnTo>
                  <a:pt x="248146" y="321354"/>
                </a:lnTo>
                <a:lnTo>
                  <a:pt x="305299" y="311529"/>
                </a:lnTo>
                <a:lnTo>
                  <a:pt x="359198" y="300030"/>
                </a:lnTo>
                <a:lnTo>
                  <a:pt x="409192" y="287043"/>
                </a:lnTo>
                <a:lnTo>
                  <a:pt x="454633" y="272754"/>
                </a:lnTo>
                <a:lnTo>
                  <a:pt x="494868" y="257350"/>
                </a:lnTo>
                <a:lnTo>
                  <a:pt x="557126" y="223937"/>
                </a:lnTo>
                <a:lnTo>
                  <a:pt x="590763" y="188293"/>
                </a:lnTo>
                <a:lnTo>
                  <a:pt x="595223" y="170099"/>
                </a:lnTo>
                <a:lnTo>
                  <a:pt x="590795" y="151905"/>
                </a:lnTo>
                <a:lnTo>
                  <a:pt x="557224" y="116261"/>
                </a:lnTo>
                <a:lnTo>
                  <a:pt x="495036" y="82849"/>
                </a:lnTo>
                <a:lnTo>
                  <a:pt x="454837" y="67444"/>
                </a:lnTo>
                <a:lnTo>
                  <a:pt x="409436" y="53156"/>
                </a:lnTo>
                <a:lnTo>
                  <a:pt x="359483" y="40169"/>
                </a:lnTo>
                <a:lnTo>
                  <a:pt x="305628" y="28670"/>
                </a:lnTo>
                <a:lnTo>
                  <a:pt x="248522" y="18844"/>
                </a:lnTo>
                <a:lnTo>
                  <a:pt x="188816" y="10879"/>
                </a:lnTo>
                <a:lnTo>
                  <a:pt x="127160" y="4959"/>
                </a:lnTo>
                <a:lnTo>
                  <a:pt x="64204" y="1270"/>
                </a:lnTo>
                <a:lnTo>
                  <a:pt x="599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/>
          <p:nvPr/>
        </p:nvSpPr>
        <p:spPr>
          <a:xfrm>
            <a:off x="10703945" y="3575949"/>
            <a:ext cx="1135380" cy="155598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201502">
              <a:spcBef>
                <a:spcPts val="133"/>
              </a:spcBef>
            </a:pPr>
            <a:r>
              <a:rPr sz="900" spc="-13" dirty="0">
                <a:solidFill>
                  <a:srgbClr val="8A80D1"/>
                </a:solidFill>
                <a:latin typeface="Arial"/>
                <a:cs typeface="Arial"/>
              </a:rPr>
              <a:t>3x3 conv,</a:t>
            </a:r>
            <a:r>
              <a:rPr sz="900" spc="-33" dirty="0">
                <a:solidFill>
                  <a:srgbClr val="8A80D1"/>
                </a:solidFill>
                <a:latin typeface="Arial"/>
                <a:cs typeface="Arial"/>
              </a:rPr>
              <a:t> </a:t>
            </a:r>
            <a:r>
              <a:rPr sz="900" spc="-7" dirty="0">
                <a:solidFill>
                  <a:srgbClr val="8A80D1"/>
                </a:solidFill>
                <a:latin typeface="Arial"/>
                <a:cs typeface="Arial"/>
              </a:rPr>
              <a:t>128</a:t>
            </a:r>
            <a:endParaRPr sz="900">
              <a:latin typeface="Arial"/>
              <a:cs typeface="Arial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10691245" y="3779892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4" h="92710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solidFill>
            <a:srgbClr val="D8D1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0691245" y="3779892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4" h="92710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8A80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10703945" y="3750156"/>
            <a:ext cx="1135380" cy="155598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15990">
              <a:spcBef>
                <a:spcPts val="133"/>
              </a:spcBef>
            </a:pPr>
            <a:r>
              <a:rPr sz="900" spc="-13" dirty="0">
                <a:solidFill>
                  <a:srgbClr val="8A80D1"/>
                </a:solidFill>
                <a:latin typeface="Arial"/>
                <a:cs typeface="Arial"/>
              </a:rPr>
              <a:t>3x3 conv, </a:t>
            </a:r>
            <a:r>
              <a:rPr sz="900" spc="-7" dirty="0">
                <a:solidFill>
                  <a:srgbClr val="8A80D1"/>
                </a:solidFill>
                <a:latin typeface="Arial"/>
                <a:cs typeface="Arial"/>
              </a:rPr>
              <a:t>128 </a:t>
            </a:r>
            <a:r>
              <a:rPr sz="900" spc="40" dirty="0">
                <a:solidFill>
                  <a:srgbClr val="8A80D1"/>
                </a:solidFill>
                <a:latin typeface="Arial"/>
                <a:cs typeface="Arial"/>
              </a:rPr>
              <a:t>/</a:t>
            </a:r>
            <a:r>
              <a:rPr sz="900" spc="-53" dirty="0">
                <a:solidFill>
                  <a:srgbClr val="8A80D1"/>
                </a:solidFill>
                <a:latin typeface="Arial"/>
                <a:cs typeface="Arial"/>
              </a:rPr>
              <a:t> </a:t>
            </a:r>
            <a:r>
              <a:rPr sz="900" dirty="0">
                <a:solidFill>
                  <a:srgbClr val="8A80D1"/>
                </a:solidFill>
                <a:latin typeface="Arial"/>
                <a:cs typeface="Arial"/>
              </a:rPr>
              <a:t>2</a:t>
            </a:r>
            <a:endParaRPr sz="900">
              <a:latin typeface="Arial"/>
              <a:cs typeface="Arial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11271444" y="3729092"/>
            <a:ext cx="0" cy="508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099"/>
                </a:move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1270778" y="3903626"/>
            <a:ext cx="847" cy="56727"/>
          </a:xfrm>
          <a:custGeom>
            <a:avLst/>
            <a:gdLst/>
            <a:ahLst/>
            <a:cxnLst/>
            <a:rect l="l" t="t" r="r" b="b"/>
            <a:pathLst>
              <a:path w="634" h="42544">
                <a:moveTo>
                  <a:pt x="0" y="41999"/>
                </a:moveTo>
                <a:lnTo>
                  <a:pt x="599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1244744" y="3501659"/>
            <a:ext cx="54187" cy="56727"/>
          </a:xfrm>
          <a:custGeom>
            <a:avLst/>
            <a:gdLst/>
            <a:ahLst/>
            <a:cxnLst/>
            <a:rect l="l" t="t" r="r" b="b"/>
            <a:pathLst>
              <a:path w="40640" h="42544">
                <a:moveTo>
                  <a:pt x="20249" y="42299"/>
                </a:moveTo>
                <a:lnTo>
                  <a:pt x="12360" y="40637"/>
                </a:lnTo>
                <a:lnTo>
                  <a:pt x="5924" y="36103"/>
                </a:lnTo>
                <a:lnTo>
                  <a:pt x="1589" y="29380"/>
                </a:lnTo>
                <a:lnTo>
                  <a:pt x="0" y="21149"/>
                </a:lnTo>
                <a:lnTo>
                  <a:pt x="1589" y="12909"/>
                </a:lnTo>
                <a:lnTo>
                  <a:pt x="5924" y="6187"/>
                </a:lnTo>
                <a:lnTo>
                  <a:pt x="12360" y="1659"/>
                </a:lnTo>
                <a:lnTo>
                  <a:pt x="20249" y="0"/>
                </a:lnTo>
                <a:lnTo>
                  <a:pt x="25599" y="0"/>
                </a:lnTo>
                <a:lnTo>
                  <a:pt x="30749" y="2224"/>
                </a:lnTo>
                <a:lnTo>
                  <a:pt x="38349" y="10149"/>
                </a:lnTo>
                <a:lnTo>
                  <a:pt x="40499" y="15524"/>
                </a:lnTo>
                <a:lnTo>
                  <a:pt x="40499" y="21149"/>
                </a:lnTo>
                <a:lnTo>
                  <a:pt x="38907" y="29380"/>
                </a:lnTo>
                <a:lnTo>
                  <a:pt x="34565" y="36103"/>
                </a:lnTo>
                <a:lnTo>
                  <a:pt x="28128" y="40637"/>
                </a:lnTo>
                <a:lnTo>
                  <a:pt x="20249" y="42299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1244744" y="3501659"/>
            <a:ext cx="54187" cy="56727"/>
          </a:xfrm>
          <a:custGeom>
            <a:avLst/>
            <a:gdLst/>
            <a:ahLst/>
            <a:cxnLst/>
            <a:rect l="l" t="t" r="r" b="b"/>
            <a:pathLst>
              <a:path w="40640" h="42544">
                <a:moveTo>
                  <a:pt x="0" y="21149"/>
                </a:moveTo>
                <a:lnTo>
                  <a:pt x="1589" y="12909"/>
                </a:lnTo>
                <a:lnTo>
                  <a:pt x="5924" y="6187"/>
                </a:lnTo>
                <a:lnTo>
                  <a:pt x="12360" y="1659"/>
                </a:lnTo>
                <a:lnTo>
                  <a:pt x="20249" y="0"/>
                </a:lnTo>
                <a:lnTo>
                  <a:pt x="25599" y="0"/>
                </a:lnTo>
                <a:lnTo>
                  <a:pt x="30749" y="2224"/>
                </a:lnTo>
                <a:lnTo>
                  <a:pt x="34549" y="6174"/>
                </a:lnTo>
                <a:lnTo>
                  <a:pt x="38349" y="10149"/>
                </a:lnTo>
                <a:lnTo>
                  <a:pt x="40499" y="15524"/>
                </a:lnTo>
                <a:lnTo>
                  <a:pt x="40499" y="21149"/>
                </a:lnTo>
                <a:lnTo>
                  <a:pt x="38907" y="29380"/>
                </a:lnTo>
                <a:lnTo>
                  <a:pt x="34565" y="36103"/>
                </a:lnTo>
                <a:lnTo>
                  <a:pt x="28128" y="40637"/>
                </a:lnTo>
                <a:lnTo>
                  <a:pt x="20249" y="42299"/>
                </a:lnTo>
                <a:lnTo>
                  <a:pt x="12360" y="40637"/>
                </a:lnTo>
                <a:lnTo>
                  <a:pt x="5924" y="36103"/>
                </a:lnTo>
                <a:lnTo>
                  <a:pt x="1589" y="29380"/>
                </a:lnTo>
                <a:lnTo>
                  <a:pt x="0" y="2114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1271445" y="3558093"/>
            <a:ext cx="847" cy="48260"/>
          </a:xfrm>
          <a:custGeom>
            <a:avLst/>
            <a:gdLst/>
            <a:ahLst/>
            <a:cxnLst/>
            <a:rect l="l" t="t" r="r" b="b"/>
            <a:pathLst>
              <a:path w="634" h="36194">
                <a:moveTo>
                  <a:pt x="149" y="-4762"/>
                </a:moveTo>
                <a:lnTo>
                  <a:pt x="149" y="40462"/>
                </a:lnTo>
              </a:path>
            </a:pathLst>
          </a:custGeom>
          <a:ln w="98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1297943" y="3529859"/>
            <a:ext cx="794173" cy="458047"/>
          </a:xfrm>
          <a:custGeom>
            <a:avLst/>
            <a:gdLst/>
            <a:ahLst/>
            <a:cxnLst/>
            <a:rect l="l" t="t" r="r" b="b"/>
            <a:pathLst>
              <a:path w="595629" h="343535">
                <a:moveTo>
                  <a:pt x="599" y="0"/>
                </a:moveTo>
                <a:lnTo>
                  <a:pt x="64189" y="1283"/>
                </a:lnTo>
                <a:lnTo>
                  <a:pt x="127129" y="5007"/>
                </a:lnTo>
                <a:lnTo>
                  <a:pt x="188772" y="10984"/>
                </a:lnTo>
                <a:lnTo>
                  <a:pt x="248465" y="19027"/>
                </a:lnTo>
                <a:lnTo>
                  <a:pt x="305559" y="28948"/>
                </a:lnTo>
                <a:lnTo>
                  <a:pt x="359402" y="40558"/>
                </a:lnTo>
                <a:lnTo>
                  <a:pt x="409346" y="53671"/>
                </a:lnTo>
                <a:lnTo>
                  <a:pt x="454738" y="68098"/>
                </a:lnTo>
                <a:lnTo>
                  <a:pt x="494929" y="83652"/>
                </a:lnTo>
                <a:lnTo>
                  <a:pt x="557105" y="117389"/>
                </a:lnTo>
                <a:lnTo>
                  <a:pt x="590671" y="153379"/>
                </a:lnTo>
                <a:lnTo>
                  <a:pt x="595098" y="171749"/>
                </a:lnTo>
                <a:lnTo>
                  <a:pt x="590639" y="190120"/>
                </a:lnTo>
                <a:lnTo>
                  <a:pt x="557007" y="226109"/>
                </a:lnTo>
                <a:lnTo>
                  <a:pt x="494761" y="259846"/>
                </a:lnTo>
                <a:lnTo>
                  <a:pt x="454533" y="275400"/>
                </a:lnTo>
                <a:lnTo>
                  <a:pt x="409102" y="289827"/>
                </a:lnTo>
                <a:lnTo>
                  <a:pt x="359117" y="302940"/>
                </a:lnTo>
                <a:lnTo>
                  <a:pt x="305229" y="314550"/>
                </a:lnTo>
                <a:lnTo>
                  <a:pt x="248089" y="324471"/>
                </a:lnTo>
                <a:lnTo>
                  <a:pt x="188345" y="332514"/>
                </a:lnTo>
                <a:lnTo>
                  <a:pt x="126649" y="338492"/>
                </a:lnTo>
                <a:lnTo>
                  <a:pt x="63651" y="342216"/>
                </a:lnTo>
                <a:lnTo>
                  <a:pt x="0" y="343499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/>
          <p:nvPr/>
        </p:nvSpPr>
        <p:spPr>
          <a:xfrm>
            <a:off x="10701545" y="3122649"/>
            <a:ext cx="1135380" cy="155598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201502">
              <a:spcBef>
                <a:spcPts val="133"/>
              </a:spcBef>
            </a:pPr>
            <a:r>
              <a:rPr sz="900" spc="-13" dirty="0">
                <a:solidFill>
                  <a:srgbClr val="8A80D1"/>
                </a:solidFill>
                <a:latin typeface="Arial"/>
                <a:cs typeface="Arial"/>
              </a:rPr>
              <a:t>3x3 conv,</a:t>
            </a:r>
            <a:r>
              <a:rPr sz="900" spc="-33" dirty="0">
                <a:solidFill>
                  <a:srgbClr val="8A80D1"/>
                </a:solidFill>
                <a:latin typeface="Arial"/>
                <a:cs typeface="Arial"/>
              </a:rPr>
              <a:t> </a:t>
            </a:r>
            <a:r>
              <a:rPr sz="900" spc="-7" dirty="0">
                <a:solidFill>
                  <a:srgbClr val="8A80D1"/>
                </a:solidFill>
                <a:latin typeface="Arial"/>
                <a:cs typeface="Arial"/>
              </a:rPr>
              <a:t>128</a:t>
            </a:r>
            <a:endParaRPr sz="900">
              <a:latin typeface="Arial"/>
              <a:cs typeface="Arial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10688845" y="3326580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4" h="92710">
                <a:moveTo>
                  <a:pt x="0" y="0"/>
                </a:moveTo>
                <a:lnTo>
                  <a:pt x="870298" y="0"/>
                </a:lnTo>
                <a:lnTo>
                  <a:pt x="870298" y="92709"/>
                </a:lnTo>
                <a:lnTo>
                  <a:pt x="0" y="92709"/>
                </a:lnTo>
                <a:lnTo>
                  <a:pt x="0" y="0"/>
                </a:lnTo>
                <a:close/>
              </a:path>
            </a:pathLst>
          </a:custGeom>
          <a:solidFill>
            <a:srgbClr val="D8D1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0688845" y="3326579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4" h="92710">
                <a:moveTo>
                  <a:pt x="0" y="0"/>
                </a:moveTo>
                <a:lnTo>
                  <a:pt x="870298" y="0"/>
                </a:lnTo>
                <a:lnTo>
                  <a:pt x="870298" y="92709"/>
                </a:lnTo>
                <a:lnTo>
                  <a:pt x="0" y="9270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8A80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 txBox="1"/>
          <p:nvPr/>
        </p:nvSpPr>
        <p:spPr>
          <a:xfrm>
            <a:off x="10701545" y="3296855"/>
            <a:ext cx="1135380" cy="155598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201502">
              <a:spcBef>
                <a:spcPts val="133"/>
              </a:spcBef>
            </a:pPr>
            <a:r>
              <a:rPr sz="900" spc="-13" dirty="0">
                <a:solidFill>
                  <a:srgbClr val="8A80D1"/>
                </a:solidFill>
                <a:latin typeface="Arial"/>
                <a:cs typeface="Arial"/>
              </a:rPr>
              <a:t>3x3 conv,</a:t>
            </a:r>
            <a:r>
              <a:rPr sz="900" spc="-33" dirty="0">
                <a:solidFill>
                  <a:srgbClr val="8A80D1"/>
                </a:solidFill>
                <a:latin typeface="Arial"/>
                <a:cs typeface="Arial"/>
              </a:rPr>
              <a:t> </a:t>
            </a:r>
            <a:r>
              <a:rPr sz="900" spc="-7" dirty="0">
                <a:solidFill>
                  <a:srgbClr val="8A80D1"/>
                </a:solidFill>
                <a:latin typeface="Arial"/>
                <a:cs typeface="Arial"/>
              </a:rPr>
              <a:t>128</a:t>
            </a:r>
            <a:endParaRPr sz="900">
              <a:latin typeface="Arial"/>
              <a:cs typeface="Arial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11269044" y="3275780"/>
            <a:ext cx="0" cy="508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099"/>
                </a:move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11268944" y="3450059"/>
            <a:ext cx="3387" cy="51647"/>
          </a:xfrm>
          <a:custGeom>
            <a:avLst/>
            <a:gdLst/>
            <a:ahLst/>
            <a:cxnLst/>
            <a:rect l="l" t="t" r="r" b="b"/>
            <a:pathLst>
              <a:path w="2540" h="38735">
                <a:moveTo>
                  <a:pt x="2099" y="38699"/>
                </a:move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1242844" y="3041794"/>
            <a:ext cx="54187" cy="56727"/>
          </a:xfrm>
          <a:custGeom>
            <a:avLst/>
            <a:gdLst/>
            <a:ahLst/>
            <a:cxnLst/>
            <a:rect l="l" t="t" r="r" b="b"/>
            <a:pathLst>
              <a:path w="40640" h="42544">
                <a:moveTo>
                  <a:pt x="20249" y="42299"/>
                </a:moveTo>
                <a:lnTo>
                  <a:pt x="12371" y="40638"/>
                </a:lnTo>
                <a:lnTo>
                  <a:pt x="5934" y="36105"/>
                </a:lnTo>
                <a:lnTo>
                  <a:pt x="1592" y="29383"/>
                </a:lnTo>
                <a:lnTo>
                  <a:pt x="0" y="21149"/>
                </a:lnTo>
                <a:lnTo>
                  <a:pt x="1592" y="12917"/>
                </a:lnTo>
                <a:lnTo>
                  <a:pt x="5934" y="6194"/>
                </a:lnTo>
                <a:lnTo>
                  <a:pt x="12371" y="1662"/>
                </a:lnTo>
                <a:lnTo>
                  <a:pt x="20249" y="0"/>
                </a:lnTo>
                <a:lnTo>
                  <a:pt x="25624" y="0"/>
                </a:lnTo>
                <a:lnTo>
                  <a:pt x="30774" y="2229"/>
                </a:lnTo>
                <a:lnTo>
                  <a:pt x="38374" y="10162"/>
                </a:lnTo>
                <a:lnTo>
                  <a:pt x="40499" y="15542"/>
                </a:lnTo>
                <a:lnTo>
                  <a:pt x="40499" y="21149"/>
                </a:lnTo>
                <a:lnTo>
                  <a:pt x="38910" y="29383"/>
                </a:lnTo>
                <a:lnTo>
                  <a:pt x="34574" y="36105"/>
                </a:lnTo>
                <a:lnTo>
                  <a:pt x="28139" y="40638"/>
                </a:lnTo>
                <a:lnTo>
                  <a:pt x="20249" y="42299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1242844" y="3041794"/>
            <a:ext cx="54187" cy="56727"/>
          </a:xfrm>
          <a:custGeom>
            <a:avLst/>
            <a:gdLst/>
            <a:ahLst/>
            <a:cxnLst/>
            <a:rect l="l" t="t" r="r" b="b"/>
            <a:pathLst>
              <a:path w="40640" h="42544">
                <a:moveTo>
                  <a:pt x="0" y="21149"/>
                </a:moveTo>
                <a:lnTo>
                  <a:pt x="1592" y="12917"/>
                </a:lnTo>
                <a:lnTo>
                  <a:pt x="5934" y="6194"/>
                </a:lnTo>
                <a:lnTo>
                  <a:pt x="12371" y="1662"/>
                </a:lnTo>
                <a:lnTo>
                  <a:pt x="20249" y="0"/>
                </a:lnTo>
                <a:lnTo>
                  <a:pt x="25624" y="0"/>
                </a:lnTo>
                <a:lnTo>
                  <a:pt x="30774" y="2229"/>
                </a:lnTo>
                <a:lnTo>
                  <a:pt x="34574" y="6194"/>
                </a:lnTo>
                <a:lnTo>
                  <a:pt x="38374" y="10162"/>
                </a:lnTo>
                <a:lnTo>
                  <a:pt x="40499" y="15542"/>
                </a:lnTo>
                <a:lnTo>
                  <a:pt x="40499" y="21149"/>
                </a:lnTo>
                <a:lnTo>
                  <a:pt x="38910" y="29383"/>
                </a:lnTo>
                <a:lnTo>
                  <a:pt x="34574" y="36105"/>
                </a:lnTo>
                <a:lnTo>
                  <a:pt x="28139" y="40638"/>
                </a:lnTo>
                <a:lnTo>
                  <a:pt x="20249" y="42299"/>
                </a:lnTo>
                <a:lnTo>
                  <a:pt x="12371" y="40638"/>
                </a:lnTo>
                <a:lnTo>
                  <a:pt x="5934" y="36105"/>
                </a:lnTo>
                <a:lnTo>
                  <a:pt x="1592" y="29383"/>
                </a:lnTo>
                <a:lnTo>
                  <a:pt x="0" y="2114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11269045" y="3098373"/>
            <a:ext cx="847" cy="54187"/>
          </a:xfrm>
          <a:custGeom>
            <a:avLst/>
            <a:gdLst/>
            <a:ahLst/>
            <a:cxnLst/>
            <a:rect l="l" t="t" r="r" b="b"/>
            <a:pathLst>
              <a:path w="634" h="40639">
                <a:moveTo>
                  <a:pt x="0" y="40499"/>
                </a:moveTo>
                <a:lnTo>
                  <a:pt x="599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11269844" y="3041793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11296744" y="3069843"/>
            <a:ext cx="772160" cy="460587"/>
          </a:xfrm>
          <a:custGeom>
            <a:avLst/>
            <a:gdLst/>
            <a:ahLst/>
            <a:cxnLst/>
            <a:rect l="l" t="t" r="r" b="b"/>
            <a:pathLst>
              <a:path w="579120" h="345439">
                <a:moveTo>
                  <a:pt x="1499" y="345011"/>
                </a:moveTo>
                <a:lnTo>
                  <a:pt x="67989" y="343519"/>
                </a:lnTo>
                <a:lnTo>
                  <a:pt x="133695" y="339201"/>
                </a:lnTo>
                <a:lnTo>
                  <a:pt x="197828" y="332292"/>
                </a:lnTo>
                <a:lnTo>
                  <a:pt x="259599" y="323026"/>
                </a:lnTo>
                <a:lnTo>
                  <a:pt x="318217" y="311641"/>
                </a:lnTo>
                <a:lnTo>
                  <a:pt x="372893" y="298372"/>
                </a:lnTo>
                <a:lnTo>
                  <a:pt x="422835" y="283453"/>
                </a:lnTo>
                <a:lnTo>
                  <a:pt x="467256" y="267121"/>
                </a:lnTo>
                <a:lnTo>
                  <a:pt x="505364" y="249610"/>
                </a:lnTo>
                <a:lnTo>
                  <a:pt x="559483" y="211998"/>
                </a:lnTo>
                <a:lnTo>
                  <a:pt x="578873" y="172499"/>
                </a:lnTo>
                <a:lnTo>
                  <a:pt x="573828" y="152635"/>
                </a:lnTo>
                <a:lnTo>
                  <a:pt x="536105" y="113848"/>
                </a:lnTo>
                <a:lnTo>
                  <a:pt x="466802" y="77887"/>
                </a:lnTo>
                <a:lnTo>
                  <a:pt x="422279" y="61556"/>
                </a:lnTo>
                <a:lnTo>
                  <a:pt x="372228" y="46638"/>
                </a:lnTo>
                <a:lnTo>
                  <a:pt x="317437" y="33369"/>
                </a:lnTo>
                <a:lnTo>
                  <a:pt x="258696" y="21984"/>
                </a:lnTo>
                <a:lnTo>
                  <a:pt x="196792" y="12719"/>
                </a:lnTo>
                <a:lnTo>
                  <a:pt x="132516" y="5810"/>
                </a:lnTo>
                <a:lnTo>
                  <a:pt x="66655" y="1491"/>
                </a:ln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 txBox="1"/>
          <p:nvPr/>
        </p:nvSpPr>
        <p:spPr>
          <a:xfrm>
            <a:off x="10701545" y="2662720"/>
            <a:ext cx="1135380" cy="155598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201502">
              <a:spcBef>
                <a:spcPts val="133"/>
              </a:spcBef>
            </a:pPr>
            <a:r>
              <a:rPr sz="900" spc="-13" dirty="0">
                <a:solidFill>
                  <a:srgbClr val="8A80D1"/>
                </a:solidFill>
                <a:latin typeface="Arial"/>
                <a:cs typeface="Arial"/>
              </a:rPr>
              <a:t>3x3 conv,</a:t>
            </a:r>
            <a:r>
              <a:rPr sz="900" spc="-33" dirty="0">
                <a:solidFill>
                  <a:srgbClr val="8A80D1"/>
                </a:solidFill>
                <a:latin typeface="Arial"/>
                <a:cs typeface="Arial"/>
              </a:rPr>
              <a:t> </a:t>
            </a:r>
            <a:r>
              <a:rPr sz="900" spc="-7" dirty="0">
                <a:solidFill>
                  <a:srgbClr val="8A80D1"/>
                </a:solidFill>
                <a:latin typeface="Arial"/>
                <a:cs typeface="Arial"/>
              </a:rPr>
              <a:t>128</a:t>
            </a:r>
            <a:endParaRPr sz="900">
              <a:latin typeface="Arial"/>
              <a:cs typeface="Arial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10688845" y="2866647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4" h="92710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solidFill>
            <a:srgbClr val="D8D1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10688845" y="2866647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4" h="92710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8A80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 txBox="1"/>
          <p:nvPr/>
        </p:nvSpPr>
        <p:spPr>
          <a:xfrm>
            <a:off x="10701545" y="2836925"/>
            <a:ext cx="1135380" cy="155598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201502">
              <a:spcBef>
                <a:spcPts val="133"/>
              </a:spcBef>
            </a:pPr>
            <a:r>
              <a:rPr sz="900" spc="-13" dirty="0">
                <a:solidFill>
                  <a:srgbClr val="8A80D1"/>
                </a:solidFill>
                <a:latin typeface="Arial"/>
                <a:cs typeface="Arial"/>
              </a:rPr>
              <a:t>3x3 conv,</a:t>
            </a:r>
            <a:r>
              <a:rPr sz="900" spc="-33" dirty="0">
                <a:solidFill>
                  <a:srgbClr val="8A80D1"/>
                </a:solidFill>
                <a:latin typeface="Arial"/>
                <a:cs typeface="Arial"/>
              </a:rPr>
              <a:t> </a:t>
            </a:r>
            <a:r>
              <a:rPr sz="900" spc="-7" dirty="0">
                <a:solidFill>
                  <a:srgbClr val="8A80D1"/>
                </a:solidFill>
                <a:latin typeface="Arial"/>
                <a:cs typeface="Arial"/>
              </a:rPr>
              <a:t>128</a:t>
            </a:r>
            <a:endParaRPr sz="900">
              <a:latin typeface="Arial"/>
              <a:cs typeface="Arial"/>
            </a:endParaRPr>
          </a:p>
        </p:txBody>
      </p:sp>
      <p:sp>
        <p:nvSpPr>
          <p:cNvPr id="62" name="object 62"/>
          <p:cNvSpPr/>
          <p:nvPr/>
        </p:nvSpPr>
        <p:spPr>
          <a:xfrm>
            <a:off x="11269044" y="2815847"/>
            <a:ext cx="0" cy="508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099"/>
                </a:move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11269045" y="2990194"/>
            <a:ext cx="847" cy="51647"/>
          </a:xfrm>
          <a:custGeom>
            <a:avLst/>
            <a:gdLst/>
            <a:ahLst/>
            <a:cxnLst/>
            <a:rect l="l" t="t" r="r" b="b"/>
            <a:pathLst>
              <a:path w="634" h="38735">
                <a:moveTo>
                  <a:pt x="599" y="38699"/>
                </a:move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11242844" y="2588235"/>
            <a:ext cx="54187" cy="56727"/>
          </a:xfrm>
          <a:custGeom>
            <a:avLst/>
            <a:gdLst/>
            <a:ahLst/>
            <a:cxnLst/>
            <a:rect l="l" t="t" r="r" b="b"/>
            <a:pathLst>
              <a:path w="40640" h="42544">
                <a:moveTo>
                  <a:pt x="20249" y="42299"/>
                </a:moveTo>
                <a:lnTo>
                  <a:pt x="12371" y="40638"/>
                </a:lnTo>
                <a:lnTo>
                  <a:pt x="5934" y="36105"/>
                </a:lnTo>
                <a:lnTo>
                  <a:pt x="1592" y="29383"/>
                </a:lnTo>
                <a:lnTo>
                  <a:pt x="0" y="21149"/>
                </a:lnTo>
                <a:lnTo>
                  <a:pt x="1592" y="12917"/>
                </a:lnTo>
                <a:lnTo>
                  <a:pt x="5934" y="6194"/>
                </a:lnTo>
                <a:lnTo>
                  <a:pt x="12371" y="1662"/>
                </a:lnTo>
                <a:lnTo>
                  <a:pt x="20249" y="0"/>
                </a:lnTo>
                <a:lnTo>
                  <a:pt x="25624" y="0"/>
                </a:lnTo>
                <a:lnTo>
                  <a:pt x="30774" y="2229"/>
                </a:lnTo>
                <a:lnTo>
                  <a:pt x="38374" y="10162"/>
                </a:lnTo>
                <a:lnTo>
                  <a:pt x="40499" y="15542"/>
                </a:lnTo>
                <a:lnTo>
                  <a:pt x="40499" y="21149"/>
                </a:lnTo>
                <a:lnTo>
                  <a:pt x="38910" y="29383"/>
                </a:lnTo>
                <a:lnTo>
                  <a:pt x="34574" y="36105"/>
                </a:lnTo>
                <a:lnTo>
                  <a:pt x="28139" y="40638"/>
                </a:lnTo>
                <a:lnTo>
                  <a:pt x="20249" y="42299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11242844" y="2588235"/>
            <a:ext cx="54187" cy="56727"/>
          </a:xfrm>
          <a:custGeom>
            <a:avLst/>
            <a:gdLst/>
            <a:ahLst/>
            <a:cxnLst/>
            <a:rect l="l" t="t" r="r" b="b"/>
            <a:pathLst>
              <a:path w="40640" h="42544">
                <a:moveTo>
                  <a:pt x="0" y="21149"/>
                </a:moveTo>
                <a:lnTo>
                  <a:pt x="1592" y="12917"/>
                </a:lnTo>
                <a:lnTo>
                  <a:pt x="5934" y="6194"/>
                </a:lnTo>
                <a:lnTo>
                  <a:pt x="12371" y="1662"/>
                </a:lnTo>
                <a:lnTo>
                  <a:pt x="20249" y="0"/>
                </a:lnTo>
                <a:lnTo>
                  <a:pt x="25624" y="0"/>
                </a:lnTo>
                <a:lnTo>
                  <a:pt x="30774" y="2229"/>
                </a:lnTo>
                <a:lnTo>
                  <a:pt x="34574" y="6194"/>
                </a:lnTo>
                <a:lnTo>
                  <a:pt x="38374" y="10162"/>
                </a:lnTo>
                <a:lnTo>
                  <a:pt x="40499" y="15542"/>
                </a:lnTo>
                <a:lnTo>
                  <a:pt x="40499" y="21149"/>
                </a:lnTo>
                <a:lnTo>
                  <a:pt x="38910" y="29383"/>
                </a:lnTo>
                <a:lnTo>
                  <a:pt x="34574" y="36105"/>
                </a:lnTo>
                <a:lnTo>
                  <a:pt x="28139" y="40638"/>
                </a:lnTo>
                <a:lnTo>
                  <a:pt x="20249" y="42299"/>
                </a:lnTo>
                <a:lnTo>
                  <a:pt x="12371" y="40638"/>
                </a:lnTo>
                <a:lnTo>
                  <a:pt x="5934" y="36105"/>
                </a:lnTo>
                <a:lnTo>
                  <a:pt x="1592" y="29383"/>
                </a:lnTo>
                <a:lnTo>
                  <a:pt x="0" y="2114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11269045" y="2644442"/>
            <a:ext cx="847" cy="48260"/>
          </a:xfrm>
          <a:custGeom>
            <a:avLst/>
            <a:gdLst/>
            <a:ahLst/>
            <a:cxnLst/>
            <a:rect l="l" t="t" r="r" b="b"/>
            <a:pathLst>
              <a:path w="634" h="36194">
                <a:moveTo>
                  <a:pt x="0" y="35999"/>
                </a:moveTo>
                <a:lnTo>
                  <a:pt x="599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11296844" y="2616395"/>
            <a:ext cx="760307" cy="453813"/>
          </a:xfrm>
          <a:custGeom>
            <a:avLst/>
            <a:gdLst/>
            <a:ahLst/>
            <a:cxnLst/>
            <a:rect l="l" t="t" r="r" b="b"/>
            <a:pathLst>
              <a:path w="570229" h="340360">
                <a:moveTo>
                  <a:pt x="0" y="340199"/>
                </a:moveTo>
                <a:lnTo>
                  <a:pt x="65666" y="338728"/>
                </a:lnTo>
                <a:lnTo>
                  <a:pt x="130551" y="334469"/>
                </a:lnTo>
                <a:lnTo>
                  <a:pt x="193877" y="327656"/>
                </a:lnTo>
                <a:lnTo>
                  <a:pt x="254865" y="318520"/>
                </a:lnTo>
                <a:lnTo>
                  <a:pt x="312738" y="307294"/>
                </a:lnTo>
                <a:lnTo>
                  <a:pt x="366718" y="294209"/>
                </a:lnTo>
                <a:lnTo>
                  <a:pt x="416027" y="279499"/>
                </a:lnTo>
                <a:lnTo>
                  <a:pt x="459887" y="263395"/>
                </a:lnTo>
                <a:lnTo>
                  <a:pt x="497520" y="246129"/>
                </a:lnTo>
                <a:lnTo>
                  <a:pt x="550993" y="209043"/>
                </a:lnTo>
                <a:lnTo>
                  <a:pt x="570223" y="170099"/>
                </a:lnTo>
                <a:lnTo>
                  <a:pt x="565312" y="150511"/>
                </a:lnTo>
                <a:lnTo>
                  <a:pt x="528253" y="112264"/>
                </a:lnTo>
                <a:lnTo>
                  <a:pt x="460068" y="76804"/>
                </a:lnTo>
                <a:lnTo>
                  <a:pt x="416249" y="60700"/>
                </a:lnTo>
                <a:lnTo>
                  <a:pt x="366984" y="45989"/>
                </a:lnTo>
                <a:lnTo>
                  <a:pt x="313050" y="32905"/>
                </a:lnTo>
                <a:lnTo>
                  <a:pt x="255226" y="21678"/>
                </a:lnTo>
                <a:lnTo>
                  <a:pt x="194291" y="12542"/>
                </a:lnTo>
                <a:lnTo>
                  <a:pt x="131023" y="5729"/>
                </a:lnTo>
                <a:lnTo>
                  <a:pt x="66199" y="1471"/>
                </a:lnTo>
                <a:lnTo>
                  <a:pt x="599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11271845" y="2513085"/>
            <a:ext cx="847" cy="80433"/>
          </a:xfrm>
          <a:custGeom>
            <a:avLst/>
            <a:gdLst/>
            <a:ahLst/>
            <a:cxnLst/>
            <a:rect l="l" t="t" r="r" b="b"/>
            <a:pathLst>
              <a:path w="634" h="60325">
                <a:moveTo>
                  <a:pt x="87" y="-4762"/>
                </a:moveTo>
                <a:lnTo>
                  <a:pt x="87" y="64912"/>
                </a:lnTo>
              </a:path>
            </a:pathLst>
          </a:custGeom>
          <a:ln w="969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11251078" y="2455451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74" y="43264"/>
                </a:moveTo>
                <a:lnTo>
                  <a:pt x="0" y="43184"/>
                </a:lnTo>
                <a:lnTo>
                  <a:pt x="15849" y="0"/>
                </a:lnTo>
                <a:lnTo>
                  <a:pt x="31474" y="43264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11251078" y="2455451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74" y="43264"/>
                </a:moveTo>
                <a:lnTo>
                  <a:pt x="15849" y="0"/>
                </a:lnTo>
                <a:lnTo>
                  <a:pt x="0" y="43184"/>
                </a:lnTo>
                <a:lnTo>
                  <a:pt x="31474" y="43264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 txBox="1"/>
          <p:nvPr/>
        </p:nvSpPr>
        <p:spPr>
          <a:xfrm>
            <a:off x="11212385" y="2222011"/>
            <a:ext cx="127847" cy="417208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300" spc="-7" dirty="0">
                <a:latin typeface="Arial"/>
                <a:cs typeface="Arial"/>
              </a:rPr>
              <a:t>..</a:t>
            </a:r>
            <a:endParaRPr sz="1300">
              <a:latin typeface="Arial"/>
              <a:cs typeface="Arial"/>
            </a:endParaRPr>
          </a:p>
          <a:p>
            <a:pPr marL="16933"/>
            <a:r>
              <a:rPr sz="1300" dirty="0">
                <a:latin typeface="Arial"/>
                <a:cs typeface="Arial"/>
              </a:rPr>
              <a:t>.</a:t>
            </a:r>
            <a:endParaRPr sz="1300">
              <a:latin typeface="Arial"/>
              <a:cs typeface="Arial"/>
            </a:endParaRPr>
          </a:p>
        </p:txBody>
      </p:sp>
      <p:sp>
        <p:nvSpPr>
          <p:cNvPr id="72" name="object 72"/>
          <p:cNvSpPr/>
          <p:nvPr/>
        </p:nvSpPr>
        <p:spPr>
          <a:xfrm>
            <a:off x="11272810" y="2269713"/>
            <a:ext cx="847" cy="97367"/>
          </a:xfrm>
          <a:custGeom>
            <a:avLst/>
            <a:gdLst/>
            <a:ahLst/>
            <a:cxnLst/>
            <a:rect l="l" t="t" r="r" b="b"/>
            <a:pathLst>
              <a:path w="634" h="73025">
                <a:moveTo>
                  <a:pt x="174" y="-4762"/>
                </a:moveTo>
                <a:lnTo>
                  <a:pt x="174" y="77212"/>
                </a:lnTo>
              </a:path>
            </a:pathLst>
          </a:custGeom>
          <a:ln w="987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11252278" y="2212079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74" y="43297"/>
                </a:moveTo>
                <a:lnTo>
                  <a:pt x="0" y="43152"/>
                </a:lnTo>
                <a:lnTo>
                  <a:pt x="15949" y="0"/>
                </a:lnTo>
                <a:lnTo>
                  <a:pt x="31474" y="43297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11252278" y="2212079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74" y="43297"/>
                </a:moveTo>
                <a:lnTo>
                  <a:pt x="15949" y="0"/>
                </a:lnTo>
                <a:lnTo>
                  <a:pt x="0" y="43152"/>
                </a:lnTo>
                <a:lnTo>
                  <a:pt x="31474" y="43297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 txBox="1"/>
          <p:nvPr/>
        </p:nvSpPr>
        <p:spPr>
          <a:xfrm>
            <a:off x="10706378" y="1753783"/>
            <a:ext cx="1135380" cy="155598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234521">
              <a:spcBef>
                <a:spcPts val="133"/>
              </a:spcBef>
            </a:pPr>
            <a:r>
              <a:rPr sz="900" spc="-13" dirty="0">
                <a:solidFill>
                  <a:srgbClr val="38751C"/>
                </a:solidFill>
                <a:latin typeface="Arial"/>
                <a:cs typeface="Arial"/>
              </a:rPr>
              <a:t>3x3 conv,</a:t>
            </a:r>
            <a:r>
              <a:rPr sz="900" spc="-27" dirty="0">
                <a:solidFill>
                  <a:srgbClr val="38751C"/>
                </a:solidFill>
                <a:latin typeface="Arial"/>
                <a:cs typeface="Arial"/>
              </a:rPr>
              <a:t> </a:t>
            </a:r>
            <a:r>
              <a:rPr sz="900" spc="-7" dirty="0">
                <a:solidFill>
                  <a:srgbClr val="38751C"/>
                </a:solidFill>
                <a:latin typeface="Arial"/>
                <a:cs typeface="Arial"/>
              </a:rPr>
              <a:t>64</a:t>
            </a:r>
            <a:endParaRPr sz="900">
              <a:latin typeface="Arial"/>
              <a:cs typeface="Arial"/>
            </a:endParaRPr>
          </a:p>
        </p:txBody>
      </p:sp>
      <p:sp>
        <p:nvSpPr>
          <p:cNvPr id="76" name="object 76"/>
          <p:cNvSpPr/>
          <p:nvPr/>
        </p:nvSpPr>
        <p:spPr>
          <a:xfrm>
            <a:off x="10693679" y="1957719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4" h="92709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solidFill>
            <a:srgbClr val="B6D6A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10693678" y="1957719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4" h="92709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3875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 txBox="1"/>
          <p:nvPr/>
        </p:nvSpPr>
        <p:spPr>
          <a:xfrm>
            <a:off x="10706378" y="1927988"/>
            <a:ext cx="1135380" cy="155598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234521">
              <a:spcBef>
                <a:spcPts val="133"/>
              </a:spcBef>
            </a:pPr>
            <a:r>
              <a:rPr sz="900" spc="-13" dirty="0">
                <a:solidFill>
                  <a:srgbClr val="38751C"/>
                </a:solidFill>
                <a:latin typeface="Arial"/>
                <a:cs typeface="Arial"/>
              </a:rPr>
              <a:t>3x3 conv,</a:t>
            </a:r>
            <a:r>
              <a:rPr sz="900" spc="-27" dirty="0">
                <a:solidFill>
                  <a:srgbClr val="38751C"/>
                </a:solidFill>
                <a:latin typeface="Arial"/>
                <a:cs typeface="Arial"/>
              </a:rPr>
              <a:t> </a:t>
            </a:r>
            <a:r>
              <a:rPr sz="900" spc="-7" dirty="0">
                <a:solidFill>
                  <a:srgbClr val="38751C"/>
                </a:solidFill>
                <a:latin typeface="Arial"/>
                <a:cs typeface="Arial"/>
              </a:rPr>
              <a:t>64</a:t>
            </a:r>
            <a:endParaRPr sz="900">
              <a:latin typeface="Arial"/>
              <a:cs typeface="Arial"/>
            </a:endParaRPr>
          </a:p>
        </p:txBody>
      </p:sp>
      <p:sp>
        <p:nvSpPr>
          <p:cNvPr id="79" name="object 79"/>
          <p:cNvSpPr/>
          <p:nvPr/>
        </p:nvSpPr>
        <p:spPr>
          <a:xfrm>
            <a:off x="11273876" y="1906919"/>
            <a:ext cx="0" cy="508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099"/>
                </a:move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11246611" y="2137113"/>
            <a:ext cx="54187" cy="56727"/>
          </a:xfrm>
          <a:custGeom>
            <a:avLst/>
            <a:gdLst/>
            <a:ahLst/>
            <a:cxnLst/>
            <a:rect l="l" t="t" r="r" b="b"/>
            <a:pathLst>
              <a:path w="40640" h="42544">
                <a:moveTo>
                  <a:pt x="20249" y="42299"/>
                </a:moveTo>
                <a:lnTo>
                  <a:pt x="12371" y="40638"/>
                </a:lnTo>
                <a:lnTo>
                  <a:pt x="5934" y="36105"/>
                </a:lnTo>
                <a:lnTo>
                  <a:pt x="1592" y="29383"/>
                </a:lnTo>
                <a:lnTo>
                  <a:pt x="0" y="21149"/>
                </a:lnTo>
                <a:lnTo>
                  <a:pt x="1592" y="12917"/>
                </a:lnTo>
                <a:lnTo>
                  <a:pt x="5934" y="6194"/>
                </a:lnTo>
                <a:lnTo>
                  <a:pt x="12371" y="1662"/>
                </a:lnTo>
                <a:lnTo>
                  <a:pt x="20249" y="0"/>
                </a:lnTo>
                <a:lnTo>
                  <a:pt x="25624" y="0"/>
                </a:lnTo>
                <a:lnTo>
                  <a:pt x="30774" y="2229"/>
                </a:lnTo>
                <a:lnTo>
                  <a:pt x="38374" y="10162"/>
                </a:lnTo>
                <a:lnTo>
                  <a:pt x="40499" y="15542"/>
                </a:lnTo>
                <a:lnTo>
                  <a:pt x="40499" y="21149"/>
                </a:lnTo>
                <a:lnTo>
                  <a:pt x="38910" y="29383"/>
                </a:lnTo>
                <a:lnTo>
                  <a:pt x="34574" y="36105"/>
                </a:lnTo>
                <a:lnTo>
                  <a:pt x="28139" y="40638"/>
                </a:lnTo>
                <a:lnTo>
                  <a:pt x="20249" y="42299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11246611" y="2137113"/>
            <a:ext cx="54187" cy="56727"/>
          </a:xfrm>
          <a:custGeom>
            <a:avLst/>
            <a:gdLst/>
            <a:ahLst/>
            <a:cxnLst/>
            <a:rect l="l" t="t" r="r" b="b"/>
            <a:pathLst>
              <a:path w="40640" h="42544">
                <a:moveTo>
                  <a:pt x="0" y="21149"/>
                </a:moveTo>
                <a:lnTo>
                  <a:pt x="1592" y="12917"/>
                </a:lnTo>
                <a:lnTo>
                  <a:pt x="5934" y="6194"/>
                </a:lnTo>
                <a:lnTo>
                  <a:pt x="12371" y="1662"/>
                </a:lnTo>
                <a:lnTo>
                  <a:pt x="20249" y="0"/>
                </a:lnTo>
                <a:lnTo>
                  <a:pt x="25624" y="0"/>
                </a:lnTo>
                <a:lnTo>
                  <a:pt x="30774" y="2229"/>
                </a:lnTo>
                <a:lnTo>
                  <a:pt x="34574" y="6194"/>
                </a:lnTo>
                <a:lnTo>
                  <a:pt x="38374" y="10162"/>
                </a:lnTo>
                <a:lnTo>
                  <a:pt x="40499" y="15542"/>
                </a:lnTo>
                <a:lnTo>
                  <a:pt x="40499" y="21149"/>
                </a:lnTo>
                <a:lnTo>
                  <a:pt x="38910" y="29383"/>
                </a:lnTo>
                <a:lnTo>
                  <a:pt x="34574" y="36105"/>
                </a:lnTo>
                <a:lnTo>
                  <a:pt x="28139" y="40638"/>
                </a:lnTo>
                <a:lnTo>
                  <a:pt x="20249" y="42299"/>
                </a:lnTo>
                <a:lnTo>
                  <a:pt x="12371" y="40638"/>
                </a:lnTo>
                <a:lnTo>
                  <a:pt x="5934" y="36105"/>
                </a:lnTo>
                <a:lnTo>
                  <a:pt x="1592" y="29383"/>
                </a:lnTo>
                <a:lnTo>
                  <a:pt x="0" y="2114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11273610" y="2081512"/>
            <a:ext cx="847" cy="55880"/>
          </a:xfrm>
          <a:custGeom>
            <a:avLst/>
            <a:gdLst/>
            <a:ahLst/>
            <a:cxnLst/>
            <a:rect l="l" t="t" r="r" b="b"/>
            <a:pathLst>
              <a:path w="634" h="41909">
                <a:moveTo>
                  <a:pt x="149" y="-4762"/>
                </a:moveTo>
                <a:lnTo>
                  <a:pt x="149" y="46462"/>
                </a:lnTo>
              </a:path>
            </a:pathLst>
          </a:custGeom>
          <a:ln w="98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11246611" y="1679473"/>
            <a:ext cx="54187" cy="56727"/>
          </a:xfrm>
          <a:custGeom>
            <a:avLst/>
            <a:gdLst/>
            <a:ahLst/>
            <a:cxnLst/>
            <a:rect l="l" t="t" r="r" b="b"/>
            <a:pathLst>
              <a:path w="40640" h="42544">
                <a:moveTo>
                  <a:pt x="20249" y="42299"/>
                </a:moveTo>
                <a:lnTo>
                  <a:pt x="12360" y="40638"/>
                </a:lnTo>
                <a:lnTo>
                  <a:pt x="5924" y="36105"/>
                </a:lnTo>
                <a:lnTo>
                  <a:pt x="1589" y="29383"/>
                </a:lnTo>
                <a:lnTo>
                  <a:pt x="0" y="21149"/>
                </a:lnTo>
                <a:lnTo>
                  <a:pt x="1589" y="12917"/>
                </a:lnTo>
                <a:lnTo>
                  <a:pt x="5924" y="6194"/>
                </a:lnTo>
                <a:lnTo>
                  <a:pt x="12360" y="1662"/>
                </a:lnTo>
                <a:lnTo>
                  <a:pt x="20249" y="0"/>
                </a:lnTo>
                <a:lnTo>
                  <a:pt x="25624" y="0"/>
                </a:lnTo>
                <a:lnTo>
                  <a:pt x="30774" y="2229"/>
                </a:lnTo>
                <a:lnTo>
                  <a:pt x="38349" y="10162"/>
                </a:lnTo>
                <a:lnTo>
                  <a:pt x="40499" y="15542"/>
                </a:lnTo>
                <a:lnTo>
                  <a:pt x="40499" y="21149"/>
                </a:lnTo>
                <a:lnTo>
                  <a:pt x="38907" y="29383"/>
                </a:lnTo>
                <a:lnTo>
                  <a:pt x="34565" y="36105"/>
                </a:lnTo>
                <a:lnTo>
                  <a:pt x="28128" y="40638"/>
                </a:lnTo>
                <a:lnTo>
                  <a:pt x="20249" y="42299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11246611" y="1679473"/>
            <a:ext cx="54187" cy="56727"/>
          </a:xfrm>
          <a:custGeom>
            <a:avLst/>
            <a:gdLst/>
            <a:ahLst/>
            <a:cxnLst/>
            <a:rect l="l" t="t" r="r" b="b"/>
            <a:pathLst>
              <a:path w="40640" h="42544">
                <a:moveTo>
                  <a:pt x="0" y="21149"/>
                </a:moveTo>
                <a:lnTo>
                  <a:pt x="1589" y="12917"/>
                </a:lnTo>
                <a:lnTo>
                  <a:pt x="5924" y="6194"/>
                </a:lnTo>
                <a:lnTo>
                  <a:pt x="12360" y="1662"/>
                </a:lnTo>
                <a:lnTo>
                  <a:pt x="20249" y="0"/>
                </a:lnTo>
                <a:lnTo>
                  <a:pt x="25624" y="0"/>
                </a:lnTo>
                <a:lnTo>
                  <a:pt x="30774" y="2229"/>
                </a:lnTo>
                <a:lnTo>
                  <a:pt x="34574" y="6194"/>
                </a:lnTo>
                <a:lnTo>
                  <a:pt x="38349" y="10162"/>
                </a:lnTo>
                <a:lnTo>
                  <a:pt x="40499" y="15542"/>
                </a:lnTo>
                <a:lnTo>
                  <a:pt x="40499" y="21149"/>
                </a:lnTo>
                <a:lnTo>
                  <a:pt x="38907" y="29383"/>
                </a:lnTo>
                <a:lnTo>
                  <a:pt x="34565" y="36105"/>
                </a:lnTo>
                <a:lnTo>
                  <a:pt x="28128" y="40638"/>
                </a:lnTo>
                <a:lnTo>
                  <a:pt x="20249" y="42299"/>
                </a:lnTo>
                <a:lnTo>
                  <a:pt x="12360" y="40638"/>
                </a:lnTo>
                <a:lnTo>
                  <a:pt x="5924" y="36105"/>
                </a:lnTo>
                <a:lnTo>
                  <a:pt x="1589" y="29383"/>
                </a:lnTo>
                <a:lnTo>
                  <a:pt x="0" y="2114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11273477" y="1735910"/>
            <a:ext cx="847" cy="48260"/>
          </a:xfrm>
          <a:custGeom>
            <a:avLst/>
            <a:gdLst/>
            <a:ahLst/>
            <a:cxnLst/>
            <a:rect l="l" t="t" r="r" b="b"/>
            <a:pathLst>
              <a:path w="634" h="36194">
                <a:moveTo>
                  <a:pt x="149" y="-4762"/>
                </a:moveTo>
                <a:lnTo>
                  <a:pt x="149" y="40464"/>
                </a:lnTo>
              </a:path>
            </a:pathLst>
          </a:custGeom>
          <a:ln w="98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11300609" y="1707672"/>
            <a:ext cx="802640" cy="458047"/>
          </a:xfrm>
          <a:custGeom>
            <a:avLst/>
            <a:gdLst/>
            <a:ahLst/>
            <a:cxnLst/>
            <a:rect l="l" t="t" r="r" b="b"/>
            <a:pathLst>
              <a:path w="601979" h="343534">
                <a:moveTo>
                  <a:pt x="0" y="0"/>
                </a:moveTo>
                <a:lnTo>
                  <a:pt x="64352" y="1281"/>
                </a:lnTo>
                <a:lnTo>
                  <a:pt x="128045" y="5002"/>
                </a:lnTo>
                <a:lnTo>
                  <a:pt x="190421" y="10975"/>
                </a:lnTo>
                <a:lnTo>
                  <a:pt x="250825" y="19011"/>
                </a:lnTo>
                <a:lnTo>
                  <a:pt x="308596" y="28923"/>
                </a:lnTo>
                <a:lnTo>
                  <a:pt x="363080" y="40523"/>
                </a:lnTo>
                <a:lnTo>
                  <a:pt x="413617" y="53624"/>
                </a:lnTo>
                <a:lnTo>
                  <a:pt x="459552" y="68039"/>
                </a:lnTo>
                <a:lnTo>
                  <a:pt x="500225" y="83579"/>
                </a:lnTo>
                <a:lnTo>
                  <a:pt x="534981" y="100058"/>
                </a:lnTo>
                <a:lnTo>
                  <a:pt x="584108" y="135078"/>
                </a:lnTo>
                <a:lnTo>
                  <a:pt x="601673" y="171599"/>
                </a:lnTo>
                <a:lnTo>
                  <a:pt x="597196" y="189954"/>
                </a:lnTo>
                <a:lnTo>
                  <a:pt x="563258" y="225912"/>
                </a:lnTo>
                <a:lnTo>
                  <a:pt x="500393" y="259619"/>
                </a:lnTo>
                <a:lnTo>
                  <a:pt x="459756" y="275159"/>
                </a:lnTo>
                <a:lnTo>
                  <a:pt x="413861" y="289574"/>
                </a:lnTo>
                <a:lnTo>
                  <a:pt x="363365" y="302675"/>
                </a:lnTo>
                <a:lnTo>
                  <a:pt x="308926" y="314276"/>
                </a:lnTo>
                <a:lnTo>
                  <a:pt x="251201" y="324188"/>
                </a:lnTo>
                <a:lnTo>
                  <a:pt x="190848" y="332224"/>
                </a:lnTo>
                <a:lnTo>
                  <a:pt x="128525" y="338196"/>
                </a:lnTo>
                <a:lnTo>
                  <a:pt x="64889" y="341917"/>
                </a:lnTo>
                <a:lnTo>
                  <a:pt x="599" y="343199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10691245" y="1330207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4" h="92709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solidFill>
            <a:srgbClr val="B6D6A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10691245" y="1330207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4" h="92709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3875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 txBox="1"/>
          <p:nvPr/>
        </p:nvSpPr>
        <p:spPr>
          <a:xfrm>
            <a:off x="10703945" y="1300483"/>
            <a:ext cx="1135380" cy="155598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234521">
              <a:spcBef>
                <a:spcPts val="133"/>
              </a:spcBef>
            </a:pPr>
            <a:r>
              <a:rPr sz="900" spc="-13" dirty="0">
                <a:solidFill>
                  <a:srgbClr val="38751C"/>
                </a:solidFill>
                <a:latin typeface="Arial"/>
                <a:cs typeface="Arial"/>
              </a:rPr>
              <a:t>3x3 conv,</a:t>
            </a:r>
            <a:r>
              <a:rPr sz="900" spc="-27" dirty="0">
                <a:solidFill>
                  <a:srgbClr val="38751C"/>
                </a:solidFill>
                <a:latin typeface="Arial"/>
                <a:cs typeface="Arial"/>
              </a:rPr>
              <a:t> </a:t>
            </a:r>
            <a:r>
              <a:rPr sz="900" spc="-7" dirty="0">
                <a:solidFill>
                  <a:srgbClr val="38751C"/>
                </a:solidFill>
                <a:latin typeface="Arial"/>
                <a:cs typeface="Arial"/>
              </a:rPr>
              <a:t>64</a:t>
            </a:r>
            <a:endParaRPr sz="900">
              <a:latin typeface="Arial"/>
              <a:cs typeface="Arial"/>
            </a:endParaRPr>
          </a:p>
        </p:txBody>
      </p:sp>
      <p:sp>
        <p:nvSpPr>
          <p:cNvPr id="90" name="object 90"/>
          <p:cNvSpPr/>
          <p:nvPr/>
        </p:nvSpPr>
        <p:spPr>
          <a:xfrm>
            <a:off x="10691245" y="1504414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4" h="92709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solidFill>
            <a:srgbClr val="B6D6A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10691245" y="1504414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4" h="92709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3875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 txBox="1"/>
          <p:nvPr/>
        </p:nvSpPr>
        <p:spPr>
          <a:xfrm>
            <a:off x="10703945" y="1474688"/>
            <a:ext cx="1135380" cy="155598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234521">
              <a:spcBef>
                <a:spcPts val="133"/>
              </a:spcBef>
            </a:pPr>
            <a:r>
              <a:rPr sz="900" spc="-13" dirty="0">
                <a:solidFill>
                  <a:srgbClr val="38751C"/>
                </a:solidFill>
                <a:latin typeface="Arial"/>
                <a:cs typeface="Arial"/>
              </a:rPr>
              <a:t>3x3 conv,</a:t>
            </a:r>
            <a:r>
              <a:rPr sz="900" spc="-27" dirty="0">
                <a:solidFill>
                  <a:srgbClr val="38751C"/>
                </a:solidFill>
                <a:latin typeface="Arial"/>
                <a:cs typeface="Arial"/>
              </a:rPr>
              <a:t> </a:t>
            </a:r>
            <a:r>
              <a:rPr sz="900" spc="-7" dirty="0">
                <a:solidFill>
                  <a:srgbClr val="38751C"/>
                </a:solidFill>
                <a:latin typeface="Arial"/>
                <a:cs typeface="Arial"/>
              </a:rPr>
              <a:t>64</a:t>
            </a:r>
            <a:endParaRPr sz="900">
              <a:latin typeface="Arial"/>
              <a:cs typeface="Arial"/>
            </a:endParaRPr>
          </a:p>
        </p:txBody>
      </p:sp>
      <p:sp>
        <p:nvSpPr>
          <p:cNvPr id="93" name="object 93"/>
          <p:cNvSpPr/>
          <p:nvPr/>
        </p:nvSpPr>
        <p:spPr>
          <a:xfrm>
            <a:off x="11271444" y="1453613"/>
            <a:ext cx="0" cy="508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099"/>
                </a:move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11271611" y="1627874"/>
            <a:ext cx="2540" cy="51647"/>
          </a:xfrm>
          <a:custGeom>
            <a:avLst/>
            <a:gdLst/>
            <a:ahLst/>
            <a:cxnLst/>
            <a:rect l="l" t="t" r="r" b="b"/>
            <a:pathLst>
              <a:path w="1904" h="38734">
                <a:moveTo>
                  <a:pt x="1499" y="38699"/>
                </a:move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11244744" y="1219625"/>
            <a:ext cx="54187" cy="56727"/>
          </a:xfrm>
          <a:custGeom>
            <a:avLst/>
            <a:gdLst/>
            <a:ahLst/>
            <a:cxnLst/>
            <a:rect l="l" t="t" r="r" b="b"/>
            <a:pathLst>
              <a:path w="40640" h="42544">
                <a:moveTo>
                  <a:pt x="20249" y="42299"/>
                </a:moveTo>
                <a:lnTo>
                  <a:pt x="12360" y="40638"/>
                </a:lnTo>
                <a:lnTo>
                  <a:pt x="5924" y="36105"/>
                </a:lnTo>
                <a:lnTo>
                  <a:pt x="1589" y="29383"/>
                </a:lnTo>
                <a:lnTo>
                  <a:pt x="0" y="21149"/>
                </a:lnTo>
                <a:lnTo>
                  <a:pt x="1589" y="12917"/>
                </a:lnTo>
                <a:lnTo>
                  <a:pt x="5924" y="6194"/>
                </a:lnTo>
                <a:lnTo>
                  <a:pt x="12360" y="1662"/>
                </a:lnTo>
                <a:lnTo>
                  <a:pt x="20249" y="0"/>
                </a:lnTo>
                <a:lnTo>
                  <a:pt x="25599" y="0"/>
                </a:lnTo>
                <a:lnTo>
                  <a:pt x="30749" y="2229"/>
                </a:lnTo>
                <a:lnTo>
                  <a:pt x="38349" y="10162"/>
                </a:lnTo>
                <a:lnTo>
                  <a:pt x="40499" y="15542"/>
                </a:lnTo>
                <a:lnTo>
                  <a:pt x="40499" y="21149"/>
                </a:lnTo>
                <a:lnTo>
                  <a:pt x="38907" y="29383"/>
                </a:lnTo>
                <a:lnTo>
                  <a:pt x="34565" y="36105"/>
                </a:lnTo>
                <a:lnTo>
                  <a:pt x="28128" y="40638"/>
                </a:lnTo>
                <a:lnTo>
                  <a:pt x="20249" y="42299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11244744" y="1219625"/>
            <a:ext cx="54187" cy="56727"/>
          </a:xfrm>
          <a:custGeom>
            <a:avLst/>
            <a:gdLst/>
            <a:ahLst/>
            <a:cxnLst/>
            <a:rect l="l" t="t" r="r" b="b"/>
            <a:pathLst>
              <a:path w="40640" h="42544">
                <a:moveTo>
                  <a:pt x="0" y="21149"/>
                </a:moveTo>
                <a:lnTo>
                  <a:pt x="1589" y="12917"/>
                </a:lnTo>
                <a:lnTo>
                  <a:pt x="5924" y="6194"/>
                </a:lnTo>
                <a:lnTo>
                  <a:pt x="12360" y="1662"/>
                </a:lnTo>
                <a:lnTo>
                  <a:pt x="20249" y="0"/>
                </a:lnTo>
                <a:lnTo>
                  <a:pt x="25599" y="0"/>
                </a:lnTo>
                <a:lnTo>
                  <a:pt x="30749" y="2229"/>
                </a:lnTo>
                <a:lnTo>
                  <a:pt x="34549" y="6194"/>
                </a:lnTo>
                <a:lnTo>
                  <a:pt x="38349" y="10162"/>
                </a:lnTo>
                <a:lnTo>
                  <a:pt x="40499" y="15542"/>
                </a:lnTo>
                <a:lnTo>
                  <a:pt x="40499" y="21149"/>
                </a:lnTo>
                <a:lnTo>
                  <a:pt x="38907" y="29383"/>
                </a:lnTo>
                <a:lnTo>
                  <a:pt x="34565" y="36105"/>
                </a:lnTo>
                <a:lnTo>
                  <a:pt x="28128" y="40638"/>
                </a:lnTo>
                <a:lnTo>
                  <a:pt x="20249" y="42299"/>
                </a:lnTo>
                <a:lnTo>
                  <a:pt x="12360" y="40638"/>
                </a:lnTo>
                <a:lnTo>
                  <a:pt x="5924" y="36105"/>
                </a:lnTo>
                <a:lnTo>
                  <a:pt x="1589" y="29383"/>
                </a:lnTo>
                <a:lnTo>
                  <a:pt x="0" y="2114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11271445" y="1276207"/>
            <a:ext cx="847" cy="54187"/>
          </a:xfrm>
          <a:custGeom>
            <a:avLst/>
            <a:gdLst/>
            <a:ahLst/>
            <a:cxnLst/>
            <a:rect l="l" t="t" r="r" b="b"/>
            <a:pathLst>
              <a:path w="634" h="40640">
                <a:moveTo>
                  <a:pt x="149" y="-4762"/>
                </a:moveTo>
                <a:lnTo>
                  <a:pt x="149" y="45262"/>
                </a:lnTo>
              </a:path>
            </a:pathLst>
          </a:custGeom>
          <a:ln w="98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11271744" y="1219624"/>
            <a:ext cx="0" cy="0"/>
          </a:xfrm>
          <a:custGeom>
            <a:avLst/>
            <a:gdLst/>
            <a:ahLst/>
            <a:cxnLst/>
            <a:rect l="l" t="t" r="r" b="b"/>
            <a:pathLst>
              <a:path>
                <a:moveTo>
                  <a:pt x="0" y="0"/>
                </a:move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11298609" y="1247673"/>
            <a:ext cx="816187" cy="460587"/>
          </a:xfrm>
          <a:custGeom>
            <a:avLst/>
            <a:gdLst/>
            <a:ahLst/>
            <a:cxnLst/>
            <a:rect l="l" t="t" r="r" b="b"/>
            <a:pathLst>
              <a:path w="612140" h="345440">
                <a:moveTo>
                  <a:pt x="1499" y="344999"/>
                </a:moveTo>
                <a:lnTo>
                  <a:pt x="66770" y="343710"/>
                </a:lnTo>
                <a:lnTo>
                  <a:pt x="131377" y="339970"/>
                </a:lnTo>
                <a:lnTo>
                  <a:pt x="194655" y="333966"/>
                </a:lnTo>
                <a:lnTo>
                  <a:pt x="255933" y="325888"/>
                </a:lnTo>
                <a:lnTo>
                  <a:pt x="314544" y="315924"/>
                </a:lnTo>
                <a:lnTo>
                  <a:pt x="369819" y="304263"/>
                </a:lnTo>
                <a:lnTo>
                  <a:pt x="421089" y="291093"/>
                </a:lnTo>
                <a:lnTo>
                  <a:pt x="467687" y="276602"/>
                </a:lnTo>
                <a:lnTo>
                  <a:pt x="508945" y="260981"/>
                </a:lnTo>
                <a:lnTo>
                  <a:pt x="544193" y="244416"/>
                </a:lnTo>
                <a:lnTo>
                  <a:pt x="593987" y="209212"/>
                </a:lnTo>
                <a:lnTo>
                  <a:pt x="611723" y="172499"/>
                </a:lnTo>
                <a:lnTo>
                  <a:pt x="607116" y="154048"/>
                </a:lnTo>
                <a:lnTo>
                  <a:pt x="572518" y="117902"/>
                </a:lnTo>
                <a:lnTo>
                  <a:pt x="508526" y="84018"/>
                </a:lnTo>
                <a:lnTo>
                  <a:pt x="467176" y="68396"/>
                </a:lnTo>
                <a:lnTo>
                  <a:pt x="420480" y="53906"/>
                </a:lnTo>
                <a:lnTo>
                  <a:pt x="369106" y="40736"/>
                </a:lnTo>
                <a:lnTo>
                  <a:pt x="313721" y="29074"/>
                </a:lnTo>
                <a:lnTo>
                  <a:pt x="254993" y="19110"/>
                </a:lnTo>
                <a:lnTo>
                  <a:pt x="193589" y="11032"/>
                </a:lnTo>
                <a:lnTo>
                  <a:pt x="130177" y="5029"/>
                </a:lnTo>
                <a:lnTo>
                  <a:pt x="65425" y="1288"/>
                </a:ln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10691245" y="870275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4" h="92709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solidFill>
            <a:srgbClr val="B6D6A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10691245" y="870275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4" h="92709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3875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 txBox="1"/>
          <p:nvPr/>
        </p:nvSpPr>
        <p:spPr>
          <a:xfrm>
            <a:off x="10703945" y="840549"/>
            <a:ext cx="1135380" cy="155598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234521">
              <a:spcBef>
                <a:spcPts val="133"/>
              </a:spcBef>
            </a:pPr>
            <a:r>
              <a:rPr sz="900" spc="-13" dirty="0">
                <a:solidFill>
                  <a:srgbClr val="38751C"/>
                </a:solidFill>
                <a:latin typeface="Arial"/>
                <a:cs typeface="Arial"/>
              </a:rPr>
              <a:t>3x3 conv,</a:t>
            </a:r>
            <a:r>
              <a:rPr sz="900" spc="-27" dirty="0">
                <a:solidFill>
                  <a:srgbClr val="38751C"/>
                </a:solidFill>
                <a:latin typeface="Arial"/>
                <a:cs typeface="Arial"/>
              </a:rPr>
              <a:t> </a:t>
            </a:r>
            <a:r>
              <a:rPr sz="900" spc="-7" dirty="0">
                <a:solidFill>
                  <a:srgbClr val="38751C"/>
                </a:solidFill>
                <a:latin typeface="Arial"/>
                <a:cs typeface="Arial"/>
              </a:rPr>
              <a:t>64</a:t>
            </a:r>
            <a:endParaRPr sz="900">
              <a:latin typeface="Arial"/>
              <a:cs typeface="Arial"/>
            </a:endParaRPr>
          </a:p>
        </p:txBody>
      </p:sp>
      <p:sp>
        <p:nvSpPr>
          <p:cNvPr id="103" name="object 103"/>
          <p:cNvSpPr/>
          <p:nvPr/>
        </p:nvSpPr>
        <p:spPr>
          <a:xfrm>
            <a:off x="10691245" y="1044480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4" h="92709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solidFill>
            <a:srgbClr val="B6D6A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10691245" y="1044480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4" h="92709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38751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 txBox="1"/>
          <p:nvPr/>
        </p:nvSpPr>
        <p:spPr>
          <a:xfrm>
            <a:off x="10703945" y="1014756"/>
            <a:ext cx="1135380" cy="155598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234521">
              <a:spcBef>
                <a:spcPts val="133"/>
              </a:spcBef>
            </a:pPr>
            <a:r>
              <a:rPr sz="900" spc="-13" dirty="0">
                <a:solidFill>
                  <a:srgbClr val="38751C"/>
                </a:solidFill>
                <a:latin typeface="Arial"/>
                <a:cs typeface="Arial"/>
              </a:rPr>
              <a:t>3x3 conv,</a:t>
            </a:r>
            <a:r>
              <a:rPr sz="900" spc="-27" dirty="0">
                <a:solidFill>
                  <a:srgbClr val="38751C"/>
                </a:solidFill>
                <a:latin typeface="Arial"/>
                <a:cs typeface="Arial"/>
              </a:rPr>
              <a:t> </a:t>
            </a:r>
            <a:r>
              <a:rPr sz="900" spc="-7" dirty="0">
                <a:solidFill>
                  <a:srgbClr val="38751C"/>
                </a:solidFill>
                <a:latin typeface="Arial"/>
                <a:cs typeface="Arial"/>
              </a:rPr>
              <a:t>64</a:t>
            </a:r>
            <a:endParaRPr sz="900">
              <a:latin typeface="Arial"/>
              <a:cs typeface="Arial"/>
            </a:endParaRPr>
          </a:p>
        </p:txBody>
      </p:sp>
      <p:sp>
        <p:nvSpPr>
          <p:cNvPr id="106" name="object 106"/>
          <p:cNvSpPr/>
          <p:nvPr/>
        </p:nvSpPr>
        <p:spPr>
          <a:xfrm>
            <a:off x="11271444" y="993681"/>
            <a:ext cx="0" cy="508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099"/>
                </a:move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11271345" y="1168025"/>
            <a:ext cx="847" cy="51647"/>
          </a:xfrm>
          <a:custGeom>
            <a:avLst/>
            <a:gdLst/>
            <a:ahLst/>
            <a:cxnLst/>
            <a:rect l="l" t="t" r="r" b="b"/>
            <a:pathLst>
              <a:path w="634" h="38734">
                <a:moveTo>
                  <a:pt x="149" y="-4762"/>
                </a:moveTo>
                <a:lnTo>
                  <a:pt x="149" y="43462"/>
                </a:lnTo>
              </a:path>
            </a:pathLst>
          </a:custGeom>
          <a:ln w="98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11298744" y="778625"/>
            <a:ext cx="827193" cy="469900"/>
          </a:xfrm>
          <a:custGeom>
            <a:avLst/>
            <a:gdLst/>
            <a:ahLst/>
            <a:cxnLst/>
            <a:rect l="l" t="t" r="r" b="b"/>
            <a:pathLst>
              <a:path w="620395" h="352425">
                <a:moveTo>
                  <a:pt x="0" y="351899"/>
                </a:moveTo>
                <a:lnTo>
                  <a:pt x="66334" y="350584"/>
                </a:lnTo>
                <a:lnTo>
                  <a:pt x="131985" y="346769"/>
                </a:lnTo>
                <a:lnTo>
                  <a:pt x="196276" y="340645"/>
                </a:lnTo>
                <a:lnTo>
                  <a:pt x="258531" y="332406"/>
                </a:lnTo>
                <a:lnTo>
                  <a:pt x="318073" y="322243"/>
                </a:lnTo>
                <a:lnTo>
                  <a:pt x="374226" y="310348"/>
                </a:lnTo>
                <a:lnTo>
                  <a:pt x="426311" y="296915"/>
                </a:lnTo>
                <a:lnTo>
                  <a:pt x="473653" y="282135"/>
                </a:lnTo>
                <a:lnTo>
                  <a:pt x="515575" y="266200"/>
                </a:lnTo>
                <a:lnTo>
                  <a:pt x="551401" y="249304"/>
                </a:lnTo>
                <a:lnTo>
                  <a:pt x="602054" y="213396"/>
                </a:lnTo>
                <a:lnTo>
                  <a:pt x="620198" y="175949"/>
                </a:lnTo>
                <a:lnTo>
                  <a:pt x="615608" y="157129"/>
                </a:lnTo>
                <a:lnTo>
                  <a:pt x="580697" y="120260"/>
                </a:lnTo>
                <a:lnTo>
                  <a:pt x="515994" y="85698"/>
                </a:lnTo>
                <a:lnTo>
                  <a:pt x="474165" y="69764"/>
                </a:lnTo>
                <a:lnTo>
                  <a:pt x="426921" y="54984"/>
                </a:lnTo>
                <a:lnTo>
                  <a:pt x="374938" y="41550"/>
                </a:lnTo>
                <a:lnTo>
                  <a:pt x="318896" y="29656"/>
                </a:lnTo>
                <a:lnTo>
                  <a:pt x="259472" y="19492"/>
                </a:lnTo>
                <a:lnTo>
                  <a:pt x="197342" y="11253"/>
                </a:lnTo>
                <a:lnTo>
                  <a:pt x="133185" y="5129"/>
                </a:lnTo>
                <a:lnTo>
                  <a:pt x="67678" y="1314"/>
                </a:lnTo>
                <a:lnTo>
                  <a:pt x="1499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11246644" y="750455"/>
            <a:ext cx="54187" cy="56727"/>
          </a:xfrm>
          <a:custGeom>
            <a:avLst/>
            <a:gdLst/>
            <a:ahLst/>
            <a:cxnLst/>
            <a:rect l="l" t="t" r="r" b="b"/>
            <a:pathLst>
              <a:path w="40640" h="42545">
                <a:moveTo>
                  <a:pt x="20249" y="42299"/>
                </a:moveTo>
                <a:lnTo>
                  <a:pt x="12360" y="40637"/>
                </a:lnTo>
                <a:lnTo>
                  <a:pt x="5924" y="36104"/>
                </a:lnTo>
                <a:lnTo>
                  <a:pt x="1589" y="29382"/>
                </a:lnTo>
                <a:lnTo>
                  <a:pt x="0" y="21149"/>
                </a:lnTo>
                <a:lnTo>
                  <a:pt x="1589" y="12917"/>
                </a:lnTo>
                <a:lnTo>
                  <a:pt x="5924" y="6194"/>
                </a:lnTo>
                <a:lnTo>
                  <a:pt x="12360" y="1662"/>
                </a:lnTo>
                <a:lnTo>
                  <a:pt x="20249" y="0"/>
                </a:lnTo>
                <a:lnTo>
                  <a:pt x="25599" y="0"/>
                </a:lnTo>
                <a:lnTo>
                  <a:pt x="30749" y="2227"/>
                </a:lnTo>
                <a:lnTo>
                  <a:pt x="38349" y="10159"/>
                </a:lnTo>
                <a:lnTo>
                  <a:pt x="40499" y="15539"/>
                </a:lnTo>
                <a:lnTo>
                  <a:pt x="40499" y="21149"/>
                </a:lnTo>
                <a:lnTo>
                  <a:pt x="38907" y="29382"/>
                </a:lnTo>
                <a:lnTo>
                  <a:pt x="34565" y="36104"/>
                </a:lnTo>
                <a:lnTo>
                  <a:pt x="28128" y="40637"/>
                </a:lnTo>
                <a:lnTo>
                  <a:pt x="20249" y="42299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11246643" y="750455"/>
            <a:ext cx="54187" cy="56727"/>
          </a:xfrm>
          <a:custGeom>
            <a:avLst/>
            <a:gdLst/>
            <a:ahLst/>
            <a:cxnLst/>
            <a:rect l="l" t="t" r="r" b="b"/>
            <a:pathLst>
              <a:path w="40640" h="42545">
                <a:moveTo>
                  <a:pt x="0" y="21149"/>
                </a:moveTo>
                <a:lnTo>
                  <a:pt x="1589" y="12917"/>
                </a:lnTo>
                <a:lnTo>
                  <a:pt x="5924" y="6194"/>
                </a:lnTo>
                <a:lnTo>
                  <a:pt x="12360" y="1662"/>
                </a:lnTo>
                <a:lnTo>
                  <a:pt x="20249" y="0"/>
                </a:lnTo>
                <a:lnTo>
                  <a:pt x="25599" y="0"/>
                </a:lnTo>
                <a:lnTo>
                  <a:pt x="30749" y="2227"/>
                </a:lnTo>
                <a:lnTo>
                  <a:pt x="34549" y="6194"/>
                </a:lnTo>
                <a:lnTo>
                  <a:pt x="38349" y="10159"/>
                </a:lnTo>
                <a:lnTo>
                  <a:pt x="40499" y="15539"/>
                </a:lnTo>
                <a:lnTo>
                  <a:pt x="40499" y="21149"/>
                </a:lnTo>
                <a:lnTo>
                  <a:pt x="38907" y="29382"/>
                </a:lnTo>
                <a:lnTo>
                  <a:pt x="34565" y="36104"/>
                </a:lnTo>
                <a:lnTo>
                  <a:pt x="28128" y="40637"/>
                </a:lnTo>
                <a:lnTo>
                  <a:pt x="20249" y="42299"/>
                </a:lnTo>
                <a:lnTo>
                  <a:pt x="12360" y="40637"/>
                </a:lnTo>
                <a:lnTo>
                  <a:pt x="5924" y="36104"/>
                </a:lnTo>
                <a:lnTo>
                  <a:pt x="1589" y="29382"/>
                </a:lnTo>
                <a:lnTo>
                  <a:pt x="0" y="2114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11271445" y="806675"/>
            <a:ext cx="2540" cy="64347"/>
          </a:xfrm>
          <a:custGeom>
            <a:avLst/>
            <a:gdLst/>
            <a:ahLst/>
            <a:cxnLst/>
            <a:rect l="l" t="t" r="r" b="b"/>
            <a:pathLst>
              <a:path w="1904" h="48259">
                <a:moveTo>
                  <a:pt x="0" y="47699"/>
                </a:moveTo>
                <a:lnTo>
                  <a:pt x="1499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11273844" y="687296"/>
            <a:ext cx="0" cy="70273"/>
          </a:xfrm>
          <a:custGeom>
            <a:avLst/>
            <a:gdLst/>
            <a:ahLst/>
            <a:cxnLst/>
            <a:rect l="l" t="t" r="r" b="b"/>
            <a:pathLst>
              <a:path h="52704">
                <a:moveTo>
                  <a:pt x="0" y="0"/>
                </a:moveTo>
                <a:lnTo>
                  <a:pt x="0" y="52132"/>
                </a:lnTo>
              </a:path>
            </a:pathLst>
          </a:custGeom>
          <a:ln w="98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13" name="object 113"/>
          <p:cNvGraphicFramePr>
            <a:graphicFrameLocks noGrp="1"/>
          </p:cNvGraphicFramePr>
          <p:nvPr/>
        </p:nvGraphicFramePr>
        <p:xfrm>
          <a:off x="10681013" y="190632"/>
          <a:ext cx="1160780" cy="48259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60780"/>
              </a:tblGrid>
              <a:tr h="151552">
                <a:tc>
                  <a:txBody>
                    <a:bodyPr/>
                    <a:lstStyle/>
                    <a:p>
                      <a:pPr marL="22225" algn="ctr">
                        <a:lnSpc>
                          <a:spcPts val="765"/>
                        </a:lnSpc>
                      </a:pPr>
                      <a:r>
                        <a:rPr sz="900" spc="-15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Softmax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FF0000"/>
                      </a:solidFill>
                      <a:prstDash val="solid"/>
                    </a:lnL>
                    <a:lnR w="19050">
                      <a:solidFill>
                        <a:srgbClr val="FF0000"/>
                      </a:solidFill>
                      <a:prstDash val="solid"/>
                    </a:lnR>
                    <a:lnT w="19050">
                      <a:solidFill>
                        <a:srgbClr val="FF0000"/>
                      </a:solidFill>
                      <a:prstDash val="solid"/>
                    </a:lnT>
                    <a:lnB w="19050">
                      <a:solidFill>
                        <a:srgbClr val="38751C"/>
                      </a:solidFill>
                      <a:prstDash val="solid"/>
                    </a:lnB>
                    <a:solidFill>
                      <a:srgbClr val="F4CCCC"/>
                    </a:solidFill>
                  </a:tcPr>
                </a:tc>
              </a:tr>
              <a:tr h="179493">
                <a:tc>
                  <a:txBody>
                    <a:bodyPr/>
                    <a:lstStyle/>
                    <a:p>
                      <a:pPr marL="13970" algn="ctr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900" spc="-3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FC</a:t>
                      </a:r>
                      <a:r>
                        <a:rPr sz="900" spc="-1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1000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15240" marB="0">
                    <a:lnL w="19050">
                      <a:solidFill>
                        <a:srgbClr val="38751C"/>
                      </a:solidFill>
                      <a:prstDash val="solid"/>
                    </a:lnL>
                    <a:lnR w="19050">
                      <a:solidFill>
                        <a:srgbClr val="38751C"/>
                      </a:solidFill>
                      <a:prstDash val="solid"/>
                    </a:lnR>
                    <a:lnT w="19050">
                      <a:solidFill>
                        <a:srgbClr val="38751C"/>
                      </a:solidFill>
                      <a:prstDash val="solid"/>
                    </a:lnT>
                    <a:lnB w="19050">
                      <a:solidFill>
                        <a:srgbClr val="4985E8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</a:tr>
              <a:tr h="151552">
                <a:tc>
                  <a:txBody>
                    <a:bodyPr/>
                    <a:lstStyle/>
                    <a:p>
                      <a:pPr marL="18415" algn="ctr">
                        <a:lnSpc>
                          <a:spcPts val="705"/>
                        </a:lnSpc>
                        <a:spcBef>
                          <a:spcPts val="90"/>
                        </a:spcBef>
                      </a:pPr>
                      <a:r>
                        <a:rPr sz="900" spc="-20" dirty="0">
                          <a:solidFill>
                            <a:srgbClr val="4985E8"/>
                          </a:solidFill>
                          <a:latin typeface="Arial"/>
                          <a:cs typeface="Arial"/>
                        </a:rPr>
                        <a:t>Pool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15240" marB="0">
                    <a:lnL w="19050">
                      <a:solidFill>
                        <a:srgbClr val="4985E8"/>
                      </a:solidFill>
                      <a:prstDash val="solid"/>
                    </a:lnL>
                    <a:lnR w="19050">
                      <a:solidFill>
                        <a:srgbClr val="4985E8"/>
                      </a:solidFill>
                      <a:prstDash val="solid"/>
                    </a:lnR>
                    <a:lnT w="19050">
                      <a:solidFill>
                        <a:srgbClr val="4985E8"/>
                      </a:solidFill>
                      <a:prstDash val="solid"/>
                    </a:lnT>
                    <a:lnB w="19050">
                      <a:solidFill>
                        <a:srgbClr val="4985E8"/>
                      </a:solidFill>
                      <a:prstDash val="solid"/>
                    </a:lnB>
                    <a:solidFill>
                      <a:srgbClr val="C8DAF7"/>
                    </a:solidFill>
                  </a:tcPr>
                </a:tc>
              </a:tr>
            </a:tbl>
          </a:graphicData>
        </a:graphic>
      </p:graphicFrame>
      <p:sp>
        <p:nvSpPr>
          <p:cNvPr id="114" name="object 114"/>
          <p:cNvSpPr txBox="1"/>
          <p:nvPr/>
        </p:nvSpPr>
        <p:spPr>
          <a:xfrm>
            <a:off x="7544778" y="2929616"/>
            <a:ext cx="429260" cy="318347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900" spc="-7" dirty="0">
                <a:latin typeface="Arial"/>
                <a:cs typeface="Arial"/>
              </a:rPr>
              <a:t>relu</a:t>
            </a:r>
            <a:endParaRPr sz="1900">
              <a:latin typeface="Arial"/>
              <a:cs typeface="Arial"/>
            </a:endParaRPr>
          </a:p>
        </p:txBody>
      </p:sp>
      <p:sp>
        <p:nvSpPr>
          <p:cNvPr id="115" name="object 115"/>
          <p:cNvSpPr/>
          <p:nvPr/>
        </p:nvSpPr>
        <p:spPr>
          <a:xfrm>
            <a:off x="6911685" y="3355560"/>
            <a:ext cx="1154853" cy="414867"/>
          </a:xfrm>
          <a:custGeom>
            <a:avLst/>
            <a:gdLst/>
            <a:ahLst/>
            <a:cxnLst/>
            <a:rect l="l" t="t" r="r" b="b"/>
            <a:pathLst>
              <a:path w="866139" h="311150">
                <a:moveTo>
                  <a:pt x="0" y="0"/>
                </a:moveTo>
                <a:lnTo>
                  <a:pt x="866098" y="0"/>
                </a:lnTo>
                <a:lnTo>
                  <a:pt x="866098" y="311099"/>
                </a:lnTo>
                <a:lnTo>
                  <a:pt x="0" y="311099"/>
                </a:lnTo>
                <a:lnTo>
                  <a:pt x="0" y="0"/>
                </a:lnTo>
                <a:close/>
              </a:path>
            </a:pathLst>
          </a:custGeom>
          <a:solidFill>
            <a:srgbClr val="FBE4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 txBox="1"/>
          <p:nvPr/>
        </p:nvSpPr>
        <p:spPr>
          <a:xfrm>
            <a:off x="6911685" y="3355559"/>
            <a:ext cx="1154853" cy="325727"/>
          </a:xfrm>
          <a:prstGeom prst="rect">
            <a:avLst/>
          </a:prstGeom>
          <a:ln w="19049">
            <a:solidFill>
              <a:srgbClr val="FF9900"/>
            </a:solidFill>
          </a:ln>
        </p:spPr>
        <p:txBody>
          <a:bodyPr vert="horz" wrap="square" lIns="0" tIns="78737" rIns="0" bIns="0" rtlCol="0">
            <a:spAutoFit/>
          </a:bodyPr>
          <a:lstStyle/>
          <a:p>
            <a:pPr marL="365751">
              <a:spcBef>
                <a:spcPts val="619"/>
              </a:spcBef>
            </a:pPr>
            <a:r>
              <a:rPr sz="1600" spc="-27" dirty="0">
                <a:solidFill>
                  <a:srgbClr val="FF9900"/>
                </a:solidFill>
                <a:latin typeface="Arial"/>
                <a:cs typeface="Arial"/>
              </a:rPr>
              <a:t>conv</a:t>
            </a:r>
            <a:endParaRPr sz="1600">
              <a:latin typeface="Arial"/>
              <a:cs typeface="Arial"/>
            </a:endParaRPr>
          </a:p>
        </p:txBody>
      </p:sp>
      <p:sp>
        <p:nvSpPr>
          <p:cNvPr id="117" name="object 117"/>
          <p:cNvSpPr/>
          <p:nvPr/>
        </p:nvSpPr>
        <p:spPr>
          <a:xfrm>
            <a:off x="6911819" y="2421131"/>
            <a:ext cx="1154853" cy="414867"/>
          </a:xfrm>
          <a:custGeom>
            <a:avLst/>
            <a:gdLst/>
            <a:ahLst/>
            <a:cxnLst/>
            <a:rect l="l" t="t" r="r" b="b"/>
            <a:pathLst>
              <a:path w="866139" h="311150">
                <a:moveTo>
                  <a:pt x="0" y="0"/>
                </a:moveTo>
                <a:lnTo>
                  <a:pt x="866098" y="0"/>
                </a:lnTo>
                <a:lnTo>
                  <a:pt x="866098" y="311099"/>
                </a:lnTo>
                <a:lnTo>
                  <a:pt x="0" y="311099"/>
                </a:lnTo>
                <a:lnTo>
                  <a:pt x="0" y="0"/>
                </a:lnTo>
                <a:close/>
              </a:path>
            </a:pathLst>
          </a:custGeom>
          <a:solidFill>
            <a:srgbClr val="FBE4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 txBox="1"/>
          <p:nvPr/>
        </p:nvSpPr>
        <p:spPr>
          <a:xfrm>
            <a:off x="6911819" y="2421131"/>
            <a:ext cx="1154853" cy="325727"/>
          </a:xfrm>
          <a:prstGeom prst="rect">
            <a:avLst/>
          </a:prstGeom>
          <a:ln w="19049">
            <a:solidFill>
              <a:srgbClr val="FF9900"/>
            </a:solidFill>
          </a:ln>
        </p:spPr>
        <p:txBody>
          <a:bodyPr vert="horz" wrap="square" lIns="0" tIns="78737" rIns="0" bIns="0" rtlCol="0">
            <a:spAutoFit/>
          </a:bodyPr>
          <a:lstStyle/>
          <a:p>
            <a:pPr marL="365751">
              <a:spcBef>
                <a:spcPts val="619"/>
              </a:spcBef>
            </a:pPr>
            <a:r>
              <a:rPr sz="1600" spc="-27" dirty="0">
                <a:solidFill>
                  <a:srgbClr val="FF9900"/>
                </a:solidFill>
                <a:latin typeface="Arial"/>
                <a:cs typeface="Arial"/>
              </a:rPr>
              <a:t>conv</a:t>
            </a:r>
            <a:endParaRPr sz="1600">
              <a:latin typeface="Arial"/>
              <a:cs typeface="Arial"/>
            </a:endParaRPr>
          </a:p>
        </p:txBody>
      </p:sp>
      <p:sp>
        <p:nvSpPr>
          <p:cNvPr id="119" name="object 119"/>
          <p:cNvSpPr/>
          <p:nvPr/>
        </p:nvSpPr>
        <p:spPr>
          <a:xfrm>
            <a:off x="7489084" y="2912174"/>
            <a:ext cx="0" cy="443653"/>
          </a:xfrm>
          <a:custGeom>
            <a:avLst/>
            <a:gdLst/>
            <a:ahLst/>
            <a:cxnLst/>
            <a:rect l="l" t="t" r="r" b="b"/>
            <a:pathLst>
              <a:path h="332739">
                <a:moveTo>
                  <a:pt x="0" y="332539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7468118" y="2854541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74" y="43224"/>
                </a:moveTo>
                <a:lnTo>
                  <a:pt x="0" y="43224"/>
                </a:lnTo>
                <a:lnTo>
                  <a:pt x="15724" y="0"/>
                </a:lnTo>
                <a:lnTo>
                  <a:pt x="31474" y="432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7468118" y="2854541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74" y="43224"/>
                </a:moveTo>
                <a:lnTo>
                  <a:pt x="15724" y="0"/>
                </a:lnTo>
                <a:lnTo>
                  <a:pt x="0" y="43224"/>
                </a:lnTo>
                <a:lnTo>
                  <a:pt x="31474" y="43224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7489217" y="2121333"/>
            <a:ext cx="0" cy="300567"/>
          </a:xfrm>
          <a:custGeom>
            <a:avLst/>
            <a:gdLst/>
            <a:ahLst/>
            <a:cxnLst/>
            <a:rect l="l" t="t" r="r" b="b"/>
            <a:pathLst>
              <a:path h="225425">
                <a:moveTo>
                  <a:pt x="0" y="224849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7468218" y="2063699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5">
                <a:moveTo>
                  <a:pt x="31474" y="43224"/>
                </a:moveTo>
                <a:lnTo>
                  <a:pt x="0" y="43224"/>
                </a:lnTo>
                <a:lnTo>
                  <a:pt x="15749" y="0"/>
                </a:lnTo>
                <a:lnTo>
                  <a:pt x="31474" y="432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7468218" y="2063699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5">
                <a:moveTo>
                  <a:pt x="31474" y="43224"/>
                </a:moveTo>
                <a:lnTo>
                  <a:pt x="15749" y="0"/>
                </a:lnTo>
                <a:lnTo>
                  <a:pt x="0" y="43224"/>
                </a:lnTo>
                <a:lnTo>
                  <a:pt x="31474" y="43224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7394186" y="3782508"/>
            <a:ext cx="189799" cy="4814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7571284" y="1954463"/>
            <a:ext cx="1163320" cy="2214880"/>
          </a:xfrm>
          <a:custGeom>
            <a:avLst/>
            <a:gdLst/>
            <a:ahLst/>
            <a:cxnLst/>
            <a:rect l="l" t="t" r="r" b="b"/>
            <a:pathLst>
              <a:path w="872490" h="1661160">
                <a:moveTo>
                  <a:pt x="0" y="1660921"/>
                </a:moveTo>
                <a:lnTo>
                  <a:pt x="45056" y="1659448"/>
                </a:lnTo>
                <a:lnTo>
                  <a:pt x="89955" y="1655095"/>
                </a:lnTo>
                <a:lnTo>
                  <a:pt x="134597" y="1647967"/>
                </a:lnTo>
                <a:lnTo>
                  <a:pt x="178878" y="1638166"/>
                </a:lnTo>
                <a:lnTo>
                  <a:pt x="222699" y="1625795"/>
                </a:lnTo>
                <a:lnTo>
                  <a:pt x="265956" y="1610956"/>
                </a:lnTo>
                <a:lnTo>
                  <a:pt x="308549" y="1593753"/>
                </a:lnTo>
                <a:lnTo>
                  <a:pt x="350376" y="1574288"/>
                </a:lnTo>
                <a:lnTo>
                  <a:pt x="391336" y="1552664"/>
                </a:lnTo>
                <a:lnTo>
                  <a:pt x="431326" y="1528983"/>
                </a:lnTo>
                <a:lnTo>
                  <a:pt x="470246" y="1503350"/>
                </a:lnTo>
                <a:lnTo>
                  <a:pt x="507993" y="1475866"/>
                </a:lnTo>
                <a:lnTo>
                  <a:pt x="544467" y="1446634"/>
                </a:lnTo>
                <a:lnTo>
                  <a:pt x="579565" y="1415757"/>
                </a:lnTo>
                <a:lnTo>
                  <a:pt x="613187" y="1383338"/>
                </a:lnTo>
                <a:lnTo>
                  <a:pt x="645230" y="1349479"/>
                </a:lnTo>
                <a:lnTo>
                  <a:pt x="675593" y="1314284"/>
                </a:lnTo>
                <a:lnTo>
                  <a:pt x="704175" y="1277856"/>
                </a:lnTo>
                <a:lnTo>
                  <a:pt x="730873" y="1240296"/>
                </a:lnTo>
                <a:lnTo>
                  <a:pt x="755587" y="1201708"/>
                </a:lnTo>
                <a:lnTo>
                  <a:pt x="778215" y="1162196"/>
                </a:lnTo>
                <a:lnTo>
                  <a:pt x="798655" y="1121860"/>
                </a:lnTo>
                <a:lnTo>
                  <a:pt x="816806" y="1080805"/>
                </a:lnTo>
                <a:lnTo>
                  <a:pt x="832566" y="1039133"/>
                </a:lnTo>
                <a:lnTo>
                  <a:pt x="845833" y="996947"/>
                </a:lnTo>
                <a:lnTo>
                  <a:pt x="856507" y="954349"/>
                </a:lnTo>
                <a:lnTo>
                  <a:pt x="864485" y="911444"/>
                </a:lnTo>
                <a:lnTo>
                  <a:pt x="869665" y="868332"/>
                </a:lnTo>
                <a:lnTo>
                  <a:pt x="871948" y="825118"/>
                </a:lnTo>
                <a:lnTo>
                  <a:pt x="870995" y="776922"/>
                </a:lnTo>
                <a:lnTo>
                  <a:pt x="866457" y="728870"/>
                </a:lnTo>
                <a:lnTo>
                  <a:pt x="858479" y="681102"/>
                </a:lnTo>
                <a:lnTo>
                  <a:pt x="847209" y="633763"/>
                </a:lnTo>
                <a:lnTo>
                  <a:pt x="832791" y="586994"/>
                </a:lnTo>
                <a:lnTo>
                  <a:pt x="815372" y="540939"/>
                </a:lnTo>
                <a:lnTo>
                  <a:pt x="795097" y="495739"/>
                </a:lnTo>
                <a:lnTo>
                  <a:pt x="772114" y="451538"/>
                </a:lnTo>
                <a:lnTo>
                  <a:pt x="746568" y="408479"/>
                </a:lnTo>
                <a:lnTo>
                  <a:pt x="718605" y="366703"/>
                </a:lnTo>
                <a:lnTo>
                  <a:pt x="688370" y="326354"/>
                </a:lnTo>
                <a:lnTo>
                  <a:pt x="656011" y="287574"/>
                </a:lnTo>
                <a:lnTo>
                  <a:pt x="621673" y="250506"/>
                </a:lnTo>
                <a:lnTo>
                  <a:pt x="582415" y="212447"/>
                </a:lnTo>
                <a:lnTo>
                  <a:pt x="541190" y="176746"/>
                </a:lnTo>
                <a:lnTo>
                  <a:pt x="498186" y="143584"/>
                </a:lnTo>
                <a:lnTo>
                  <a:pt x="453590" y="113142"/>
                </a:lnTo>
                <a:lnTo>
                  <a:pt x="407590" y="85603"/>
                </a:lnTo>
                <a:lnTo>
                  <a:pt x="360374" y="61147"/>
                </a:lnTo>
                <a:lnTo>
                  <a:pt x="324265" y="44937"/>
                </a:lnTo>
                <a:lnTo>
                  <a:pt x="287652" y="30640"/>
                </a:lnTo>
                <a:lnTo>
                  <a:pt x="250613" y="18333"/>
                </a:lnTo>
                <a:lnTo>
                  <a:pt x="213224" y="8092"/>
                </a:lnTo>
                <a:lnTo>
                  <a:pt x="194424" y="3769"/>
                </a:lnTo>
                <a:lnTo>
                  <a:pt x="191299" y="3094"/>
                </a:lnTo>
                <a:lnTo>
                  <a:pt x="188149" y="2442"/>
                </a:lnTo>
                <a:lnTo>
                  <a:pt x="185024" y="1814"/>
                </a:lnTo>
                <a:lnTo>
                  <a:pt x="175599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7677951" y="1899990"/>
            <a:ext cx="144099" cy="1089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 txBox="1"/>
          <p:nvPr/>
        </p:nvSpPr>
        <p:spPr>
          <a:xfrm>
            <a:off x="8832269" y="2785498"/>
            <a:ext cx="784860" cy="597745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algn="ctr">
              <a:lnSpc>
                <a:spcPts val="2219"/>
              </a:lnSpc>
              <a:spcBef>
                <a:spcPts val="133"/>
              </a:spcBef>
            </a:pPr>
            <a:r>
              <a:rPr sz="1900" dirty="0">
                <a:latin typeface="Arial"/>
                <a:cs typeface="Arial"/>
              </a:rPr>
              <a:t>X</a:t>
            </a:r>
            <a:endParaRPr sz="1900">
              <a:latin typeface="Arial"/>
              <a:cs typeface="Arial"/>
            </a:endParaRPr>
          </a:p>
          <a:p>
            <a:pPr algn="ctr">
              <a:lnSpc>
                <a:spcPts val="2219"/>
              </a:lnSpc>
            </a:pPr>
            <a:r>
              <a:rPr sz="1900" spc="-7" dirty="0">
                <a:latin typeface="Arial"/>
                <a:cs typeface="Arial"/>
              </a:rPr>
              <a:t>identity</a:t>
            </a:r>
            <a:endParaRPr sz="1900">
              <a:latin typeface="Arial"/>
              <a:cs typeface="Arial"/>
            </a:endParaRPr>
          </a:p>
        </p:txBody>
      </p:sp>
      <p:sp>
        <p:nvSpPr>
          <p:cNvPr id="129" name="object 129"/>
          <p:cNvSpPr txBox="1"/>
          <p:nvPr/>
        </p:nvSpPr>
        <p:spPr>
          <a:xfrm>
            <a:off x="6399448" y="1703815"/>
            <a:ext cx="841587" cy="318347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900" spc="-7" dirty="0">
                <a:latin typeface="Arial"/>
                <a:cs typeface="Arial"/>
              </a:rPr>
              <a:t>F(x) </a:t>
            </a:r>
            <a:r>
              <a:rPr sz="1900" dirty="0">
                <a:latin typeface="Arial"/>
                <a:cs typeface="Arial"/>
              </a:rPr>
              <a:t>+</a:t>
            </a:r>
            <a:r>
              <a:rPr sz="1900" spc="-120" dirty="0">
                <a:latin typeface="Arial"/>
                <a:cs typeface="Arial"/>
              </a:rPr>
              <a:t> </a:t>
            </a:r>
            <a:r>
              <a:rPr sz="1900" dirty="0">
                <a:latin typeface="Arial"/>
                <a:cs typeface="Arial"/>
              </a:rPr>
              <a:t>x</a:t>
            </a:r>
            <a:endParaRPr sz="1900">
              <a:latin typeface="Arial"/>
              <a:cs typeface="Arial"/>
            </a:endParaRPr>
          </a:p>
        </p:txBody>
      </p:sp>
      <p:sp>
        <p:nvSpPr>
          <p:cNvPr id="130" name="object 130"/>
          <p:cNvSpPr txBox="1"/>
          <p:nvPr/>
        </p:nvSpPr>
        <p:spPr>
          <a:xfrm>
            <a:off x="6021219" y="2879147"/>
            <a:ext cx="454660" cy="318347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900" spc="-7" dirty="0">
                <a:latin typeface="Arial"/>
                <a:cs typeface="Arial"/>
              </a:rPr>
              <a:t>F(x)</a:t>
            </a:r>
            <a:endParaRPr sz="1900">
              <a:latin typeface="Arial"/>
              <a:cs typeface="Arial"/>
            </a:endParaRPr>
          </a:p>
        </p:txBody>
      </p:sp>
      <p:sp>
        <p:nvSpPr>
          <p:cNvPr id="131" name="object 131"/>
          <p:cNvSpPr txBox="1"/>
          <p:nvPr/>
        </p:nvSpPr>
        <p:spPr>
          <a:xfrm>
            <a:off x="7646377" y="1405620"/>
            <a:ext cx="429260" cy="318347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900" spc="-7" dirty="0">
                <a:latin typeface="Arial"/>
                <a:cs typeface="Arial"/>
              </a:rPr>
              <a:t>relu</a:t>
            </a:r>
            <a:endParaRPr sz="1900">
              <a:latin typeface="Arial"/>
              <a:cs typeface="Arial"/>
            </a:endParaRPr>
          </a:p>
        </p:txBody>
      </p:sp>
      <p:sp>
        <p:nvSpPr>
          <p:cNvPr id="132" name="object 132"/>
          <p:cNvSpPr/>
          <p:nvPr/>
        </p:nvSpPr>
        <p:spPr>
          <a:xfrm>
            <a:off x="7489217" y="1410134"/>
            <a:ext cx="0" cy="300567"/>
          </a:xfrm>
          <a:custGeom>
            <a:avLst/>
            <a:gdLst/>
            <a:ahLst/>
            <a:cxnLst/>
            <a:rect l="l" t="t" r="r" b="b"/>
            <a:pathLst>
              <a:path h="225425">
                <a:moveTo>
                  <a:pt x="0" y="224849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7468218" y="1352501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5">
                <a:moveTo>
                  <a:pt x="31474" y="43224"/>
                </a:moveTo>
                <a:lnTo>
                  <a:pt x="0" y="43224"/>
                </a:lnTo>
                <a:lnTo>
                  <a:pt x="15749" y="0"/>
                </a:lnTo>
                <a:lnTo>
                  <a:pt x="31474" y="432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7468218" y="1352501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5">
                <a:moveTo>
                  <a:pt x="31474" y="43224"/>
                </a:moveTo>
                <a:lnTo>
                  <a:pt x="15749" y="0"/>
                </a:lnTo>
                <a:lnTo>
                  <a:pt x="0" y="43224"/>
                </a:lnTo>
                <a:lnTo>
                  <a:pt x="31474" y="43224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 txBox="1"/>
          <p:nvPr/>
        </p:nvSpPr>
        <p:spPr>
          <a:xfrm>
            <a:off x="6732417" y="4285148"/>
            <a:ext cx="1574800" cy="53848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R="93131" algn="ctr">
              <a:lnSpc>
                <a:spcPts val="1987"/>
              </a:lnSpc>
              <a:spcBef>
                <a:spcPts val="133"/>
              </a:spcBef>
            </a:pPr>
            <a:r>
              <a:rPr sz="1900" dirty="0">
                <a:latin typeface="Arial"/>
                <a:cs typeface="Arial"/>
              </a:rPr>
              <a:t>X</a:t>
            </a:r>
            <a:endParaRPr sz="1900">
              <a:latin typeface="Arial"/>
              <a:cs typeface="Arial"/>
            </a:endParaRPr>
          </a:p>
          <a:p>
            <a:pPr algn="ctr">
              <a:lnSpc>
                <a:spcPts val="1987"/>
              </a:lnSpc>
            </a:pPr>
            <a:r>
              <a:rPr sz="1900" spc="-7" dirty="0">
                <a:latin typeface="Arial"/>
                <a:cs typeface="Arial"/>
              </a:rPr>
              <a:t>Residual</a:t>
            </a:r>
            <a:r>
              <a:rPr sz="1900" spc="-107" dirty="0">
                <a:latin typeface="Arial"/>
                <a:cs typeface="Arial"/>
              </a:rPr>
              <a:t> </a:t>
            </a:r>
            <a:r>
              <a:rPr sz="1900" spc="-7" dirty="0">
                <a:latin typeface="Arial"/>
                <a:cs typeface="Arial"/>
              </a:rPr>
              <a:t>block</a:t>
            </a:r>
            <a:endParaRPr sz="1900">
              <a:latin typeface="Arial"/>
              <a:cs typeface="Arial"/>
            </a:endParaRPr>
          </a:p>
        </p:txBody>
      </p:sp>
      <p:sp>
        <p:nvSpPr>
          <p:cNvPr id="136" name="object 136"/>
          <p:cNvSpPr/>
          <p:nvPr/>
        </p:nvSpPr>
        <p:spPr>
          <a:xfrm>
            <a:off x="7324885" y="1776019"/>
            <a:ext cx="329353" cy="329353"/>
          </a:xfrm>
          <a:custGeom>
            <a:avLst/>
            <a:gdLst/>
            <a:ahLst/>
            <a:cxnLst/>
            <a:rect l="l" t="t" r="r" b="b"/>
            <a:pathLst>
              <a:path w="247014" h="247015">
                <a:moveTo>
                  <a:pt x="0" y="123257"/>
                </a:moveTo>
                <a:lnTo>
                  <a:pt x="9684" y="75280"/>
                </a:lnTo>
                <a:lnTo>
                  <a:pt x="36096" y="36101"/>
                </a:lnTo>
                <a:lnTo>
                  <a:pt x="75272" y="9686"/>
                </a:lnTo>
                <a:lnTo>
                  <a:pt x="123249" y="0"/>
                </a:lnTo>
                <a:lnTo>
                  <a:pt x="170405" y="9383"/>
                </a:lnTo>
                <a:lnTo>
                  <a:pt x="210399" y="36102"/>
                </a:lnTo>
                <a:lnTo>
                  <a:pt x="237121" y="76089"/>
                </a:lnTo>
                <a:lnTo>
                  <a:pt x="246499" y="123257"/>
                </a:lnTo>
                <a:lnTo>
                  <a:pt x="236814" y="171233"/>
                </a:lnTo>
                <a:lnTo>
                  <a:pt x="210402" y="210411"/>
                </a:lnTo>
                <a:lnTo>
                  <a:pt x="171226" y="236826"/>
                </a:lnTo>
                <a:lnTo>
                  <a:pt x="123249" y="246512"/>
                </a:lnTo>
                <a:lnTo>
                  <a:pt x="75272" y="236826"/>
                </a:lnTo>
                <a:lnTo>
                  <a:pt x="36096" y="210411"/>
                </a:lnTo>
                <a:lnTo>
                  <a:pt x="9684" y="171233"/>
                </a:lnTo>
                <a:lnTo>
                  <a:pt x="0" y="123257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7466651" y="1850676"/>
            <a:ext cx="45720" cy="67733"/>
          </a:xfrm>
          <a:custGeom>
            <a:avLst/>
            <a:gdLst/>
            <a:ahLst/>
            <a:cxnLst/>
            <a:rect l="l" t="t" r="r" b="b"/>
            <a:pathLst>
              <a:path w="34289" h="50800">
                <a:moveTo>
                  <a:pt x="33824" y="50354"/>
                </a:moveTo>
                <a:lnTo>
                  <a:pt x="0" y="50354"/>
                </a:lnTo>
                <a:lnTo>
                  <a:pt x="0" y="0"/>
                </a:lnTo>
                <a:lnTo>
                  <a:pt x="33824" y="0"/>
                </a:lnTo>
                <a:lnTo>
                  <a:pt x="33824" y="5035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7399519" y="1940363"/>
            <a:ext cx="179493" cy="0"/>
          </a:xfrm>
          <a:custGeom>
            <a:avLst/>
            <a:gdLst/>
            <a:ahLst/>
            <a:cxnLst/>
            <a:rect l="l" t="t" r="r" b="b"/>
            <a:pathLst>
              <a:path w="134620">
                <a:moveTo>
                  <a:pt x="0" y="0"/>
                </a:moveTo>
                <a:lnTo>
                  <a:pt x="134524" y="0"/>
                </a:lnTo>
              </a:path>
            </a:pathLst>
          </a:custGeom>
          <a:ln w="3381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7466651" y="1962910"/>
            <a:ext cx="45720" cy="67733"/>
          </a:xfrm>
          <a:custGeom>
            <a:avLst/>
            <a:gdLst/>
            <a:ahLst/>
            <a:cxnLst/>
            <a:rect l="l" t="t" r="r" b="b"/>
            <a:pathLst>
              <a:path w="34289" h="50800">
                <a:moveTo>
                  <a:pt x="33824" y="50354"/>
                </a:moveTo>
                <a:lnTo>
                  <a:pt x="0" y="50354"/>
                </a:lnTo>
                <a:lnTo>
                  <a:pt x="0" y="0"/>
                </a:lnTo>
                <a:lnTo>
                  <a:pt x="33824" y="0"/>
                </a:lnTo>
                <a:lnTo>
                  <a:pt x="33824" y="5035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75240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http://neuralnetworksanddeeplearning.com/images/tikz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6623" y="1993072"/>
            <a:ext cx="8726400" cy="2557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869941" y="6396343"/>
            <a:ext cx="107635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It’s all just matrix multiplication</a:t>
            </a:r>
            <a:r>
              <a:rPr lang="en-US" sz="2400" dirty="0" smtClean="0"/>
              <a:t>!</a:t>
            </a:r>
            <a:endParaRPr lang="en-US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3895196" y="1429285"/>
            <a:ext cx="11828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Hidden Layer 1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660307" y="1429285"/>
            <a:ext cx="11828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Hidden Layer 2</a:t>
            </a:r>
          </a:p>
        </p:txBody>
      </p:sp>
      <p:sp>
        <p:nvSpPr>
          <p:cNvPr id="5" name="Rectangle 4"/>
          <p:cNvSpPr/>
          <p:nvPr/>
        </p:nvSpPr>
        <p:spPr>
          <a:xfrm>
            <a:off x="3895196" y="2075616"/>
            <a:ext cx="1182805" cy="24124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914252" y="4962224"/>
            <a:ext cx="902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Matrix!</a:t>
            </a:r>
          </a:p>
        </p:txBody>
      </p:sp>
      <p:sp>
        <p:nvSpPr>
          <p:cNvPr id="9" name="Rectangle 8"/>
          <p:cNvSpPr/>
          <p:nvPr/>
        </p:nvSpPr>
        <p:spPr>
          <a:xfrm>
            <a:off x="5660307" y="1885211"/>
            <a:ext cx="1182805" cy="278022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913362" y="4962224"/>
            <a:ext cx="11828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Matrix!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798559" y="2986762"/>
            <a:ext cx="1182805" cy="57320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806623" y="4962224"/>
            <a:ext cx="11828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Vector!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115880" y="3773894"/>
            <a:ext cx="5642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 smtClean="0"/>
              <a:t>x</a:t>
            </a:r>
            <a:endParaRPr lang="en-US" sz="2400" b="1" i="1" dirty="0"/>
          </a:p>
        </p:txBody>
      </p:sp>
      <p:graphicFrame>
        <p:nvGraphicFramePr>
          <p:cNvPr id="13" name="对象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4882983"/>
              </p:ext>
            </p:extLst>
          </p:nvPr>
        </p:nvGraphicFramePr>
        <p:xfrm>
          <a:off x="3196397" y="4201949"/>
          <a:ext cx="476265" cy="4132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6" name="Equation" r:id="rId4" imgW="215640" imgH="203040" progId="Equation.DSMT4">
                  <p:embed/>
                </p:oleObj>
              </mc:Choice>
              <mc:Fallback>
                <p:oleObj name="Equation" r:id="rId4" imgW="21564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196397" y="4201949"/>
                        <a:ext cx="476265" cy="4132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对象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12658140"/>
              </p:ext>
            </p:extLst>
          </p:nvPr>
        </p:nvGraphicFramePr>
        <p:xfrm>
          <a:off x="5163546" y="4344017"/>
          <a:ext cx="504825" cy="412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7" name="Equation" r:id="rId6" imgW="228600" imgH="203040" progId="Equation.DSMT4">
                  <p:embed/>
                </p:oleObj>
              </mc:Choice>
              <mc:Fallback>
                <p:oleObj name="Equation" r:id="rId6" imgW="228600" imgH="203040" progId="Equation.DSMT4">
                  <p:embed/>
                  <p:pic>
                    <p:nvPicPr>
                      <p:cNvPr id="0" name="对象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63546" y="4344017"/>
                        <a:ext cx="504825" cy="412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对象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76676297"/>
              </p:ext>
            </p:extLst>
          </p:nvPr>
        </p:nvGraphicFramePr>
        <p:xfrm>
          <a:off x="4318323" y="4550392"/>
          <a:ext cx="336550" cy="387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8" name="Equation" r:id="rId8" imgW="152280" imgH="190440" progId="Equation.DSMT4">
                  <p:embed/>
                </p:oleObj>
              </mc:Choice>
              <mc:Fallback>
                <p:oleObj name="Equation" r:id="rId8" imgW="152280" imgH="190440" progId="Equation.DSMT4">
                  <p:embed/>
                  <p:pic>
                    <p:nvPicPr>
                      <p:cNvPr id="0" name="对象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18323" y="4550392"/>
                        <a:ext cx="336550" cy="387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对象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55909578"/>
              </p:ext>
            </p:extLst>
          </p:nvPr>
        </p:nvGraphicFramePr>
        <p:xfrm>
          <a:off x="6064250" y="4665663"/>
          <a:ext cx="392113" cy="387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9" name="Equation" r:id="rId10" imgW="177480" imgH="190440" progId="Equation.DSMT4">
                  <p:embed/>
                </p:oleObj>
              </mc:Choice>
              <mc:Fallback>
                <p:oleObj name="Equation" r:id="rId10" imgW="177480" imgH="190440" progId="Equation.DSMT4">
                  <p:embed/>
                  <p:pic>
                    <p:nvPicPr>
                      <p:cNvPr id="0" name="对象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64250" y="4665663"/>
                        <a:ext cx="392113" cy="387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对象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58432255"/>
              </p:ext>
            </p:extLst>
          </p:nvPr>
        </p:nvGraphicFramePr>
        <p:xfrm>
          <a:off x="8256515" y="4442013"/>
          <a:ext cx="2019300" cy="930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0" name="Equation" r:id="rId12" imgW="914400" imgH="457200" progId="Equation.DSMT4">
                  <p:embed/>
                </p:oleObj>
              </mc:Choice>
              <mc:Fallback>
                <p:oleObj name="Equation" r:id="rId12" imgW="914400" imgH="457200" progId="Equation.DSMT4">
                  <p:embed/>
                  <p:pic>
                    <p:nvPicPr>
                      <p:cNvPr id="0" name="对象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56515" y="4442013"/>
                        <a:ext cx="2019300" cy="930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TextBox 22"/>
          <p:cNvSpPr txBox="1"/>
          <p:nvPr/>
        </p:nvSpPr>
        <p:spPr>
          <a:xfrm>
            <a:off x="3895195" y="4962224"/>
            <a:ext cx="11828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Vector!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792792" y="4962224"/>
            <a:ext cx="11828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Vector!</a:t>
            </a:r>
            <a:endParaRPr lang="en-US" dirty="0">
              <a:solidFill>
                <a:srgbClr val="FF0000"/>
              </a:solidFill>
            </a:endParaRPr>
          </a:p>
        </p:txBody>
      </p:sp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2152281"/>
              </p:ext>
            </p:extLst>
          </p:nvPr>
        </p:nvGraphicFramePr>
        <p:xfrm>
          <a:off x="7251660" y="5778332"/>
          <a:ext cx="3281363" cy="412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1" name="Equation" r:id="rId14" imgW="1485720" imgH="203040" progId="Equation.DSMT4">
                  <p:embed/>
                </p:oleObj>
              </mc:Choice>
              <mc:Fallback>
                <p:oleObj name="Equation" r:id="rId14" imgW="1485720" imgH="203040" progId="Equation.DSMT4">
                  <p:embed/>
                  <p:pic>
                    <p:nvPicPr>
                      <p:cNvPr id="0" name="对象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51660" y="5778332"/>
                        <a:ext cx="3281363" cy="412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右箭头 21"/>
          <p:cNvSpPr/>
          <p:nvPr/>
        </p:nvSpPr>
        <p:spPr>
          <a:xfrm rot="5400000">
            <a:off x="8885864" y="5529052"/>
            <a:ext cx="482717" cy="201336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CN" dirty="0" smtClean="0">
                <a:latin typeface="Calibri" panose="020F0502020204030204" pitchFamily="34" charset="0"/>
              </a:rPr>
              <a:t>Activation function</a:t>
            </a:r>
            <a:endParaRPr lang="en-US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8900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652380" y="5397990"/>
            <a:ext cx="54187" cy="56727"/>
          </a:xfrm>
          <a:custGeom>
            <a:avLst/>
            <a:gdLst/>
            <a:ahLst/>
            <a:cxnLst/>
            <a:rect l="l" t="t" r="r" b="b"/>
            <a:pathLst>
              <a:path w="40640" h="42545">
                <a:moveTo>
                  <a:pt x="20249" y="42299"/>
                </a:moveTo>
                <a:lnTo>
                  <a:pt x="12371" y="40640"/>
                </a:lnTo>
                <a:lnTo>
                  <a:pt x="5934" y="36112"/>
                </a:lnTo>
                <a:lnTo>
                  <a:pt x="1592" y="29390"/>
                </a:lnTo>
                <a:lnTo>
                  <a:pt x="0" y="21149"/>
                </a:lnTo>
                <a:lnTo>
                  <a:pt x="1592" y="12919"/>
                </a:lnTo>
                <a:lnTo>
                  <a:pt x="5934" y="6196"/>
                </a:lnTo>
                <a:lnTo>
                  <a:pt x="12371" y="1662"/>
                </a:lnTo>
                <a:lnTo>
                  <a:pt x="20249" y="0"/>
                </a:lnTo>
                <a:lnTo>
                  <a:pt x="25624" y="0"/>
                </a:lnTo>
                <a:lnTo>
                  <a:pt x="30774" y="2249"/>
                </a:lnTo>
                <a:lnTo>
                  <a:pt x="38374" y="10174"/>
                </a:lnTo>
                <a:lnTo>
                  <a:pt x="40499" y="15549"/>
                </a:lnTo>
                <a:lnTo>
                  <a:pt x="40499" y="21149"/>
                </a:lnTo>
                <a:lnTo>
                  <a:pt x="38907" y="29390"/>
                </a:lnTo>
                <a:lnTo>
                  <a:pt x="34565" y="36112"/>
                </a:lnTo>
                <a:lnTo>
                  <a:pt x="28128" y="40640"/>
                </a:lnTo>
                <a:lnTo>
                  <a:pt x="20249" y="42299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652380" y="5397990"/>
            <a:ext cx="54187" cy="56727"/>
          </a:xfrm>
          <a:custGeom>
            <a:avLst/>
            <a:gdLst/>
            <a:ahLst/>
            <a:cxnLst/>
            <a:rect l="l" t="t" r="r" b="b"/>
            <a:pathLst>
              <a:path w="40640" h="42545">
                <a:moveTo>
                  <a:pt x="0" y="21149"/>
                </a:moveTo>
                <a:lnTo>
                  <a:pt x="1592" y="12919"/>
                </a:lnTo>
                <a:lnTo>
                  <a:pt x="5934" y="6196"/>
                </a:lnTo>
                <a:lnTo>
                  <a:pt x="12371" y="1662"/>
                </a:lnTo>
                <a:lnTo>
                  <a:pt x="20249" y="0"/>
                </a:lnTo>
                <a:lnTo>
                  <a:pt x="25624" y="0"/>
                </a:lnTo>
                <a:lnTo>
                  <a:pt x="30774" y="2249"/>
                </a:lnTo>
                <a:lnTo>
                  <a:pt x="34574" y="6199"/>
                </a:lnTo>
                <a:lnTo>
                  <a:pt x="38374" y="10174"/>
                </a:lnTo>
                <a:lnTo>
                  <a:pt x="40499" y="15549"/>
                </a:lnTo>
                <a:lnTo>
                  <a:pt x="40499" y="21149"/>
                </a:lnTo>
                <a:lnTo>
                  <a:pt x="38907" y="29390"/>
                </a:lnTo>
                <a:lnTo>
                  <a:pt x="34565" y="36112"/>
                </a:lnTo>
                <a:lnTo>
                  <a:pt x="28128" y="40640"/>
                </a:lnTo>
                <a:lnTo>
                  <a:pt x="20249" y="42299"/>
                </a:lnTo>
                <a:lnTo>
                  <a:pt x="12371" y="40640"/>
                </a:lnTo>
                <a:lnTo>
                  <a:pt x="5934" y="36112"/>
                </a:lnTo>
                <a:lnTo>
                  <a:pt x="1592" y="29390"/>
                </a:lnTo>
                <a:lnTo>
                  <a:pt x="0" y="2114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9085856" y="5031689"/>
          <a:ext cx="1160779" cy="94657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80812"/>
                <a:gridCol w="579967"/>
              </a:tblGrid>
              <a:tr h="148167">
                <a:tc gridSpan="2">
                  <a:txBody>
                    <a:bodyPr/>
                    <a:lstStyle/>
                    <a:p>
                      <a:pPr marL="195580">
                        <a:lnSpc>
                          <a:spcPts val="765"/>
                        </a:lnSpc>
                      </a:pPr>
                      <a:r>
                        <a:rPr sz="900" spc="-10" dirty="0">
                          <a:solidFill>
                            <a:srgbClr val="741A46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0" dirty="0">
                          <a:solidFill>
                            <a:srgbClr val="741A4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741A46"/>
                          </a:solidFill>
                          <a:latin typeface="Arial"/>
                          <a:cs typeface="Arial"/>
                        </a:rPr>
                        <a:t>64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741A46"/>
                      </a:solidFill>
                      <a:prstDash val="solid"/>
                    </a:lnL>
                    <a:lnR w="19050">
                      <a:solidFill>
                        <a:srgbClr val="741A46"/>
                      </a:solidFill>
                      <a:prstDash val="solid"/>
                    </a:lnR>
                    <a:lnT w="19050">
                      <a:solidFill>
                        <a:srgbClr val="741A46"/>
                      </a:solidFill>
                      <a:prstDash val="solid"/>
                    </a:lnT>
                    <a:lnB w="19050">
                      <a:solidFill>
                        <a:srgbClr val="741A46"/>
                      </a:solidFill>
                      <a:prstDash val="solid"/>
                    </a:lnB>
                    <a:solidFill>
                      <a:srgbClr val="E9D1D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48167">
                <a:tc gridSpan="2">
                  <a:txBody>
                    <a:bodyPr/>
                    <a:lstStyle/>
                    <a:p>
                      <a:pPr marL="195580">
                        <a:lnSpc>
                          <a:spcPts val="705"/>
                        </a:lnSpc>
                        <a:spcBef>
                          <a:spcPts val="70"/>
                        </a:spcBef>
                      </a:pPr>
                      <a:r>
                        <a:rPr sz="900" spc="-10" dirty="0">
                          <a:solidFill>
                            <a:srgbClr val="741A46"/>
                          </a:solidFill>
                          <a:latin typeface="Arial"/>
                          <a:cs typeface="Arial"/>
                        </a:rPr>
                        <a:t>3x3 conv,</a:t>
                      </a:r>
                      <a:r>
                        <a:rPr sz="900" spc="-20" dirty="0">
                          <a:solidFill>
                            <a:srgbClr val="741A4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741A46"/>
                          </a:solidFill>
                          <a:latin typeface="Arial"/>
                          <a:cs typeface="Arial"/>
                        </a:rPr>
                        <a:t>64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11853" marB="0">
                    <a:lnL w="19050">
                      <a:solidFill>
                        <a:srgbClr val="741A46"/>
                      </a:solidFill>
                      <a:prstDash val="solid"/>
                    </a:lnL>
                    <a:lnR w="19050">
                      <a:solidFill>
                        <a:srgbClr val="741A46"/>
                      </a:solidFill>
                      <a:prstDash val="solid"/>
                    </a:lnR>
                    <a:lnT w="19050">
                      <a:solidFill>
                        <a:srgbClr val="741A46"/>
                      </a:solidFill>
                      <a:prstDash val="solid"/>
                    </a:lnT>
                    <a:lnB w="19050">
                      <a:solidFill>
                        <a:srgbClr val="741A46"/>
                      </a:solidFill>
                      <a:prstDash val="solid"/>
                    </a:lnB>
                    <a:solidFill>
                      <a:srgbClr val="E9D1D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676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9050">
                      <a:solidFill>
                        <a:srgbClr val="741A46"/>
                      </a:solidFill>
                      <a:prstDash val="solid"/>
                    </a:lnT>
                    <a:lnB w="19050">
                      <a:solidFill>
                        <a:srgbClr val="4985E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19050">
                      <a:solidFill>
                        <a:srgbClr val="741A46"/>
                      </a:solidFill>
                      <a:prstDash val="solid"/>
                    </a:lnT>
                    <a:lnB w="19050">
                      <a:solidFill>
                        <a:srgbClr val="4985E8"/>
                      </a:solidFill>
                      <a:prstDash val="solid"/>
                    </a:lnB>
                  </a:tcPr>
                </a:tc>
              </a:tr>
              <a:tr h="151552">
                <a:tc gridSpan="2">
                  <a:txBody>
                    <a:bodyPr/>
                    <a:lstStyle/>
                    <a:p>
                      <a:pPr marL="19050" algn="ctr">
                        <a:lnSpc>
                          <a:spcPts val="765"/>
                        </a:lnSpc>
                      </a:pPr>
                      <a:r>
                        <a:rPr sz="900" spc="-20" dirty="0">
                          <a:solidFill>
                            <a:srgbClr val="4985E8"/>
                          </a:solidFill>
                          <a:latin typeface="Arial"/>
                          <a:cs typeface="Arial"/>
                        </a:rPr>
                        <a:t>Pool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4985E8"/>
                      </a:solidFill>
                      <a:prstDash val="solid"/>
                    </a:lnL>
                    <a:lnR w="19050">
                      <a:solidFill>
                        <a:srgbClr val="4985E8"/>
                      </a:solidFill>
                      <a:prstDash val="solid"/>
                    </a:lnR>
                    <a:lnT w="19050">
                      <a:solidFill>
                        <a:srgbClr val="4985E8"/>
                      </a:solidFill>
                      <a:prstDash val="solid"/>
                    </a:lnT>
                    <a:lnB w="19050">
                      <a:solidFill>
                        <a:srgbClr val="4985E8"/>
                      </a:solidFill>
                      <a:prstDash val="solid"/>
                    </a:lnB>
                    <a:solidFill>
                      <a:srgbClr val="C8DAF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79493">
                <a:tc gridSpan="2">
                  <a:txBody>
                    <a:bodyPr/>
                    <a:lstStyle/>
                    <a:p>
                      <a:pPr marL="116839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900" spc="-1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7x7 conv, </a:t>
                      </a:r>
                      <a:r>
                        <a:rPr sz="900" spc="-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64, </a:t>
                      </a:r>
                      <a:r>
                        <a:rPr sz="900" spc="3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/</a:t>
                      </a:r>
                      <a:r>
                        <a:rPr sz="900" spc="-35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dirty="0">
                          <a:solidFill>
                            <a:srgbClr val="FF9900"/>
                          </a:solidFill>
                          <a:latin typeface="Arial"/>
                          <a:cs typeface="Arial"/>
                        </a:rPr>
                        <a:t>2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15240" marB="0">
                    <a:lnL w="19050">
                      <a:solidFill>
                        <a:srgbClr val="FF9900"/>
                      </a:solidFill>
                      <a:prstDash val="solid"/>
                    </a:lnL>
                    <a:lnR w="19050">
                      <a:solidFill>
                        <a:srgbClr val="FF9900"/>
                      </a:solidFill>
                      <a:prstDash val="solid"/>
                    </a:lnR>
                    <a:lnT w="19050">
                      <a:solidFill>
                        <a:srgbClr val="4985E8"/>
                      </a:solidFill>
                      <a:prstDash val="solid"/>
                    </a:lnT>
                    <a:lnB w="19050">
                      <a:solidFill>
                        <a:srgbClr val="FF9900"/>
                      </a:solidFill>
                      <a:prstDash val="solid"/>
                    </a:lnB>
                    <a:solidFill>
                      <a:srgbClr val="FBE4C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151552">
                <a:tc gridSpan="2">
                  <a:txBody>
                    <a:bodyPr/>
                    <a:lstStyle/>
                    <a:p>
                      <a:pPr marL="19685" algn="ctr">
                        <a:lnSpc>
                          <a:spcPts val="705"/>
                        </a:lnSpc>
                        <a:spcBef>
                          <a:spcPts val="90"/>
                        </a:spcBef>
                      </a:pPr>
                      <a:r>
                        <a:rPr sz="900" spc="-15" dirty="0">
                          <a:solidFill>
                            <a:srgbClr val="424242"/>
                          </a:solidFill>
                          <a:latin typeface="Arial"/>
                          <a:cs typeface="Arial"/>
                        </a:rPr>
                        <a:t>Input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15240" marB="0">
                    <a:lnL w="19050">
                      <a:solidFill>
                        <a:srgbClr val="424242"/>
                      </a:solidFill>
                      <a:prstDash val="solid"/>
                    </a:lnL>
                    <a:lnR w="19050">
                      <a:solidFill>
                        <a:srgbClr val="424242"/>
                      </a:solidFill>
                      <a:prstDash val="solid"/>
                    </a:lnR>
                    <a:lnT w="19050">
                      <a:solidFill>
                        <a:srgbClr val="FF9900"/>
                      </a:solidFill>
                      <a:prstDash val="solid"/>
                    </a:lnT>
                    <a:lnB w="19050">
                      <a:solidFill>
                        <a:srgbClr val="424242"/>
                      </a:solidFill>
                      <a:prstDash val="solid"/>
                    </a:lnB>
                    <a:solidFill>
                      <a:srgbClr val="D8D8D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</a:tbl>
          </a:graphicData>
        </a:graphic>
      </p:graphicFrame>
      <p:sp>
        <p:nvSpPr>
          <p:cNvPr id="5" name="object 5"/>
          <p:cNvSpPr/>
          <p:nvPr/>
        </p:nvSpPr>
        <p:spPr>
          <a:xfrm>
            <a:off x="9652380" y="4940357"/>
            <a:ext cx="54187" cy="56727"/>
          </a:xfrm>
          <a:custGeom>
            <a:avLst/>
            <a:gdLst/>
            <a:ahLst/>
            <a:cxnLst/>
            <a:rect l="l" t="t" r="r" b="b"/>
            <a:pathLst>
              <a:path w="40640" h="42545">
                <a:moveTo>
                  <a:pt x="20249" y="42299"/>
                </a:moveTo>
                <a:lnTo>
                  <a:pt x="12360" y="40637"/>
                </a:lnTo>
                <a:lnTo>
                  <a:pt x="5924" y="36103"/>
                </a:lnTo>
                <a:lnTo>
                  <a:pt x="1589" y="29380"/>
                </a:lnTo>
                <a:lnTo>
                  <a:pt x="0" y="21149"/>
                </a:lnTo>
                <a:lnTo>
                  <a:pt x="1589" y="12919"/>
                </a:lnTo>
                <a:lnTo>
                  <a:pt x="5924" y="6196"/>
                </a:lnTo>
                <a:lnTo>
                  <a:pt x="12360" y="1662"/>
                </a:lnTo>
                <a:lnTo>
                  <a:pt x="20249" y="0"/>
                </a:lnTo>
                <a:lnTo>
                  <a:pt x="25624" y="0"/>
                </a:lnTo>
                <a:lnTo>
                  <a:pt x="30774" y="2224"/>
                </a:lnTo>
                <a:lnTo>
                  <a:pt x="38349" y="10174"/>
                </a:lnTo>
                <a:lnTo>
                  <a:pt x="40499" y="15549"/>
                </a:lnTo>
                <a:lnTo>
                  <a:pt x="40499" y="21149"/>
                </a:lnTo>
                <a:lnTo>
                  <a:pt x="38907" y="29380"/>
                </a:lnTo>
                <a:lnTo>
                  <a:pt x="34565" y="36103"/>
                </a:lnTo>
                <a:lnTo>
                  <a:pt x="28128" y="40637"/>
                </a:lnTo>
                <a:lnTo>
                  <a:pt x="20249" y="42299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652380" y="4940357"/>
            <a:ext cx="54187" cy="56727"/>
          </a:xfrm>
          <a:custGeom>
            <a:avLst/>
            <a:gdLst/>
            <a:ahLst/>
            <a:cxnLst/>
            <a:rect l="l" t="t" r="r" b="b"/>
            <a:pathLst>
              <a:path w="40640" h="42545">
                <a:moveTo>
                  <a:pt x="0" y="21149"/>
                </a:moveTo>
                <a:lnTo>
                  <a:pt x="1589" y="12919"/>
                </a:lnTo>
                <a:lnTo>
                  <a:pt x="5924" y="6196"/>
                </a:lnTo>
                <a:lnTo>
                  <a:pt x="12360" y="1662"/>
                </a:lnTo>
                <a:lnTo>
                  <a:pt x="20249" y="0"/>
                </a:lnTo>
                <a:lnTo>
                  <a:pt x="25624" y="0"/>
                </a:lnTo>
                <a:lnTo>
                  <a:pt x="30774" y="2224"/>
                </a:lnTo>
                <a:lnTo>
                  <a:pt x="34549" y="6199"/>
                </a:lnTo>
                <a:lnTo>
                  <a:pt x="38349" y="10174"/>
                </a:lnTo>
                <a:lnTo>
                  <a:pt x="40499" y="15549"/>
                </a:lnTo>
                <a:lnTo>
                  <a:pt x="40499" y="21149"/>
                </a:lnTo>
                <a:lnTo>
                  <a:pt x="38907" y="29380"/>
                </a:lnTo>
                <a:lnTo>
                  <a:pt x="34565" y="36103"/>
                </a:lnTo>
                <a:lnTo>
                  <a:pt x="28128" y="40637"/>
                </a:lnTo>
                <a:lnTo>
                  <a:pt x="20249" y="42299"/>
                </a:lnTo>
                <a:lnTo>
                  <a:pt x="12360" y="40637"/>
                </a:lnTo>
                <a:lnTo>
                  <a:pt x="5924" y="36103"/>
                </a:lnTo>
                <a:lnTo>
                  <a:pt x="1589" y="29380"/>
                </a:lnTo>
                <a:lnTo>
                  <a:pt x="0" y="2114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679347" y="4996790"/>
            <a:ext cx="0" cy="48260"/>
          </a:xfrm>
          <a:custGeom>
            <a:avLst/>
            <a:gdLst/>
            <a:ahLst/>
            <a:cxnLst/>
            <a:rect l="l" t="t" r="r" b="b"/>
            <a:pathLst>
              <a:path h="36195">
                <a:moveTo>
                  <a:pt x="0" y="35699"/>
                </a:move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9706380" y="4968557"/>
            <a:ext cx="1063413" cy="458047"/>
          </a:xfrm>
          <a:custGeom>
            <a:avLst/>
            <a:gdLst/>
            <a:ahLst/>
            <a:cxnLst/>
            <a:rect l="l" t="t" r="r" b="b"/>
            <a:pathLst>
              <a:path w="797559" h="343535">
                <a:moveTo>
                  <a:pt x="0" y="0"/>
                </a:moveTo>
                <a:lnTo>
                  <a:pt x="66368" y="779"/>
                </a:lnTo>
                <a:lnTo>
                  <a:pt x="132326" y="3060"/>
                </a:lnTo>
                <a:lnTo>
                  <a:pt x="197463" y="6752"/>
                </a:lnTo>
                <a:lnTo>
                  <a:pt x="261369" y="11769"/>
                </a:lnTo>
                <a:lnTo>
                  <a:pt x="323635" y="18022"/>
                </a:lnTo>
                <a:lnTo>
                  <a:pt x="383850" y="25422"/>
                </a:lnTo>
                <a:lnTo>
                  <a:pt x="441604" y="33881"/>
                </a:lnTo>
                <a:lnTo>
                  <a:pt x="496488" y="43311"/>
                </a:lnTo>
                <a:lnTo>
                  <a:pt x="548092" y="53624"/>
                </a:lnTo>
                <a:lnTo>
                  <a:pt x="596006" y="64732"/>
                </a:lnTo>
                <a:lnTo>
                  <a:pt x="639819" y="76546"/>
                </a:lnTo>
                <a:lnTo>
                  <a:pt x="679122" y="88977"/>
                </a:lnTo>
                <a:lnTo>
                  <a:pt x="742559" y="115341"/>
                </a:lnTo>
                <a:lnTo>
                  <a:pt x="783035" y="143117"/>
                </a:lnTo>
                <a:lnTo>
                  <a:pt x="797273" y="171599"/>
                </a:lnTo>
                <a:lnTo>
                  <a:pt x="793664" y="185884"/>
                </a:lnTo>
                <a:lnTo>
                  <a:pt x="765947" y="214102"/>
                </a:lnTo>
                <a:lnTo>
                  <a:pt x="713634" y="241260"/>
                </a:lnTo>
                <a:lnTo>
                  <a:pt x="640003" y="266653"/>
                </a:lnTo>
                <a:lnTo>
                  <a:pt x="596219" y="278466"/>
                </a:lnTo>
                <a:lnTo>
                  <a:pt x="548336" y="289574"/>
                </a:lnTo>
                <a:lnTo>
                  <a:pt x="496764" y="299887"/>
                </a:lnTo>
                <a:lnTo>
                  <a:pt x="441913" y="309317"/>
                </a:lnTo>
                <a:lnTo>
                  <a:pt x="384194" y="317777"/>
                </a:lnTo>
                <a:lnTo>
                  <a:pt x="324016" y="325177"/>
                </a:lnTo>
                <a:lnTo>
                  <a:pt x="261790" y="331429"/>
                </a:lnTo>
                <a:lnTo>
                  <a:pt x="197925" y="336446"/>
                </a:lnTo>
                <a:lnTo>
                  <a:pt x="132831" y="340139"/>
                </a:lnTo>
                <a:lnTo>
                  <a:pt x="66919" y="342419"/>
                </a:lnTo>
                <a:lnTo>
                  <a:pt x="599" y="343199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096749" y="4591091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4" h="92710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solidFill>
            <a:srgbClr val="E9D1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096749" y="4591091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4" h="92710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741A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9109449" y="4561367"/>
            <a:ext cx="1135380" cy="155598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234521">
              <a:spcBef>
                <a:spcPts val="133"/>
              </a:spcBef>
            </a:pPr>
            <a:r>
              <a:rPr sz="900" spc="-13" dirty="0">
                <a:solidFill>
                  <a:srgbClr val="741A46"/>
                </a:solidFill>
                <a:latin typeface="Arial"/>
                <a:cs typeface="Arial"/>
              </a:rPr>
              <a:t>3x3 conv,</a:t>
            </a:r>
            <a:r>
              <a:rPr sz="900" spc="-27" dirty="0">
                <a:solidFill>
                  <a:srgbClr val="741A46"/>
                </a:solidFill>
                <a:latin typeface="Arial"/>
                <a:cs typeface="Arial"/>
              </a:rPr>
              <a:t> </a:t>
            </a:r>
            <a:r>
              <a:rPr sz="900" spc="-7" dirty="0">
                <a:solidFill>
                  <a:srgbClr val="741A46"/>
                </a:solidFill>
                <a:latin typeface="Arial"/>
                <a:cs typeface="Arial"/>
              </a:rPr>
              <a:t>64</a:t>
            </a:r>
            <a:endParaRPr sz="9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9096749" y="4765290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4" h="92710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solidFill>
            <a:srgbClr val="E9D1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9096749" y="4765290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4" h="92710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741A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9109449" y="4735572"/>
            <a:ext cx="1135380" cy="155598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234521">
              <a:spcBef>
                <a:spcPts val="133"/>
              </a:spcBef>
            </a:pPr>
            <a:r>
              <a:rPr sz="900" spc="-13" dirty="0">
                <a:solidFill>
                  <a:srgbClr val="741A46"/>
                </a:solidFill>
                <a:latin typeface="Arial"/>
                <a:cs typeface="Arial"/>
              </a:rPr>
              <a:t>3x3 conv,</a:t>
            </a:r>
            <a:r>
              <a:rPr sz="900" spc="-27" dirty="0">
                <a:solidFill>
                  <a:srgbClr val="741A46"/>
                </a:solidFill>
                <a:latin typeface="Arial"/>
                <a:cs typeface="Arial"/>
              </a:rPr>
              <a:t> </a:t>
            </a:r>
            <a:r>
              <a:rPr sz="900" spc="-7" dirty="0">
                <a:solidFill>
                  <a:srgbClr val="741A46"/>
                </a:solidFill>
                <a:latin typeface="Arial"/>
                <a:cs typeface="Arial"/>
              </a:rPr>
              <a:t>64</a:t>
            </a:r>
            <a:endParaRPr sz="90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9676947" y="4714489"/>
            <a:ext cx="0" cy="508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099"/>
                </a:move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9676981" y="4888757"/>
            <a:ext cx="2540" cy="51647"/>
          </a:xfrm>
          <a:custGeom>
            <a:avLst/>
            <a:gdLst/>
            <a:ahLst/>
            <a:cxnLst/>
            <a:rect l="l" t="t" r="r" b="b"/>
            <a:pathLst>
              <a:path w="1904" h="38735">
                <a:moveTo>
                  <a:pt x="1799" y="38699"/>
                </a:move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9650480" y="4480525"/>
            <a:ext cx="54187" cy="56727"/>
          </a:xfrm>
          <a:custGeom>
            <a:avLst/>
            <a:gdLst/>
            <a:ahLst/>
            <a:cxnLst/>
            <a:rect l="l" t="t" r="r" b="b"/>
            <a:pathLst>
              <a:path w="40640" h="42545">
                <a:moveTo>
                  <a:pt x="20249" y="42299"/>
                </a:moveTo>
                <a:lnTo>
                  <a:pt x="12371" y="40637"/>
                </a:lnTo>
                <a:lnTo>
                  <a:pt x="5934" y="36103"/>
                </a:lnTo>
                <a:lnTo>
                  <a:pt x="1592" y="29380"/>
                </a:lnTo>
                <a:lnTo>
                  <a:pt x="0" y="21149"/>
                </a:lnTo>
                <a:lnTo>
                  <a:pt x="1592" y="12909"/>
                </a:lnTo>
                <a:lnTo>
                  <a:pt x="5934" y="6187"/>
                </a:lnTo>
                <a:lnTo>
                  <a:pt x="12371" y="1659"/>
                </a:lnTo>
                <a:lnTo>
                  <a:pt x="20249" y="0"/>
                </a:lnTo>
                <a:lnTo>
                  <a:pt x="25624" y="0"/>
                </a:lnTo>
                <a:lnTo>
                  <a:pt x="30774" y="2224"/>
                </a:lnTo>
                <a:lnTo>
                  <a:pt x="38374" y="10149"/>
                </a:lnTo>
                <a:lnTo>
                  <a:pt x="40499" y="15524"/>
                </a:lnTo>
                <a:lnTo>
                  <a:pt x="40499" y="21149"/>
                </a:lnTo>
                <a:lnTo>
                  <a:pt x="38910" y="29380"/>
                </a:lnTo>
                <a:lnTo>
                  <a:pt x="34574" y="36103"/>
                </a:lnTo>
                <a:lnTo>
                  <a:pt x="28139" y="40637"/>
                </a:lnTo>
                <a:lnTo>
                  <a:pt x="20249" y="42299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9650480" y="4480525"/>
            <a:ext cx="54187" cy="56727"/>
          </a:xfrm>
          <a:custGeom>
            <a:avLst/>
            <a:gdLst/>
            <a:ahLst/>
            <a:cxnLst/>
            <a:rect l="l" t="t" r="r" b="b"/>
            <a:pathLst>
              <a:path w="40640" h="42545">
                <a:moveTo>
                  <a:pt x="0" y="21149"/>
                </a:moveTo>
                <a:lnTo>
                  <a:pt x="1592" y="12909"/>
                </a:lnTo>
                <a:lnTo>
                  <a:pt x="5934" y="6187"/>
                </a:lnTo>
                <a:lnTo>
                  <a:pt x="12371" y="1659"/>
                </a:lnTo>
                <a:lnTo>
                  <a:pt x="20249" y="0"/>
                </a:lnTo>
                <a:lnTo>
                  <a:pt x="25624" y="0"/>
                </a:lnTo>
                <a:lnTo>
                  <a:pt x="30774" y="2224"/>
                </a:lnTo>
                <a:lnTo>
                  <a:pt x="34574" y="6199"/>
                </a:lnTo>
                <a:lnTo>
                  <a:pt x="38374" y="10149"/>
                </a:lnTo>
                <a:lnTo>
                  <a:pt x="40499" y="15524"/>
                </a:lnTo>
                <a:lnTo>
                  <a:pt x="40499" y="21149"/>
                </a:lnTo>
                <a:lnTo>
                  <a:pt x="38910" y="29380"/>
                </a:lnTo>
                <a:lnTo>
                  <a:pt x="34574" y="36103"/>
                </a:lnTo>
                <a:lnTo>
                  <a:pt x="28139" y="40637"/>
                </a:lnTo>
                <a:lnTo>
                  <a:pt x="20249" y="42299"/>
                </a:lnTo>
                <a:lnTo>
                  <a:pt x="12371" y="40637"/>
                </a:lnTo>
                <a:lnTo>
                  <a:pt x="5934" y="36103"/>
                </a:lnTo>
                <a:lnTo>
                  <a:pt x="1592" y="29380"/>
                </a:lnTo>
                <a:lnTo>
                  <a:pt x="0" y="2114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9676947" y="4537091"/>
            <a:ext cx="847" cy="54187"/>
          </a:xfrm>
          <a:custGeom>
            <a:avLst/>
            <a:gdLst/>
            <a:ahLst/>
            <a:cxnLst/>
            <a:rect l="l" t="t" r="r" b="b"/>
            <a:pathLst>
              <a:path w="634" h="40639">
                <a:moveTo>
                  <a:pt x="149" y="-4762"/>
                </a:moveTo>
                <a:lnTo>
                  <a:pt x="149" y="45262"/>
                </a:lnTo>
              </a:path>
            </a:pathLst>
          </a:custGeom>
          <a:ln w="98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9704380" y="4508557"/>
            <a:ext cx="1065107" cy="460587"/>
          </a:xfrm>
          <a:custGeom>
            <a:avLst/>
            <a:gdLst/>
            <a:ahLst/>
            <a:cxnLst/>
            <a:rect l="l" t="t" r="r" b="b"/>
            <a:pathLst>
              <a:path w="798829" h="345439">
                <a:moveTo>
                  <a:pt x="1499" y="344999"/>
                </a:moveTo>
                <a:lnTo>
                  <a:pt x="67870" y="344215"/>
                </a:lnTo>
                <a:lnTo>
                  <a:pt x="133835" y="341923"/>
                </a:lnTo>
                <a:lnTo>
                  <a:pt x="198982" y="338211"/>
                </a:lnTo>
                <a:lnTo>
                  <a:pt x="262901" y="333168"/>
                </a:lnTo>
                <a:lnTo>
                  <a:pt x="325181" y="326882"/>
                </a:lnTo>
                <a:lnTo>
                  <a:pt x="385411" y="319443"/>
                </a:lnTo>
                <a:lnTo>
                  <a:pt x="443180" y="310940"/>
                </a:lnTo>
                <a:lnTo>
                  <a:pt x="498079" y="301460"/>
                </a:lnTo>
                <a:lnTo>
                  <a:pt x="549695" y="291093"/>
                </a:lnTo>
                <a:lnTo>
                  <a:pt x="597619" y="279927"/>
                </a:lnTo>
                <a:lnTo>
                  <a:pt x="641439" y="268051"/>
                </a:lnTo>
                <a:lnTo>
                  <a:pt x="680744" y="255555"/>
                </a:lnTo>
                <a:lnTo>
                  <a:pt x="744169" y="229053"/>
                </a:lnTo>
                <a:lnTo>
                  <a:pt x="784608" y="201131"/>
                </a:lnTo>
                <a:lnTo>
                  <a:pt x="798773" y="172499"/>
                </a:lnTo>
                <a:lnTo>
                  <a:pt x="795117" y="158139"/>
                </a:lnTo>
                <a:lnTo>
                  <a:pt x="767278" y="129774"/>
                </a:lnTo>
                <a:lnTo>
                  <a:pt x="714804" y="102473"/>
                </a:lnTo>
                <a:lnTo>
                  <a:pt x="640979" y="76947"/>
                </a:lnTo>
                <a:lnTo>
                  <a:pt x="597086" y="65071"/>
                </a:lnTo>
                <a:lnTo>
                  <a:pt x="549086" y="53906"/>
                </a:lnTo>
                <a:lnTo>
                  <a:pt x="497390" y="43539"/>
                </a:lnTo>
                <a:lnTo>
                  <a:pt x="442407" y="34059"/>
                </a:lnTo>
                <a:lnTo>
                  <a:pt x="384550" y="25555"/>
                </a:lnTo>
                <a:lnTo>
                  <a:pt x="324227" y="18116"/>
                </a:lnTo>
                <a:lnTo>
                  <a:pt x="261849" y="11831"/>
                </a:lnTo>
                <a:lnTo>
                  <a:pt x="197827" y="6788"/>
                </a:lnTo>
                <a:lnTo>
                  <a:pt x="132571" y="3076"/>
                </a:lnTo>
                <a:lnTo>
                  <a:pt x="66492" y="783"/>
                </a:ln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9096749" y="4131158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4" h="92710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solidFill>
            <a:srgbClr val="E9D1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9096749" y="4131158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4" h="92710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741A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9109449" y="4101437"/>
            <a:ext cx="1135380" cy="155598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234521">
              <a:spcBef>
                <a:spcPts val="133"/>
              </a:spcBef>
            </a:pPr>
            <a:r>
              <a:rPr sz="900" spc="-13" dirty="0">
                <a:solidFill>
                  <a:srgbClr val="741A46"/>
                </a:solidFill>
                <a:latin typeface="Arial"/>
                <a:cs typeface="Arial"/>
              </a:rPr>
              <a:t>3x3 conv,</a:t>
            </a:r>
            <a:r>
              <a:rPr sz="900" spc="-27" dirty="0">
                <a:solidFill>
                  <a:srgbClr val="741A46"/>
                </a:solidFill>
                <a:latin typeface="Arial"/>
                <a:cs typeface="Arial"/>
              </a:rPr>
              <a:t> </a:t>
            </a:r>
            <a:r>
              <a:rPr sz="900" spc="-7" dirty="0">
                <a:solidFill>
                  <a:srgbClr val="741A46"/>
                </a:solidFill>
                <a:latin typeface="Arial"/>
                <a:cs typeface="Arial"/>
              </a:rPr>
              <a:t>64</a:t>
            </a:r>
            <a:endParaRPr sz="900">
              <a:latin typeface="Arial"/>
              <a:cs typeface="Arial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9096749" y="4305358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4" h="92710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solidFill>
            <a:srgbClr val="E9D1D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9096749" y="4305358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4" h="92710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741A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9109449" y="4275643"/>
            <a:ext cx="1135380" cy="155598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234521">
              <a:spcBef>
                <a:spcPts val="133"/>
              </a:spcBef>
            </a:pPr>
            <a:r>
              <a:rPr sz="900" spc="-13" dirty="0">
                <a:solidFill>
                  <a:srgbClr val="741A46"/>
                </a:solidFill>
                <a:latin typeface="Arial"/>
                <a:cs typeface="Arial"/>
              </a:rPr>
              <a:t>3x3 conv,</a:t>
            </a:r>
            <a:r>
              <a:rPr sz="900" spc="-27" dirty="0">
                <a:solidFill>
                  <a:srgbClr val="741A46"/>
                </a:solidFill>
                <a:latin typeface="Arial"/>
                <a:cs typeface="Arial"/>
              </a:rPr>
              <a:t> </a:t>
            </a:r>
            <a:r>
              <a:rPr sz="900" spc="-7" dirty="0">
                <a:solidFill>
                  <a:srgbClr val="741A46"/>
                </a:solidFill>
                <a:latin typeface="Arial"/>
                <a:cs typeface="Arial"/>
              </a:rPr>
              <a:t>64</a:t>
            </a:r>
            <a:endParaRPr sz="900"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9676947" y="4254557"/>
            <a:ext cx="0" cy="508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099"/>
                </a:move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9677081" y="4428925"/>
            <a:ext cx="847" cy="51647"/>
          </a:xfrm>
          <a:custGeom>
            <a:avLst/>
            <a:gdLst/>
            <a:ahLst/>
            <a:cxnLst/>
            <a:rect l="l" t="t" r="r" b="b"/>
            <a:pathLst>
              <a:path w="634" h="38735">
                <a:moveTo>
                  <a:pt x="149" y="-4762"/>
                </a:moveTo>
                <a:lnTo>
                  <a:pt x="149" y="43462"/>
                </a:lnTo>
              </a:path>
            </a:pathLst>
          </a:custGeom>
          <a:ln w="98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9650480" y="4026958"/>
            <a:ext cx="54187" cy="56727"/>
          </a:xfrm>
          <a:custGeom>
            <a:avLst/>
            <a:gdLst/>
            <a:ahLst/>
            <a:cxnLst/>
            <a:rect l="l" t="t" r="r" b="b"/>
            <a:pathLst>
              <a:path w="40640" h="42544">
                <a:moveTo>
                  <a:pt x="20249" y="42299"/>
                </a:moveTo>
                <a:lnTo>
                  <a:pt x="12371" y="40637"/>
                </a:lnTo>
                <a:lnTo>
                  <a:pt x="5934" y="36103"/>
                </a:lnTo>
                <a:lnTo>
                  <a:pt x="1592" y="29380"/>
                </a:lnTo>
                <a:lnTo>
                  <a:pt x="0" y="21149"/>
                </a:lnTo>
                <a:lnTo>
                  <a:pt x="1592" y="12919"/>
                </a:lnTo>
                <a:lnTo>
                  <a:pt x="5934" y="6196"/>
                </a:lnTo>
                <a:lnTo>
                  <a:pt x="12371" y="1662"/>
                </a:lnTo>
                <a:lnTo>
                  <a:pt x="20249" y="0"/>
                </a:lnTo>
                <a:lnTo>
                  <a:pt x="25624" y="0"/>
                </a:lnTo>
                <a:lnTo>
                  <a:pt x="30774" y="2224"/>
                </a:lnTo>
                <a:lnTo>
                  <a:pt x="38374" y="10149"/>
                </a:lnTo>
                <a:lnTo>
                  <a:pt x="40499" y="15549"/>
                </a:lnTo>
                <a:lnTo>
                  <a:pt x="40499" y="21149"/>
                </a:lnTo>
                <a:lnTo>
                  <a:pt x="38910" y="29380"/>
                </a:lnTo>
                <a:lnTo>
                  <a:pt x="34574" y="36103"/>
                </a:lnTo>
                <a:lnTo>
                  <a:pt x="28139" y="40637"/>
                </a:lnTo>
                <a:lnTo>
                  <a:pt x="20249" y="42299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9650480" y="4026958"/>
            <a:ext cx="54187" cy="56727"/>
          </a:xfrm>
          <a:custGeom>
            <a:avLst/>
            <a:gdLst/>
            <a:ahLst/>
            <a:cxnLst/>
            <a:rect l="l" t="t" r="r" b="b"/>
            <a:pathLst>
              <a:path w="40640" h="42544">
                <a:moveTo>
                  <a:pt x="0" y="21149"/>
                </a:moveTo>
                <a:lnTo>
                  <a:pt x="1592" y="12919"/>
                </a:lnTo>
                <a:lnTo>
                  <a:pt x="5934" y="6196"/>
                </a:lnTo>
                <a:lnTo>
                  <a:pt x="12371" y="1662"/>
                </a:lnTo>
                <a:lnTo>
                  <a:pt x="20249" y="0"/>
                </a:lnTo>
                <a:lnTo>
                  <a:pt x="25624" y="0"/>
                </a:lnTo>
                <a:lnTo>
                  <a:pt x="30774" y="2224"/>
                </a:lnTo>
                <a:lnTo>
                  <a:pt x="34574" y="6199"/>
                </a:lnTo>
                <a:lnTo>
                  <a:pt x="38374" y="10149"/>
                </a:lnTo>
                <a:lnTo>
                  <a:pt x="40499" y="15549"/>
                </a:lnTo>
                <a:lnTo>
                  <a:pt x="40499" y="21149"/>
                </a:lnTo>
                <a:lnTo>
                  <a:pt x="38910" y="29380"/>
                </a:lnTo>
                <a:lnTo>
                  <a:pt x="34574" y="36103"/>
                </a:lnTo>
                <a:lnTo>
                  <a:pt x="28139" y="40637"/>
                </a:lnTo>
                <a:lnTo>
                  <a:pt x="20249" y="42299"/>
                </a:lnTo>
                <a:lnTo>
                  <a:pt x="12371" y="40637"/>
                </a:lnTo>
                <a:lnTo>
                  <a:pt x="5934" y="36103"/>
                </a:lnTo>
                <a:lnTo>
                  <a:pt x="1592" y="29380"/>
                </a:lnTo>
                <a:lnTo>
                  <a:pt x="0" y="2114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9676947" y="4083158"/>
            <a:ext cx="847" cy="48260"/>
          </a:xfrm>
          <a:custGeom>
            <a:avLst/>
            <a:gdLst/>
            <a:ahLst/>
            <a:cxnLst/>
            <a:rect l="l" t="t" r="r" b="b"/>
            <a:pathLst>
              <a:path w="634" h="36194">
                <a:moveTo>
                  <a:pt x="149" y="-4762"/>
                </a:moveTo>
                <a:lnTo>
                  <a:pt x="149" y="40762"/>
                </a:lnTo>
              </a:path>
            </a:pathLst>
          </a:custGeom>
          <a:ln w="98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9704481" y="4055124"/>
            <a:ext cx="1042247" cy="453813"/>
          </a:xfrm>
          <a:custGeom>
            <a:avLst/>
            <a:gdLst/>
            <a:ahLst/>
            <a:cxnLst/>
            <a:rect l="l" t="t" r="r" b="b"/>
            <a:pathLst>
              <a:path w="781684" h="340360">
                <a:moveTo>
                  <a:pt x="0" y="340199"/>
                </a:moveTo>
                <a:lnTo>
                  <a:pt x="68884" y="339333"/>
                </a:lnTo>
                <a:lnTo>
                  <a:pt x="137289" y="336806"/>
                </a:lnTo>
                <a:lnTo>
                  <a:pt x="204738" y="332720"/>
                </a:lnTo>
                <a:lnTo>
                  <a:pt x="270754" y="327181"/>
                </a:lnTo>
                <a:lnTo>
                  <a:pt x="334860" y="320291"/>
                </a:lnTo>
                <a:lnTo>
                  <a:pt x="396580" y="312155"/>
                </a:lnTo>
                <a:lnTo>
                  <a:pt x="455436" y="302876"/>
                </a:lnTo>
                <a:lnTo>
                  <a:pt x="510952" y="292558"/>
                </a:lnTo>
                <a:lnTo>
                  <a:pt x="562650" y="281306"/>
                </a:lnTo>
                <a:lnTo>
                  <a:pt x="610053" y="269223"/>
                </a:lnTo>
                <a:lnTo>
                  <a:pt x="652686" y="256413"/>
                </a:lnTo>
                <a:lnTo>
                  <a:pt x="690070" y="242979"/>
                </a:lnTo>
                <a:lnTo>
                  <a:pt x="747185" y="214658"/>
                </a:lnTo>
                <a:lnTo>
                  <a:pt x="777584" y="185091"/>
                </a:lnTo>
                <a:lnTo>
                  <a:pt x="781573" y="170099"/>
                </a:lnTo>
                <a:lnTo>
                  <a:pt x="777611" y="155108"/>
                </a:lnTo>
                <a:lnTo>
                  <a:pt x="747265" y="125540"/>
                </a:lnTo>
                <a:lnTo>
                  <a:pt x="690206" y="97219"/>
                </a:lnTo>
                <a:lnTo>
                  <a:pt x="652851" y="83786"/>
                </a:lnTo>
                <a:lnTo>
                  <a:pt x="610249" y="70975"/>
                </a:lnTo>
                <a:lnTo>
                  <a:pt x="562877" y="58892"/>
                </a:lnTo>
                <a:lnTo>
                  <a:pt x="511212" y="47640"/>
                </a:lnTo>
                <a:lnTo>
                  <a:pt x="455731" y="37322"/>
                </a:lnTo>
                <a:lnTo>
                  <a:pt x="396912" y="28044"/>
                </a:lnTo>
                <a:lnTo>
                  <a:pt x="335231" y="19907"/>
                </a:lnTo>
                <a:lnTo>
                  <a:pt x="271165" y="13018"/>
                </a:lnTo>
                <a:lnTo>
                  <a:pt x="205192" y="7478"/>
                </a:lnTo>
                <a:lnTo>
                  <a:pt x="137789" y="3392"/>
                </a:lnTo>
                <a:lnTo>
                  <a:pt x="69432" y="865"/>
                </a:lnTo>
                <a:lnTo>
                  <a:pt x="599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9110649" y="3643285"/>
            <a:ext cx="1135380" cy="155598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201502">
              <a:spcBef>
                <a:spcPts val="133"/>
              </a:spcBef>
            </a:pPr>
            <a:r>
              <a:rPr sz="900" spc="-13" dirty="0">
                <a:solidFill>
                  <a:srgbClr val="8A80D1"/>
                </a:solidFill>
                <a:latin typeface="Arial"/>
                <a:cs typeface="Arial"/>
              </a:rPr>
              <a:t>3x3 conv,</a:t>
            </a:r>
            <a:r>
              <a:rPr sz="900" spc="-33" dirty="0">
                <a:solidFill>
                  <a:srgbClr val="8A80D1"/>
                </a:solidFill>
                <a:latin typeface="Arial"/>
                <a:cs typeface="Arial"/>
              </a:rPr>
              <a:t> </a:t>
            </a:r>
            <a:r>
              <a:rPr sz="900" spc="-7" dirty="0">
                <a:solidFill>
                  <a:srgbClr val="8A80D1"/>
                </a:solidFill>
                <a:latin typeface="Arial"/>
                <a:cs typeface="Arial"/>
              </a:rPr>
              <a:t>128</a:t>
            </a:r>
            <a:endParaRPr sz="900">
              <a:latin typeface="Arial"/>
              <a:cs typeface="Arial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9097949" y="3847226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4" h="92710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solidFill>
            <a:srgbClr val="D8D1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9097949" y="3847226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4" h="92710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8A80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9110649" y="3824520"/>
            <a:ext cx="1135380" cy="140209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5943">
              <a:spcBef>
                <a:spcPts val="133"/>
              </a:spcBef>
            </a:pPr>
            <a:r>
              <a:rPr sz="800" spc="-13" dirty="0">
                <a:solidFill>
                  <a:srgbClr val="8A80D1"/>
                </a:solidFill>
                <a:latin typeface="Arial"/>
                <a:cs typeface="Arial"/>
              </a:rPr>
              <a:t>3x3 conv, </a:t>
            </a:r>
            <a:r>
              <a:rPr sz="800" spc="-7" dirty="0">
                <a:solidFill>
                  <a:srgbClr val="8A80D1"/>
                </a:solidFill>
                <a:latin typeface="Arial"/>
                <a:cs typeface="Arial"/>
              </a:rPr>
              <a:t>128, </a:t>
            </a:r>
            <a:r>
              <a:rPr sz="800" spc="33" dirty="0">
                <a:solidFill>
                  <a:srgbClr val="8A80D1"/>
                </a:solidFill>
                <a:latin typeface="Arial"/>
                <a:cs typeface="Arial"/>
              </a:rPr>
              <a:t>/</a:t>
            </a:r>
            <a:r>
              <a:rPr sz="800" spc="-33" dirty="0">
                <a:solidFill>
                  <a:srgbClr val="8A80D1"/>
                </a:solidFill>
                <a:latin typeface="Arial"/>
                <a:cs typeface="Arial"/>
              </a:rPr>
              <a:t> </a:t>
            </a:r>
            <a:r>
              <a:rPr sz="800" dirty="0">
                <a:solidFill>
                  <a:srgbClr val="8A80D1"/>
                </a:solidFill>
                <a:latin typeface="Arial"/>
                <a:cs typeface="Arial"/>
              </a:rPr>
              <a:t>2</a:t>
            </a:r>
            <a:endParaRPr sz="800">
              <a:latin typeface="Arial"/>
              <a:cs typeface="Arial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9678147" y="3796425"/>
            <a:ext cx="0" cy="508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099"/>
                </a:move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9677481" y="3970958"/>
            <a:ext cx="847" cy="56727"/>
          </a:xfrm>
          <a:custGeom>
            <a:avLst/>
            <a:gdLst/>
            <a:ahLst/>
            <a:cxnLst/>
            <a:rect l="l" t="t" r="r" b="b"/>
            <a:pathLst>
              <a:path w="634" h="42544">
                <a:moveTo>
                  <a:pt x="0" y="41999"/>
                </a:moveTo>
                <a:lnTo>
                  <a:pt x="599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9651447" y="3568992"/>
            <a:ext cx="54187" cy="56727"/>
          </a:xfrm>
          <a:custGeom>
            <a:avLst/>
            <a:gdLst/>
            <a:ahLst/>
            <a:cxnLst/>
            <a:rect l="l" t="t" r="r" b="b"/>
            <a:pathLst>
              <a:path w="40640" h="42544">
                <a:moveTo>
                  <a:pt x="20249" y="42299"/>
                </a:moveTo>
                <a:lnTo>
                  <a:pt x="12360" y="40637"/>
                </a:lnTo>
                <a:lnTo>
                  <a:pt x="5924" y="36103"/>
                </a:lnTo>
                <a:lnTo>
                  <a:pt x="1589" y="29380"/>
                </a:lnTo>
                <a:lnTo>
                  <a:pt x="0" y="21149"/>
                </a:lnTo>
                <a:lnTo>
                  <a:pt x="1589" y="12909"/>
                </a:lnTo>
                <a:lnTo>
                  <a:pt x="5924" y="6187"/>
                </a:lnTo>
                <a:lnTo>
                  <a:pt x="12360" y="1659"/>
                </a:lnTo>
                <a:lnTo>
                  <a:pt x="20249" y="0"/>
                </a:lnTo>
                <a:lnTo>
                  <a:pt x="25599" y="0"/>
                </a:lnTo>
                <a:lnTo>
                  <a:pt x="30749" y="2224"/>
                </a:lnTo>
                <a:lnTo>
                  <a:pt x="38349" y="10149"/>
                </a:lnTo>
                <a:lnTo>
                  <a:pt x="40499" y="15524"/>
                </a:lnTo>
                <a:lnTo>
                  <a:pt x="40499" y="21149"/>
                </a:lnTo>
                <a:lnTo>
                  <a:pt x="38907" y="29380"/>
                </a:lnTo>
                <a:lnTo>
                  <a:pt x="34565" y="36103"/>
                </a:lnTo>
                <a:lnTo>
                  <a:pt x="28128" y="40637"/>
                </a:lnTo>
                <a:lnTo>
                  <a:pt x="20249" y="42299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9651447" y="3568992"/>
            <a:ext cx="54187" cy="56727"/>
          </a:xfrm>
          <a:custGeom>
            <a:avLst/>
            <a:gdLst/>
            <a:ahLst/>
            <a:cxnLst/>
            <a:rect l="l" t="t" r="r" b="b"/>
            <a:pathLst>
              <a:path w="40640" h="42544">
                <a:moveTo>
                  <a:pt x="0" y="21149"/>
                </a:moveTo>
                <a:lnTo>
                  <a:pt x="1589" y="12909"/>
                </a:lnTo>
                <a:lnTo>
                  <a:pt x="5924" y="6187"/>
                </a:lnTo>
                <a:lnTo>
                  <a:pt x="12360" y="1659"/>
                </a:lnTo>
                <a:lnTo>
                  <a:pt x="20249" y="0"/>
                </a:lnTo>
                <a:lnTo>
                  <a:pt x="25599" y="0"/>
                </a:lnTo>
                <a:lnTo>
                  <a:pt x="30749" y="2224"/>
                </a:lnTo>
                <a:lnTo>
                  <a:pt x="34549" y="6174"/>
                </a:lnTo>
                <a:lnTo>
                  <a:pt x="38349" y="10149"/>
                </a:lnTo>
                <a:lnTo>
                  <a:pt x="40499" y="15524"/>
                </a:lnTo>
                <a:lnTo>
                  <a:pt x="40499" y="21149"/>
                </a:lnTo>
                <a:lnTo>
                  <a:pt x="38907" y="29380"/>
                </a:lnTo>
                <a:lnTo>
                  <a:pt x="34565" y="36103"/>
                </a:lnTo>
                <a:lnTo>
                  <a:pt x="28128" y="40637"/>
                </a:lnTo>
                <a:lnTo>
                  <a:pt x="20249" y="42299"/>
                </a:lnTo>
                <a:lnTo>
                  <a:pt x="12360" y="40637"/>
                </a:lnTo>
                <a:lnTo>
                  <a:pt x="5924" y="36103"/>
                </a:lnTo>
                <a:lnTo>
                  <a:pt x="1589" y="29380"/>
                </a:lnTo>
                <a:lnTo>
                  <a:pt x="0" y="2114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9678147" y="3625426"/>
            <a:ext cx="847" cy="48260"/>
          </a:xfrm>
          <a:custGeom>
            <a:avLst/>
            <a:gdLst/>
            <a:ahLst/>
            <a:cxnLst/>
            <a:rect l="l" t="t" r="r" b="b"/>
            <a:pathLst>
              <a:path w="634" h="36194">
                <a:moveTo>
                  <a:pt x="149" y="-4762"/>
                </a:moveTo>
                <a:lnTo>
                  <a:pt x="149" y="40462"/>
                </a:lnTo>
              </a:path>
            </a:pathLst>
          </a:custGeom>
          <a:ln w="98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9704647" y="3597193"/>
            <a:ext cx="1065107" cy="458047"/>
          </a:xfrm>
          <a:custGeom>
            <a:avLst/>
            <a:gdLst/>
            <a:ahLst/>
            <a:cxnLst/>
            <a:rect l="l" t="t" r="r" b="b"/>
            <a:pathLst>
              <a:path w="798829" h="343535">
                <a:moveTo>
                  <a:pt x="599" y="0"/>
                </a:moveTo>
                <a:lnTo>
                  <a:pt x="67028" y="780"/>
                </a:lnTo>
                <a:lnTo>
                  <a:pt x="133047" y="3062"/>
                </a:lnTo>
                <a:lnTo>
                  <a:pt x="198247" y="6758"/>
                </a:lnTo>
                <a:lnTo>
                  <a:pt x="262216" y="11779"/>
                </a:lnTo>
                <a:lnTo>
                  <a:pt x="324544" y="18037"/>
                </a:lnTo>
                <a:lnTo>
                  <a:pt x="384820" y="25444"/>
                </a:lnTo>
                <a:lnTo>
                  <a:pt x="442634" y="33911"/>
                </a:lnTo>
                <a:lnTo>
                  <a:pt x="497574" y="43349"/>
                </a:lnTo>
                <a:lnTo>
                  <a:pt x="549230" y="53671"/>
                </a:lnTo>
                <a:lnTo>
                  <a:pt x="597191" y="64788"/>
                </a:lnTo>
                <a:lnTo>
                  <a:pt x="641046" y="76612"/>
                </a:lnTo>
                <a:lnTo>
                  <a:pt x="680385" y="89055"/>
                </a:lnTo>
                <a:lnTo>
                  <a:pt x="743871" y="115442"/>
                </a:lnTo>
                <a:lnTo>
                  <a:pt x="784362" y="143242"/>
                </a:lnTo>
                <a:lnTo>
                  <a:pt x="798573" y="171749"/>
                </a:lnTo>
                <a:lnTo>
                  <a:pt x="794933" y="186047"/>
                </a:lnTo>
                <a:lnTo>
                  <a:pt x="767121" y="214289"/>
                </a:lnTo>
                <a:lnTo>
                  <a:pt x="714669" y="241471"/>
                </a:lnTo>
                <a:lnTo>
                  <a:pt x="640862" y="266886"/>
                </a:lnTo>
                <a:lnTo>
                  <a:pt x="596978" y="278710"/>
                </a:lnTo>
                <a:lnTo>
                  <a:pt x="548986" y="289827"/>
                </a:lnTo>
                <a:lnTo>
                  <a:pt x="497298" y="300149"/>
                </a:lnTo>
                <a:lnTo>
                  <a:pt x="442324" y="309588"/>
                </a:lnTo>
                <a:lnTo>
                  <a:pt x="384476" y="318054"/>
                </a:lnTo>
                <a:lnTo>
                  <a:pt x="324162" y="325461"/>
                </a:lnTo>
                <a:lnTo>
                  <a:pt x="261795" y="331719"/>
                </a:lnTo>
                <a:lnTo>
                  <a:pt x="197785" y="336740"/>
                </a:lnTo>
                <a:lnTo>
                  <a:pt x="132542" y="340436"/>
                </a:lnTo>
                <a:lnTo>
                  <a:pt x="66476" y="342718"/>
                </a:lnTo>
                <a:lnTo>
                  <a:pt x="0" y="343499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9095549" y="3219707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4" h="92710">
                <a:moveTo>
                  <a:pt x="0" y="0"/>
                </a:moveTo>
                <a:lnTo>
                  <a:pt x="870298" y="0"/>
                </a:lnTo>
                <a:lnTo>
                  <a:pt x="870298" y="92689"/>
                </a:lnTo>
                <a:lnTo>
                  <a:pt x="0" y="92689"/>
                </a:lnTo>
                <a:lnTo>
                  <a:pt x="0" y="0"/>
                </a:lnTo>
                <a:close/>
              </a:path>
            </a:pathLst>
          </a:custGeom>
          <a:solidFill>
            <a:srgbClr val="D8D1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9095549" y="3219707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4" h="92710">
                <a:moveTo>
                  <a:pt x="0" y="0"/>
                </a:moveTo>
                <a:lnTo>
                  <a:pt x="870298" y="0"/>
                </a:lnTo>
                <a:lnTo>
                  <a:pt x="870298" y="92689"/>
                </a:lnTo>
                <a:lnTo>
                  <a:pt x="0" y="9268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8A80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 txBox="1"/>
          <p:nvPr/>
        </p:nvSpPr>
        <p:spPr>
          <a:xfrm>
            <a:off x="9108249" y="3189985"/>
            <a:ext cx="1135380" cy="155598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201502">
              <a:spcBef>
                <a:spcPts val="133"/>
              </a:spcBef>
            </a:pPr>
            <a:r>
              <a:rPr sz="900" spc="-13" dirty="0">
                <a:solidFill>
                  <a:srgbClr val="8A80D1"/>
                </a:solidFill>
                <a:latin typeface="Arial"/>
                <a:cs typeface="Arial"/>
              </a:rPr>
              <a:t>3x3 conv,</a:t>
            </a:r>
            <a:r>
              <a:rPr sz="900" spc="-33" dirty="0">
                <a:solidFill>
                  <a:srgbClr val="8A80D1"/>
                </a:solidFill>
                <a:latin typeface="Arial"/>
                <a:cs typeface="Arial"/>
              </a:rPr>
              <a:t> </a:t>
            </a:r>
            <a:r>
              <a:rPr sz="900" spc="-7" dirty="0">
                <a:solidFill>
                  <a:srgbClr val="8A80D1"/>
                </a:solidFill>
                <a:latin typeface="Arial"/>
                <a:cs typeface="Arial"/>
              </a:rPr>
              <a:t>128</a:t>
            </a:r>
            <a:endParaRPr sz="900">
              <a:latin typeface="Arial"/>
              <a:cs typeface="Arial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9095549" y="3393927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4" h="92710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solidFill>
            <a:srgbClr val="D8D1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9095549" y="3393926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4" h="92710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8A80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 txBox="1"/>
          <p:nvPr/>
        </p:nvSpPr>
        <p:spPr>
          <a:xfrm>
            <a:off x="9293313" y="3364190"/>
            <a:ext cx="765387" cy="155598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900" spc="-13" dirty="0">
                <a:solidFill>
                  <a:srgbClr val="8A80D1"/>
                </a:solidFill>
                <a:latin typeface="Arial"/>
                <a:cs typeface="Arial"/>
              </a:rPr>
              <a:t>3x3 conv,</a:t>
            </a:r>
            <a:r>
              <a:rPr sz="900" spc="-87" dirty="0">
                <a:solidFill>
                  <a:srgbClr val="8A80D1"/>
                </a:solidFill>
                <a:latin typeface="Arial"/>
                <a:cs typeface="Arial"/>
              </a:rPr>
              <a:t> </a:t>
            </a:r>
            <a:r>
              <a:rPr sz="900" spc="-7" dirty="0">
                <a:solidFill>
                  <a:srgbClr val="8A80D1"/>
                </a:solidFill>
                <a:latin typeface="Arial"/>
                <a:cs typeface="Arial"/>
              </a:rPr>
              <a:t>128</a:t>
            </a:r>
            <a:endParaRPr sz="900">
              <a:latin typeface="Arial"/>
              <a:cs typeface="Arial"/>
            </a:endParaRPr>
          </a:p>
        </p:txBody>
      </p:sp>
      <p:sp>
        <p:nvSpPr>
          <p:cNvPr id="49" name="object 49"/>
          <p:cNvSpPr/>
          <p:nvPr/>
        </p:nvSpPr>
        <p:spPr>
          <a:xfrm>
            <a:off x="9675747" y="3343127"/>
            <a:ext cx="0" cy="508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099"/>
                </a:move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9675647" y="3517393"/>
            <a:ext cx="3387" cy="51647"/>
          </a:xfrm>
          <a:custGeom>
            <a:avLst/>
            <a:gdLst/>
            <a:ahLst/>
            <a:cxnLst/>
            <a:rect l="l" t="t" r="r" b="b"/>
            <a:pathLst>
              <a:path w="2540" h="38735">
                <a:moveTo>
                  <a:pt x="2099" y="38699"/>
                </a:move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9649547" y="3109127"/>
            <a:ext cx="54187" cy="56727"/>
          </a:xfrm>
          <a:custGeom>
            <a:avLst/>
            <a:gdLst/>
            <a:ahLst/>
            <a:cxnLst/>
            <a:rect l="l" t="t" r="r" b="b"/>
            <a:pathLst>
              <a:path w="40640" h="42544">
                <a:moveTo>
                  <a:pt x="20249" y="42299"/>
                </a:moveTo>
                <a:lnTo>
                  <a:pt x="12371" y="40638"/>
                </a:lnTo>
                <a:lnTo>
                  <a:pt x="5934" y="36105"/>
                </a:lnTo>
                <a:lnTo>
                  <a:pt x="1592" y="29383"/>
                </a:lnTo>
                <a:lnTo>
                  <a:pt x="0" y="21149"/>
                </a:lnTo>
                <a:lnTo>
                  <a:pt x="1592" y="12917"/>
                </a:lnTo>
                <a:lnTo>
                  <a:pt x="5934" y="6194"/>
                </a:lnTo>
                <a:lnTo>
                  <a:pt x="12371" y="1662"/>
                </a:lnTo>
                <a:lnTo>
                  <a:pt x="20249" y="0"/>
                </a:lnTo>
                <a:lnTo>
                  <a:pt x="25624" y="0"/>
                </a:lnTo>
                <a:lnTo>
                  <a:pt x="30774" y="2229"/>
                </a:lnTo>
                <a:lnTo>
                  <a:pt x="38374" y="10162"/>
                </a:lnTo>
                <a:lnTo>
                  <a:pt x="40499" y="15542"/>
                </a:lnTo>
                <a:lnTo>
                  <a:pt x="40499" y="21149"/>
                </a:lnTo>
                <a:lnTo>
                  <a:pt x="38910" y="29383"/>
                </a:lnTo>
                <a:lnTo>
                  <a:pt x="34574" y="36105"/>
                </a:lnTo>
                <a:lnTo>
                  <a:pt x="28139" y="40638"/>
                </a:lnTo>
                <a:lnTo>
                  <a:pt x="20249" y="42299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9649547" y="3109127"/>
            <a:ext cx="54187" cy="56727"/>
          </a:xfrm>
          <a:custGeom>
            <a:avLst/>
            <a:gdLst/>
            <a:ahLst/>
            <a:cxnLst/>
            <a:rect l="l" t="t" r="r" b="b"/>
            <a:pathLst>
              <a:path w="40640" h="42544">
                <a:moveTo>
                  <a:pt x="0" y="21149"/>
                </a:moveTo>
                <a:lnTo>
                  <a:pt x="1592" y="12917"/>
                </a:lnTo>
                <a:lnTo>
                  <a:pt x="5934" y="6194"/>
                </a:lnTo>
                <a:lnTo>
                  <a:pt x="12371" y="1662"/>
                </a:lnTo>
                <a:lnTo>
                  <a:pt x="20249" y="0"/>
                </a:lnTo>
                <a:lnTo>
                  <a:pt x="25624" y="0"/>
                </a:lnTo>
                <a:lnTo>
                  <a:pt x="30774" y="2229"/>
                </a:lnTo>
                <a:lnTo>
                  <a:pt x="34574" y="6194"/>
                </a:lnTo>
                <a:lnTo>
                  <a:pt x="38374" y="10162"/>
                </a:lnTo>
                <a:lnTo>
                  <a:pt x="40499" y="15542"/>
                </a:lnTo>
                <a:lnTo>
                  <a:pt x="40499" y="21149"/>
                </a:lnTo>
                <a:lnTo>
                  <a:pt x="38910" y="29383"/>
                </a:lnTo>
                <a:lnTo>
                  <a:pt x="34574" y="36105"/>
                </a:lnTo>
                <a:lnTo>
                  <a:pt x="28139" y="40638"/>
                </a:lnTo>
                <a:lnTo>
                  <a:pt x="20249" y="42299"/>
                </a:lnTo>
                <a:lnTo>
                  <a:pt x="12371" y="40638"/>
                </a:lnTo>
                <a:lnTo>
                  <a:pt x="5934" y="36105"/>
                </a:lnTo>
                <a:lnTo>
                  <a:pt x="1592" y="29383"/>
                </a:lnTo>
                <a:lnTo>
                  <a:pt x="0" y="2114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9675747" y="3165707"/>
            <a:ext cx="847" cy="54187"/>
          </a:xfrm>
          <a:custGeom>
            <a:avLst/>
            <a:gdLst/>
            <a:ahLst/>
            <a:cxnLst/>
            <a:rect l="l" t="t" r="r" b="b"/>
            <a:pathLst>
              <a:path w="634" h="40639">
                <a:moveTo>
                  <a:pt x="0" y="40499"/>
                </a:moveTo>
                <a:lnTo>
                  <a:pt x="599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9703447" y="3137176"/>
            <a:ext cx="1043940" cy="460587"/>
          </a:xfrm>
          <a:custGeom>
            <a:avLst/>
            <a:gdLst/>
            <a:ahLst/>
            <a:cxnLst/>
            <a:rect l="l" t="t" r="r" b="b"/>
            <a:pathLst>
              <a:path w="782954" h="345439">
                <a:moveTo>
                  <a:pt x="1499" y="345011"/>
                </a:moveTo>
                <a:lnTo>
                  <a:pt x="70320" y="344134"/>
                </a:lnTo>
                <a:lnTo>
                  <a:pt x="138668" y="341570"/>
                </a:lnTo>
                <a:lnTo>
                  <a:pt x="206064" y="337427"/>
                </a:lnTo>
                <a:lnTo>
                  <a:pt x="272033" y="331810"/>
                </a:lnTo>
                <a:lnTo>
                  <a:pt x="336095" y="324823"/>
                </a:lnTo>
                <a:lnTo>
                  <a:pt x="397773" y="316572"/>
                </a:lnTo>
                <a:lnTo>
                  <a:pt x="456591" y="307162"/>
                </a:lnTo>
                <a:lnTo>
                  <a:pt x="512070" y="296699"/>
                </a:lnTo>
                <a:lnTo>
                  <a:pt x="563732" y="285288"/>
                </a:lnTo>
                <a:lnTo>
                  <a:pt x="611101" y="273034"/>
                </a:lnTo>
                <a:lnTo>
                  <a:pt x="653699" y="260043"/>
                </a:lnTo>
                <a:lnTo>
                  <a:pt x="691048" y="246420"/>
                </a:lnTo>
                <a:lnTo>
                  <a:pt x="748090" y="217699"/>
                </a:lnTo>
                <a:lnTo>
                  <a:pt x="778406" y="187715"/>
                </a:lnTo>
                <a:lnTo>
                  <a:pt x="782348" y="172512"/>
                </a:lnTo>
                <a:lnTo>
                  <a:pt x="778340" y="157307"/>
                </a:lnTo>
                <a:lnTo>
                  <a:pt x="747889" y="127318"/>
                </a:lnTo>
                <a:lnTo>
                  <a:pt x="690708" y="98595"/>
                </a:lnTo>
                <a:lnTo>
                  <a:pt x="653286" y="84971"/>
                </a:lnTo>
                <a:lnTo>
                  <a:pt x="610612" y="71979"/>
                </a:lnTo>
                <a:lnTo>
                  <a:pt x="563164" y="59725"/>
                </a:lnTo>
                <a:lnTo>
                  <a:pt x="511418" y="48313"/>
                </a:lnTo>
                <a:lnTo>
                  <a:pt x="455853" y="37850"/>
                </a:lnTo>
                <a:lnTo>
                  <a:pt x="396944" y="28440"/>
                </a:lnTo>
                <a:lnTo>
                  <a:pt x="335169" y="20189"/>
                </a:lnTo>
                <a:lnTo>
                  <a:pt x="271005" y="13201"/>
                </a:lnTo>
                <a:lnTo>
                  <a:pt x="204929" y="7584"/>
                </a:lnTo>
                <a:lnTo>
                  <a:pt x="137418" y="3440"/>
                </a:lnTo>
                <a:lnTo>
                  <a:pt x="68949" y="877"/>
                </a:ln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 txBox="1"/>
          <p:nvPr/>
        </p:nvSpPr>
        <p:spPr>
          <a:xfrm>
            <a:off x="9108249" y="2730043"/>
            <a:ext cx="1135380" cy="155598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201502">
              <a:spcBef>
                <a:spcPts val="133"/>
              </a:spcBef>
            </a:pPr>
            <a:r>
              <a:rPr sz="900" spc="-13" dirty="0">
                <a:solidFill>
                  <a:srgbClr val="8A80D1"/>
                </a:solidFill>
                <a:latin typeface="Arial"/>
                <a:cs typeface="Arial"/>
              </a:rPr>
              <a:t>3x3 conv,</a:t>
            </a:r>
            <a:r>
              <a:rPr sz="900" spc="-33" dirty="0">
                <a:solidFill>
                  <a:srgbClr val="8A80D1"/>
                </a:solidFill>
                <a:latin typeface="Arial"/>
                <a:cs typeface="Arial"/>
              </a:rPr>
              <a:t> </a:t>
            </a:r>
            <a:r>
              <a:rPr sz="900" spc="-7" dirty="0">
                <a:solidFill>
                  <a:srgbClr val="8A80D1"/>
                </a:solidFill>
                <a:latin typeface="Arial"/>
                <a:cs typeface="Arial"/>
              </a:rPr>
              <a:t>128</a:t>
            </a:r>
            <a:endParaRPr sz="900">
              <a:latin typeface="Arial"/>
              <a:cs typeface="Arial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9095549" y="2933980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4" h="92710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solidFill>
            <a:srgbClr val="D8D1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9095549" y="2933980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4" h="92710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8A80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 txBox="1"/>
          <p:nvPr/>
        </p:nvSpPr>
        <p:spPr>
          <a:xfrm>
            <a:off x="9108249" y="2904261"/>
            <a:ext cx="1135380" cy="155598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201502">
              <a:spcBef>
                <a:spcPts val="133"/>
              </a:spcBef>
            </a:pPr>
            <a:r>
              <a:rPr sz="900" spc="-13" dirty="0">
                <a:solidFill>
                  <a:srgbClr val="8A80D1"/>
                </a:solidFill>
                <a:latin typeface="Arial"/>
                <a:cs typeface="Arial"/>
              </a:rPr>
              <a:t>3x3 conv,</a:t>
            </a:r>
            <a:r>
              <a:rPr sz="900" spc="-33" dirty="0">
                <a:solidFill>
                  <a:srgbClr val="8A80D1"/>
                </a:solidFill>
                <a:latin typeface="Arial"/>
                <a:cs typeface="Arial"/>
              </a:rPr>
              <a:t> </a:t>
            </a:r>
            <a:r>
              <a:rPr sz="900" spc="-7" dirty="0">
                <a:solidFill>
                  <a:srgbClr val="8A80D1"/>
                </a:solidFill>
                <a:latin typeface="Arial"/>
                <a:cs typeface="Arial"/>
              </a:rPr>
              <a:t>128</a:t>
            </a:r>
            <a:endParaRPr sz="900">
              <a:latin typeface="Arial"/>
              <a:cs typeface="Arial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9675747" y="2883180"/>
            <a:ext cx="0" cy="508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099"/>
                </a:move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9675747" y="3057527"/>
            <a:ext cx="847" cy="51647"/>
          </a:xfrm>
          <a:custGeom>
            <a:avLst/>
            <a:gdLst/>
            <a:ahLst/>
            <a:cxnLst/>
            <a:rect l="l" t="t" r="r" b="b"/>
            <a:pathLst>
              <a:path w="634" h="38735">
                <a:moveTo>
                  <a:pt x="599" y="38699"/>
                </a:move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9649547" y="2655569"/>
            <a:ext cx="54187" cy="56727"/>
          </a:xfrm>
          <a:custGeom>
            <a:avLst/>
            <a:gdLst/>
            <a:ahLst/>
            <a:cxnLst/>
            <a:rect l="l" t="t" r="r" b="b"/>
            <a:pathLst>
              <a:path w="40640" h="42544">
                <a:moveTo>
                  <a:pt x="20249" y="42299"/>
                </a:moveTo>
                <a:lnTo>
                  <a:pt x="12371" y="40638"/>
                </a:lnTo>
                <a:lnTo>
                  <a:pt x="5934" y="36105"/>
                </a:lnTo>
                <a:lnTo>
                  <a:pt x="1592" y="29383"/>
                </a:lnTo>
                <a:lnTo>
                  <a:pt x="0" y="21149"/>
                </a:lnTo>
                <a:lnTo>
                  <a:pt x="1592" y="12917"/>
                </a:lnTo>
                <a:lnTo>
                  <a:pt x="5934" y="6194"/>
                </a:lnTo>
                <a:lnTo>
                  <a:pt x="12371" y="1662"/>
                </a:lnTo>
                <a:lnTo>
                  <a:pt x="20249" y="0"/>
                </a:lnTo>
                <a:lnTo>
                  <a:pt x="25624" y="0"/>
                </a:lnTo>
                <a:lnTo>
                  <a:pt x="30774" y="2229"/>
                </a:lnTo>
                <a:lnTo>
                  <a:pt x="38374" y="10162"/>
                </a:lnTo>
                <a:lnTo>
                  <a:pt x="40499" y="15542"/>
                </a:lnTo>
                <a:lnTo>
                  <a:pt x="40499" y="21149"/>
                </a:lnTo>
                <a:lnTo>
                  <a:pt x="38910" y="29383"/>
                </a:lnTo>
                <a:lnTo>
                  <a:pt x="34574" y="36105"/>
                </a:lnTo>
                <a:lnTo>
                  <a:pt x="28139" y="40638"/>
                </a:lnTo>
                <a:lnTo>
                  <a:pt x="20249" y="42299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9649547" y="2655567"/>
            <a:ext cx="54187" cy="56727"/>
          </a:xfrm>
          <a:custGeom>
            <a:avLst/>
            <a:gdLst/>
            <a:ahLst/>
            <a:cxnLst/>
            <a:rect l="l" t="t" r="r" b="b"/>
            <a:pathLst>
              <a:path w="40640" h="42544">
                <a:moveTo>
                  <a:pt x="0" y="21149"/>
                </a:moveTo>
                <a:lnTo>
                  <a:pt x="1592" y="12917"/>
                </a:lnTo>
                <a:lnTo>
                  <a:pt x="5934" y="6194"/>
                </a:lnTo>
                <a:lnTo>
                  <a:pt x="12371" y="1662"/>
                </a:lnTo>
                <a:lnTo>
                  <a:pt x="20249" y="0"/>
                </a:lnTo>
                <a:lnTo>
                  <a:pt x="25624" y="0"/>
                </a:lnTo>
                <a:lnTo>
                  <a:pt x="30774" y="2229"/>
                </a:lnTo>
                <a:lnTo>
                  <a:pt x="34574" y="6194"/>
                </a:lnTo>
                <a:lnTo>
                  <a:pt x="38374" y="10162"/>
                </a:lnTo>
                <a:lnTo>
                  <a:pt x="40499" y="15542"/>
                </a:lnTo>
                <a:lnTo>
                  <a:pt x="40499" y="21149"/>
                </a:lnTo>
                <a:lnTo>
                  <a:pt x="38910" y="29383"/>
                </a:lnTo>
                <a:lnTo>
                  <a:pt x="34574" y="36105"/>
                </a:lnTo>
                <a:lnTo>
                  <a:pt x="28139" y="40638"/>
                </a:lnTo>
                <a:lnTo>
                  <a:pt x="20249" y="42299"/>
                </a:lnTo>
                <a:lnTo>
                  <a:pt x="12371" y="40638"/>
                </a:lnTo>
                <a:lnTo>
                  <a:pt x="5934" y="36105"/>
                </a:lnTo>
                <a:lnTo>
                  <a:pt x="1592" y="29383"/>
                </a:lnTo>
                <a:lnTo>
                  <a:pt x="0" y="2114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9675747" y="2711774"/>
            <a:ext cx="847" cy="48260"/>
          </a:xfrm>
          <a:custGeom>
            <a:avLst/>
            <a:gdLst/>
            <a:ahLst/>
            <a:cxnLst/>
            <a:rect l="l" t="t" r="r" b="b"/>
            <a:pathLst>
              <a:path w="634" h="36194">
                <a:moveTo>
                  <a:pt x="0" y="35999"/>
                </a:moveTo>
                <a:lnTo>
                  <a:pt x="599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9703548" y="2683727"/>
            <a:ext cx="1065953" cy="453813"/>
          </a:xfrm>
          <a:custGeom>
            <a:avLst/>
            <a:gdLst/>
            <a:ahLst/>
            <a:cxnLst/>
            <a:rect l="l" t="t" r="r" b="b"/>
            <a:pathLst>
              <a:path w="799465" h="340360">
                <a:moveTo>
                  <a:pt x="0" y="340199"/>
                </a:moveTo>
                <a:lnTo>
                  <a:pt x="66547" y="339426"/>
                </a:lnTo>
                <a:lnTo>
                  <a:pt x="132682" y="337165"/>
                </a:lnTo>
                <a:lnTo>
                  <a:pt x="197993" y="333505"/>
                </a:lnTo>
                <a:lnTo>
                  <a:pt x="262071" y="328532"/>
                </a:lnTo>
                <a:lnTo>
                  <a:pt x="324503" y="322334"/>
                </a:lnTo>
                <a:lnTo>
                  <a:pt x="384878" y="314999"/>
                </a:lnTo>
                <a:lnTo>
                  <a:pt x="442787" y="306613"/>
                </a:lnTo>
                <a:lnTo>
                  <a:pt x="497817" y="297266"/>
                </a:lnTo>
                <a:lnTo>
                  <a:pt x="549558" y="287043"/>
                </a:lnTo>
                <a:lnTo>
                  <a:pt x="597598" y="276032"/>
                </a:lnTo>
                <a:lnTo>
                  <a:pt x="641528" y="264322"/>
                </a:lnTo>
                <a:lnTo>
                  <a:pt x="680935" y="251999"/>
                </a:lnTo>
                <a:lnTo>
                  <a:pt x="744539" y="225866"/>
                </a:lnTo>
                <a:lnTo>
                  <a:pt x="785123" y="198332"/>
                </a:lnTo>
                <a:lnTo>
                  <a:pt x="799398" y="170099"/>
                </a:lnTo>
                <a:lnTo>
                  <a:pt x="795779" y="155939"/>
                </a:lnTo>
                <a:lnTo>
                  <a:pt x="767990" y="127968"/>
                </a:lnTo>
                <a:lnTo>
                  <a:pt x="715537" y="101047"/>
                </a:lnTo>
                <a:lnTo>
                  <a:pt x="641712" y="75876"/>
                </a:lnTo>
                <a:lnTo>
                  <a:pt x="597812" y="64166"/>
                </a:lnTo>
                <a:lnTo>
                  <a:pt x="549802" y="53156"/>
                </a:lnTo>
                <a:lnTo>
                  <a:pt x="498093" y="42933"/>
                </a:lnTo>
                <a:lnTo>
                  <a:pt x="443096" y="33585"/>
                </a:lnTo>
                <a:lnTo>
                  <a:pt x="385223" y="25199"/>
                </a:lnTo>
                <a:lnTo>
                  <a:pt x="324884" y="17864"/>
                </a:lnTo>
                <a:lnTo>
                  <a:pt x="262491" y="11666"/>
                </a:lnTo>
                <a:lnTo>
                  <a:pt x="198455" y="6693"/>
                </a:lnTo>
                <a:lnTo>
                  <a:pt x="133187" y="3033"/>
                </a:lnTo>
                <a:lnTo>
                  <a:pt x="67098" y="772"/>
                </a:lnTo>
                <a:lnTo>
                  <a:pt x="599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9678547" y="2580418"/>
            <a:ext cx="847" cy="80433"/>
          </a:xfrm>
          <a:custGeom>
            <a:avLst/>
            <a:gdLst/>
            <a:ahLst/>
            <a:cxnLst/>
            <a:rect l="l" t="t" r="r" b="b"/>
            <a:pathLst>
              <a:path w="634" h="60325">
                <a:moveTo>
                  <a:pt x="87" y="-4762"/>
                </a:moveTo>
                <a:lnTo>
                  <a:pt x="87" y="64912"/>
                </a:lnTo>
              </a:path>
            </a:pathLst>
          </a:custGeom>
          <a:ln w="969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9657780" y="2522785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74" y="43264"/>
                </a:moveTo>
                <a:lnTo>
                  <a:pt x="0" y="43184"/>
                </a:lnTo>
                <a:lnTo>
                  <a:pt x="15849" y="0"/>
                </a:lnTo>
                <a:lnTo>
                  <a:pt x="31474" y="43264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9657780" y="2522785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74" y="43264"/>
                </a:moveTo>
                <a:lnTo>
                  <a:pt x="15849" y="0"/>
                </a:lnTo>
                <a:lnTo>
                  <a:pt x="0" y="43184"/>
                </a:lnTo>
                <a:lnTo>
                  <a:pt x="31474" y="43264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 txBox="1"/>
          <p:nvPr/>
        </p:nvSpPr>
        <p:spPr>
          <a:xfrm>
            <a:off x="9619083" y="2289345"/>
            <a:ext cx="127847" cy="417208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300" spc="-7" dirty="0">
                <a:latin typeface="Arial"/>
                <a:cs typeface="Arial"/>
              </a:rPr>
              <a:t>..</a:t>
            </a:r>
            <a:endParaRPr sz="1300">
              <a:latin typeface="Arial"/>
              <a:cs typeface="Arial"/>
            </a:endParaRPr>
          </a:p>
          <a:p>
            <a:pPr marL="16933"/>
            <a:r>
              <a:rPr sz="1300" dirty="0">
                <a:latin typeface="Arial"/>
                <a:cs typeface="Arial"/>
              </a:rPr>
              <a:t>.</a:t>
            </a:r>
            <a:endParaRPr sz="1300">
              <a:latin typeface="Arial"/>
              <a:cs typeface="Arial"/>
            </a:endParaRPr>
          </a:p>
        </p:txBody>
      </p:sp>
      <p:sp>
        <p:nvSpPr>
          <p:cNvPr id="69" name="object 69"/>
          <p:cNvSpPr/>
          <p:nvPr/>
        </p:nvSpPr>
        <p:spPr>
          <a:xfrm>
            <a:off x="9679514" y="2337045"/>
            <a:ext cx="847" cy="97367"/>
          </a:xfrm>
          <a:custGeom>
            <a:avLst/>
            <a:gdLst/>
            <a:ahLst/>
            <a:cxnLst/>
            <a:rect l="l" t="t" r="r" b="b"/>
            <a:pathLst>
              <a:path w="634" h="73025">
                <a:moveTo>
                  <a:pt x="174" y="-4762"/>
                </a:moveTo>
                <a:lnTo>
                  <a:pt x="174" y="77212"/>
                </a:lnTo>
              </a:path>
            </a:pathLst>
          </a:custGeom>
          <a:ln w="987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9658980" y="2279413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74" y="43297"/>
                </a:moveTo>
                <a:lnTo>
                  <a:pt x="0" y="43152"/>
                </a:lnTo>
                <a:lnTo>
                  <a:pt x="15949" y="0"/>
                </a:lnTo>
                <a:lnTo>
                  <a:pt x="31474" y="43297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9658980" y="2279413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74" y="43297"/>
                </a:moveTo>
                <a:lnTo>
                  <a:pt x="15949" y="0"/>
                </a:lnTo>
                <a:lnTo>
                  <a:pt x="0" y="43152"/>
                </a:lnTo>
                <a:lnTo>
                  <a:pt x="31474" y="43297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 txBox="1"/>
          <p:nvPr/>
        </p:nvSpPr>
        <p:spPr>
          <a:xfrm>
            <a:off x="9113082" y="1821119"/>
            <a:ext cx="1135380" cy="155598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201502">
              <a:spcBef>
                <a:spcPts val="133"/>
              </a:spcBef>
            </a:pPr>
            <a:r>
              <a:rPr sz="900" spc="-13" dirty="0">
                <a:solidFill>
                  <a:srgbClr val="38751C"/>
                </a:solidFill>
                <a:latin typeface="Arial"/>
                <a:cs typeface="Arial"/>
              </a:rPr>
              <a:t>3x3 conv,</a:t>
            </a:r>
            <a:r>
              <a:rPr sz="900" spc="-33" dirty="0">
                <a:solidFill>
                  <a:srgbClr val="38751C"/>
                </a:solidFill>
                <a:latin typeface="Arial"/>
                <a:cs typeface="Arial"/>
              </a:rPr>
              <a:t> </a:t>
            </a:r>
            <a:r>
              <a:rPr sz="900" spc="-7" dirty="0">
                <a:solidFill>
                  <a:srgbClr val="38751C"/>
                </a:solidFill>
                <a:latin typeface="Arial"/>
                <a:cs typeface="Arial"/>
              </a:rPr>
              <a:t>512</a:t>
            </a:r>
            <a:endParaRPr sz="900">
              <a:latin typeface="Arial"/>
              <a:cs typeface="Arial"/>
            </a:endParaRPr>
          </a:p>
        </p:txBody>
      </p:sp>
      <p:sp>
        <p:nvSpPr>
          <p:cNvPr id="73" name="object 73"/>
          <p:cNvSpPr/>
          <p:nvPr/>
        </p:nvSpPr>
        <p:spPr>
          <a:xfrm>
            <a:off x="9100382" y="2025052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4" h="92709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solidFill>
            <a:srgbClr val="FFF2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9100382" y="2025052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4" h="92709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BF9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 txBox="1"/>
          <p:nvPr/>
        </p:nvSpPr>
        <p:spPr>
          <a:xfrm>
            <a:off x="9113082" y="1995324"/>
            <a:ext cx="1135380" cy="155598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15990">
              <a:spcBef>
                <a:spcPts val="133"/>
              </a:spcBef>
            </a:pPr>
            <a:r>
              <a:rPr sz="900" spc="-13" dirty="0">
                <a:solidFill>
                  <a:srgbClr val="38751C"/>
                </a:solidFill>
                <a:latin typeface="Arial"/>
                <a:cs typeface="Arial"/>
              </a:rPr>
              <a:t>3x3 conv, </a:t>
            </a:r>
            <a:r>
              <a:rPr sz="900" spc="-7" dirty="0">
                <a:solidFill>
                  <a:srgbClr val="38751C"/>
                </a:solidFill>
                <a:latin typeface="Arial"/>
                <a:cs typeface="Arial"/>
              </a:rPr>
              <a:t>512,</a:t>
            </a:r>
            <a:r>
              <a:rPr sz="900" spc="-40" dirty="0">
                <a:solidFill>
                  <a:srgbClr val="38751C"/>
                </a:solidFill>
                <a:latin typeface="Arial"/>
                <a:cs typeface="Arial"/>
              </a:rPr>
              <a:t> </a:t>
            </a:r>
            <a:r>
              <a:rPr sz="900" spc="13" dirty="0">
                <a:solidFill>
                  <a:srgbClr val="38751C"/>
                </a:solidFill>
                <a:latin typeface="Arial"/>
                <a:cs typeface="Arial"/>
              </a:rPr>
              <a:t>/2</a:t>
            </a:r>
            <a:endParaRPr sz="900">
              <a:latin typeface="Arial"/>
              <a:cs typeface="Arial"/>
            </a:endParaRPr>
          </a:p>
        </p:txBody>
      </p:sp>
      <p:sp>
        <p:nvSpPr>
          <p:cNvPr id="76" name="object 76"/>
          <p:cNvSpPr/>
          <p:nvPr/>
        </p:nvSpPr>
        <p:spPr>
          <a:xfrm>
            <a:off x="9680580" y="1974252"/>
            <a:ext cx="0" cy="508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099"/>
                </a:move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9653313" y="2204446"/>
            <a:ext cx="54187" cy="56727"/>
          </a:xfrm>
          <a:custGeom>
            <a:avLst/>
            <a:gdLst/>
            <a:ahLst/>
            <a:cxnLst/>
            <a:rect l="l" t="t" r="r" b="b"/>
            <a:pathLst>
              <a:path w="40640" h="42544">
                <a:moveTo>
                  <a:pt x="20249" y="42299"/>
                </a:moveTo>
                <a:lnTo>
                  <a:pt x="12371" y="40638"/>
                </a:lnTo>
                <a:lnTo>
                  <a:pt x="5934" y="36105"/>
                </a:lnTo>
                <a:lnTo>
                  <a:pt x="1592" y="29383"/>
                </a:lnTo>
                <a:lnTo>
                  <a:pt x="0" y="21149"/>
                </a:lnTo>
                <a:lnTo>
                  <a:pt x="1592" y="12917"/>
                </a:lnTo>
                <a:lnTo>
                  <a:pt x="5934" y="6194"/>
                </a:lnTo>
                <a:lnTo>
                  <a:pt x="12371" y="1662"/>
                </a:lnTo>
                <a:lnTo>
                  <a:pt x="20249" y="0"/>
                </a:lnTo>
                <a:lnTo>
                  <a:pt x="25624" y="0"/>
                </a:lnTo>
                <a:lnTo>
                  <a:pt x="30774" y="2229"/>
                </a:lnTo>
                <a:lnTo>
                  <a:pt x="38374" y="10162"/>
                </a:lnTo>
                <a:lnTo>
                  <a:pt x="40499" y="15542"/>
                </a:lnTo>
                <a:lnTo>
                  <a:pt x="40499" y="21149"/>
                </a:lnTo>
                <a:lnTo>
                  <a:pt x="38910" y="29383"/>
                </a:lnTo>
                <a:lnTo>
                  <a:pt x="34574" y="36105"/>
                </a:lnTo>
                <a:lnTo>
                  <a:pt x="28139" y="40638"/>
                </a:lnTo>
                <a:lnTo>
                  <a:pt x="20249" y="42299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9653313" y="2204446"/>
            <a:ext cx="54187" cy="56727"/>
          </a:xfrm>
          <a:custGeom>
            <a:avLst/>
            <a:gdLst/>
            <a:ahLst/>
            <a:cxnLst/>
            <a:rect l="l" t="t" r="r" b="b"/>
            <a:pathLst>
              <a:path w="40640" h="42544">
                <a:moveTo>
                  <a:pt x="0" y="21149"/>
                </a:moveTo>
                <a:lnTo>
                  <a:pt x="1592" y="12917"/>
                </a:lnTo>
                <a:lnTo>
                  <a:pt x="5934" y="6194"/>
                </a:lnTo>
                <a:lnTo>
                  <a:pt x="12371" y="1662"/>
                </a:lnTo>
                <a:lnTo>
                  <a:pt x="20249" y="0"/>
                </a:lnTo>
                <a:lnTo>
                  <a:pt x="25624" y="0"/>
                </a:lnTo>
                <a:lnTo>
                  <a:pt x="30774" y="2229"/>
                </a:lnTo>
                <a:lnTo>
                  <a:pt x="34574" y="6194"/>
                </a:lnTo>
                <a:lnTo>
                  <a:pt x="38374" y="10162"/>
                </a:lnTo>
                <a:lnTo>
                  <a:pt x="40499" y="15542"/>
                </a:lnTo>
                <a:lnTo>
                  <a:pt x="40499" y="21149"/>
                </a:lnTo>
                <a:lnTo>
                  <a:pt x="38910" y="29383"/>
                </a:lnTo>
                <a:lnTo>
                  <a:pt x="34574" y="36105"/>
                </a:lnTo>
                <a:lnTo>
                  <a:pt x="28139" y="40638"/>
                </a:lnTo>
                <a:lnTo>
                  <a:pt x="20249" y="42299"/>
                </a:lnTo>
                <a:lnTo>
                  <a:pt x="12371" y="40638"/>
                </a:lnTo>
                <a:lnTo>
                  <a:pt x="5934" y="36105"/>
                </a:lnTo>
                <a:lnTo>
                  <a:pt x="1592" y="29383"/>
                </a:lnTo>
                <a:lnTo>
                  <a:pt x="0" y="2114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9680314" y="2148845"/>
            <a:ext cx="847" cy="55880"/>
          </a:xfrm>
          <a:custGeom>
            <a:avLst/>
            <a:gdLst/>
            <a:ahLst/>
            <a:cxnLst/>
            <a:rect l="l" t="t" r="r" b="b"/>
            <a:pathLst>
              <a:path w="634" h="41910">
                <a:moveTo>
                  <a:pt x="149" y="-4762"/>
                </a:moveTo>
                <a:lnTo>
                  <a:pt x="149" y="46462"/>
                </a:lnTo>
              </a:path>
            </a:pathLst>
          </a:custGeom>
          <a:ln w="98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9653313" y="1746806"/>
            <a:ext cx="54187" cy="56727"/>
          </a:xfrm>
          <a:custGeom>
            <a:avLst/>
            <a:gdLst/>
            <a:ahLst/>
            <a:cxnLst/>
            <a:rect l="l" t="t" r="r" b="b"/>
            <a:pathLst>
              <a:path w="40640" h="42544">
                <a:moveTo>
                  <a:pt x="20249" y="42299"/>
                </a:moveTo>
                <a:lnTo>
                  <a:pt x="12360" y="40638"/>
                </a:lnTo>
                <a:lnTo>
                  <a:pt x="5924" y="36105"/>
                </a:lnTo>
                <a:lnTo>
                  <a:pt x="1589" y="29383"/>
                </a:lnTo>
                <a:lnTo>
                  <a:pt x="0" y="21149"/>
                </a:lnTo>
                <a:lnTo>
                  <a:pt x="1589" y="12917"/>
                </a:lnTo>
                <a:lnTo>
                  <a:pt x="5924" y="6194"/>
                </a:lnTo>
                <a:lnTo>
                  <a:pt x="12360" y="1662"/>
                </a:lnTo>
                <a:lnTo>
                  <a:pt x="20249" y="0"/>
                </a:lnTo>
                <a:lnTo>
                  <a:pt x="25624" y="0"/>
                </a:lnTo>
                <a:lnTo>
                  <a:pt x="30774" y="2229"/>
                </a:lnTo>
                <a:lnTo>
                  <a:pt x="38349" y="10162"/>
                </a:lnTo>
                <a:lnTo>
                  <a:pt x="40499" y="15542"/>
                </a:lnTo>
                <a:lnTo>
                  <a:pt x="40499" y="21149"/>
                </a:lnTo>
                <a:lnTo>
                  <a:pt x="38907" y="29383"/>
                </a:lnTo>
                <a:lnTo>
                  <a:pt x="34565" y="36105"/>
                </a:lnTo>
                <a:lnTo>
                  <a:pt x="28128" y="40638"/>
                </a:lnTo>
                <a:lnTo>
                  <a:pt x="20249" y="42299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9653313" y="1746806"/>
            <a:ext cx="54187" cy="56727"/>
          </a:xfrm>
          <a:custGeom>
            <a:avLst/>
            <a:gdLst/>
            <a:ahLst/>
            <a:cxnLst/>
            <a:rect l="l" t="t" r="r" b="b"/>
            <a:pathLst>
              <a:path w="40640" h="42544">
                <a:moveTo>
                  <a:pt x="0" y="21149"/>
                </a:moveTo>
                <a:lnTo>
                  <a:pt x="1589" y="12917"/>
                </a:lnTo>
                <a:lnTo>
                  <a:pt x="5924" y="6194"/>
                </a:lnTo>
                <a:lnTo>
                  <a:pt x="12360" y="1662"/>
                </a:lnTo>
                <a:lnTo>
                  <a:pt x="20249" y="0"/>
                </a:lnTo>
                <a:lnTo>
                  <a:pt x="25624" y="0"/>
                </a:lnTo>
                <a:lnTo>
                  <a:pt x="30774" y="2229"/>
                </a:lnTo>
                <a:lnTo>
                  <a:pt x="34574" y="6194"/>
                </a:lnTo>
                <a:lnTo>
                  <a:pt x="38349" y="10162"/>
                </a:lnTo>
                <a:lnTo>
                  <a:pt x="40499" y="15542"/>
                </a:lnTo>
                <a:lnTo>
                  <a:pt x="40499" y="21149"/>
                </a:lnTo>
                <a:lnTo>
                  <a:pt x="38907" y="29383"/>
                </a:lnTo>
                <a:lnTo>
                  <a:pt x="34565" y="36105"/>
                </a:lnTo>
                <a:lnTo>
                  <a:pt x="28128" y="40638"/>
                </a:lnTo>
                <a:lnTo>
                  <a:pt x="20249" y="42299"/>
                </a:lnTo>
                <a:lnTo>
                  <a:pt x="12360" y="40638"/>
                </a:lnTo>
                <a:lnTo>
                  <a:pt x="5924" y="36105"/>
                </a:lnTo>
                <a:lnTo>
                  <a:pt x="1589" y="29383"/>
                </a:lnTo>
                <a:lnTo>
                  <a:pt x="0" y="2114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9680181" y="1803243"/>
            <a:ext cx="847" cy="48260"/>
          </a:xfrm>
          <a:custGeom>
            <a:avLst/>
            <a:gdLst/>
            <a:ahLst/>
            <a:cxnLst/>
            <a:rect l="l" t="t" r="r" b="b"/>
            <a:pathLst>
              <a:path w="634" h="36194">
                <a:moveTo>
                  <a:pt x="149" y="-4762"/>
                </a:moveTo>
                <a:lnTo>
                  <a:pt x="149" y="40464"/>
                </a:lnTo>
              </a:path>
            </a:pathLst>
          </a:custGeom>
          <a:ln w="98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9707313" y="1775006"/>
            <a:ext cx="1039707" cy="458047"/>
          </a:xfrm>
          <a:custGeom>
            <a:avLst/>
            <a:gdLst/>
            <a:ahLst/>
            <a:cxnLst/>
            <a:rect l="l" t="t" r="r" b="b"/>
            <a:pathLst>
              <a:path w="779779" h="343535">
                <a:moveTo>
                  <a:pt x="0" y="0"/>
                </a:moveTo>
                <a:lnTo>
                  <a:pt x="68673" y="873"/>
                </a:lnTo>
                <a:lnTo>
                  <a:pt x="136869" y="3422"/>
                </a:lnTo>
                <a:lnTo>
                  <a:pt x="204113" y="7544"/>
                </a:lnTo>
                <a:lnTo>
                  <a:pt x="269930" y="13132"/>
                </a:lnTo>
                <a:lnTo>
                  <a:pt x="333843" y="20083"/>
                </a:lnTo>
                <a:lnTo>
                  <a:pt x="395377" y="28291"/>
                </a:lnTo>
                <a:lnTo>
                  <a:pt x="454056" y="37652"/>
                </a:lnTo>
                <a:lnTo>
                  <a:pt x="509406" y="48060"/>
                </a:lnTo>
                <a:lnTo>
                  <a:pt x="560949" y="59411"/>
                </a:lnTo>
                <a:lnTo>
                  <a:pt x="608212" y="71601"/>
                </a:lnTo>
                <a:lnTo>
                  <a:pt x="650717" y="84524"/>
                </a:lnTo>
                <a:lnTo>
                  <a:pt x="687990" y="98076"/>
                </a:lnTo>
                <a:lnTo>
                  <a:pt x="744936" y="126647"/>
                </a:lnTo>
                <a:lnTo>
                  <a:pt x="775246" y="156475"/>
                </a:lnTo>
                <a:lnTo>
                  <a:pt x="779223" y="171599"/>
                </a:lnTo>
                <a:lnTo>
                  <a:pt x="775272" y="186723"/>
                </a:lnTo>
                <a:lnTo>
                  <a:pt x="745017" y="216551"/>
                </a:lnTo>
                <a:lnTo>
                  <a:pt x="688126" y="245122"/>
                </a:lnTo>
                <a:lnTo>
                  <a:pt x="650883" y="258674"/>
                </a:lnTo>
                <a:lnTo>
                  <a:pt x="608407" y="271597"/>
                </a:lnTo>
                <a:lnTo>
                  <a:pt x="561177" y="283787"/>
                </a:lnTo>
                <a:lnTo>
                  <a:pt x="509666" y="295138"/>
                </a:lnTo>
                <a:lnTo>
                  <a:pt x="454351" y="305547"/>
                </a:lnTo>
                <a:lnTo>
                  <a:pt x="395708" y="314907"/>
                </a:lnTo>
                <a:lnTo>
                  <a:pt x="334213" y="323115"/>
                </a:lnTo>
                <a:lnTo>
                  <a:pt x="270341" y="330066"/>
                </a:lnTo>
                <a:lnTo>
                  <a:pt x="204567" y="335654"/>
                </a:lnTo>
                <a:lnTo>
                  <a:pt x="137369" y="339776"/>
                </a:lnTo>
                <a:lnTo>
                  <a:pt x="69221" y="342326"/>
                </a:lnTo>
                <a:lnTo>
                  <a:pt x="599" y="343199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9097949" y="1397540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4" h="92709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solidFill>
            <a:srgbClr val="FFF2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9097949" y="1397540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4" h="92709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BF9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 txBox="1"/>
          <p:nvPr/>
        </p:nvSpPr>
        <p:spPr>
          <a:xfrm>
            <a:off x="9110649" y="1367817"/>
            <a:ext cx="1135380" cy="155598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201502">
              <a:spcBef>
                <a:spcPts val="133"/>
              </a:spcBef>
            </a:pPr>
            <a:r>
              <a:rPr sz="900" spc="-13" dirty="0">
                <a:solidFill>
                  <a:srgbClr val="38751C"/>
                </a:solidFill>
                <a:latin typeface="Arial"/>
                <a:cs typeface="Arial"/>
              </a:rPr>
              <a:t>3x3 conv,</a:t>
            </a:r>
            <a:r>
              <a:rPr sz="900" spc="-33" dirty="0">
                <a:solidFill>
                  <a:srgbClr val="38751C"/>
                </a:solidFill>
                <a:latin typeface="Arial"/>
                <a:cs typeface="Arial"/>
              </a:rPr>
              <a:t> </a:t>
            </a:r>
            <a:r>
              <a:rPr sz="900" spc="-7" dirty="0">
                <a:solidFill>
                  <a:srgbClr val="38751C"/>
                </a:solidFill>
                <a:latin typeface="Arial"/>
                <a:cs typeface="Arial"/>
              </a:rPr>
              <a:t>512</a:t>
            </a:r>
            <a:endParaRPr sz="900">
              <a:latin typeface="Arial"/>
              <a:cs typeface="Arial"/>
            </a:endParaRPr>
          </a:p>
        </p:txBody>
      </p:sp>
      <p:sp>
        <p:nvSpPr>
          <p:cNvPr id="87" name="object 87"/>
          <p:cNvSpPr/>
          <p:nvPr/>
        </p:nvSpPr>
        <p:spPr>
          <a:xfrm>
            <a:off x="9097949" y="1571747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4" h="92709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solidFill>
            <a:srgbClr val="FFF2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9097949" y="1571747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4" h="92709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BF9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 txBox="1"/>
          <p:nvPr/>
        </p:nvSpPr>
        <p:spPr>
          <a:xfrm>
            <a:off x="9110649" y="1542023"/>
            <a:ext cx="1135380" cy="155598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201502">
              <a:spcBef>
                <a:spcPts val="133"/>
              </a:spcBef>
            </a:pPr>
            <a:r>
              <a:rPr sz="900" spc="-13" dirty="0">
                <a:solidFill>
                  <a:srgbClr val="38751C"/>
                </a:solidFill>
                <a:latin typeface="Arial"/>
                <a:cs typeface="Arial"/>
              </a:rPr>
              <a:t>3x3 conv,</a:t>
            </a:r>
            <a:r>
              <a:rPr sz="900" spc="-33" dirty="0">
                <a:solidFill>
                  <a:srgbClr val="38751C"/>
                </a:solidFill>
                <a:latin typeface="Arial"/>
                <a:cs typeface="Arial"/>
              </a:rPr>
              <a:t> </a:t>
            </a:r>
            <a:r>
              <a:rPr sz="900" spc="-7" dirty="0">
                <a:solidFill>
                  <a:srgbClr val="38751C"/>
                </a:solidFill>
                <a:latin typeface="Arial"/>
                <a:cs typeface="Arial"/>
              </a:rPr>
              <a:t>512</a:t>
            </a:r>
            <a:endParaRPr sz="900">
              <a:latin typeface="Arial"/>
              <a:cs typeface="Arial"/>
            </a:endParaRPr>
          </a:p>
        </p:txBody>
      </p:sp>
      <p:sp>
        <p:nvSpPr>
          <p:cNvPr id="90" name="object 90"/>
          <p:cNvSpPr/>
          <p:nvPr/>
        </p:nvSpPr>
        <p:spPr>
          <a:xfrm>
            <a:off x="9678147" y="1520947"/>
            <a:ext cx="0" cy="508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099"/>
                </a:move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9678314" y="1695206"/>
            <a:ext cx="2540" cy="51647"/>
          </a:xfrm>
          <a:custGeom>
            <a:avLst/>
            <a:gdLst/>
            <a:ahLst/>
            <a:cxnLst/>
            <a:rect l="l" t="t" r="r" b="b"/>
            <a:pathLst>
              <a:path w="1904" h="38734">
                <a:moveTo>
                  <a:pt x="1499" y="38699"/>
                </a:move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9651447" y="1286958"/>
            <a:ext cx="54187" cy="56727"/>
          </a:xfrm>
          <a:custGeom>
            <a:avLst/>
            <a:gdLst/>
            <a:ahLst/>
            <a:cxnLst/>
            <a:rect l="l" t="t" r="r" b="b"/>
            <a:pathLst>
              <a:path w="40640" h="42544">
                <a:moveTo>
                  <a:pt x="20249" y="42299"/>
                </a:moveTo>
                <a:lnTo>
                  <a:pt x="12360" y="40638"/>
                </a:lnTo>
                <a:lnTo>
                  <a:pt x="5924" y="36105"/>
                </a:lnTo>
                <a:lnTo>
                  <a:pt x="1589" y="29383"/>
                </a:lnTo>
                <a:lnTo>
                  <a:pt x="0" y="21149"/>
                </a:lnTo>
                <a:lnTo>
                  <a:pt x="1589" y="12917"/>
                </a:lnTo>
                <a:lnTo>
                  <a:pt x="5924" y="6194"/>
                </a:lnTo>
                <a:lnTo>
                  <a:pt x="12360" y="1662"/>
                </a:lnTo>
                <a:lnTo>
                  <a:pt x="20249" y="0"/>
                </a:lnTo>
                <a:lnTo>
                  <a:pt x="25599" y="0"/>
                </a:lnTo>
                <a:lnTo>
                  <a:pt x="30749" y="2229"/>
                </a:lnTo>
                <a:lnTo>
                  <a:pt x="38349" y="10162"/>
                </a:lnTo>
                <a:lnTo>
                  <a:pt x="40499" y="15542"/>
                </a:lnTo>
                <a:lnTo>
                  <a:pt x="40499" y="21149"/>
                </a:lnTo>
                <a:lnTo>
                  <a:pt x="38907" y="29383"/>
                </a:lnTo>
                <a:lnTo>
                  <a:pt x="34565" y="36105"/>
                </a:lnTo>
                <a:lnTo>
                  <a:pt x="28128" y="40638"/>
                </a:lnTo>
                <a:lnTo>
                  <a:pt x="20249" y="42299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9651447" y="1286958"/>
            <a:ext cx="54187" cy="56727"/>
          </a:xfrm>
          <a:custGeom>
            <a:avLst/>
            <a:gdLst/>
            <a:ahLst/>
            <a:cxnLst/>
            <a:rect l="l" t="t" r="r" b="b"/>
            <a:pathLst>
              <a:path w="40640" h="42544">
                <a:moveTo>
                  <a:pt x="0" y="21149"/>
                </a:moveTo>
                <a:lnTo>
                  <a:pt x="1589" y="12917"/>
                </a:lnTo>
                <a:lnTo>
                  <a:pt x="5924" y="6194"/>
                </a:lnTo>
                <a:lnTo>
                  <a:pt x="12360" y="1662"/>
                </a:lnTo>
                <a:lnTo>
                  <a:pt x="20249" y="0"/>
                </a:lnTo>
                <a:lnTo>
                  <a:pt x="25599" y="0"/>
                </a:lnTo>
                <a:lnTo>
                  <a:pt x="30749" y="2229"/>
                </a:lnTo>
                <a:lnTo>
                  <a:pt x="34549" y="6194"/>
                </a:lnTo>
                <a:lnTo>
                  <a:pt x="38349" y="10162"/>
                </a:lnTo>
                <a:lnTo>
                  <a:pt x="40499" y="15542"/>
                </a:lnTo>
                <a:lnTo>
                  <a:pt x="40499" y="21149"/>
                </a:lnTo>
                <a:lnTo>
                  <a:pt x="38907" y="29383"/>
                </a:lnTo>
                <a:lnTo>
                  <a:pt x="34565" y="36105"/>
                </a:lnTo>
                <a:lnTo>
                  <a:pt x="28128" y="40638"/>
                </a:lnTo>
                <a:lnTo>
                  <a:pt x="20249" y="42299"/>
                </a:lnTo>
                <a:lnTo>
                  <a:pt x="12360" y="40638"/>
                </a:lnTo>
                <a:lnTo>
                  <a:pt x="5924" y="36105"/>
                </a:lnTo>
                <a:lnTo>
                  <a:pt x="1589" y="29383"/>
                </a:lnTo>
                <a:lnTo>
                  <a:pt x="0" y="2114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9678147" y="1343540"/>
            <a:ext cx="847" cy="54187"/>
          </a:xfrm>
          <a:custGeom>
            <a:avLst/>
            <a:gdLst/>
            <a:ahLst/>
            <a:cxnLst/>
            <a:rect l="l" t="t" r="r" b="b"/>
            <a:pathLst>
              <a:path w="634" h="40640">
                <a:moveTo>
                  <a:pt x="149" y="-4762"/>
                </a:moveTo>
                <a:lnTo>
                  <a:pt x="149" y="45262"/>
                </a:lnTo>
              </a:path>
            </a:pathLst>
          </a:custGeom>
          <a:ln w="98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9705313" y="1315007"/>
            <a:ext cx="1041400" cy="460587"/>
          </a:xfrm>
          <a:custGeom>
            <a:avLst/>
            <a:gdLst/>
            <a:ahLst/>
            <a:cxnLst/>
            <a:rect l="l" t="t" r="r" b="b"/>
            <a:pathLst>
              <a:path w="781050" h="345440">
                <a:moveTo>
                  <a:pt x="1499" y="344999"/>
                </a:moveTo>
                <a:lnTo>
                  <a:pt x="70197" y="344121"/>
                </a:lnTo>
                <a:lnTo>
                  <a:pt x="138422" y="341558"/>
                </a:lnTo>
                <a:lnTo>
                  <a:pt x="205698" y="337415"/>
                </a:lnTo>
                <a:lnTo>
                  <a:pt x="271548" y="331797"/>
                </a:lnTo>
                <a:lnTo>
                  <a:pt x="335495" y="324810"/>
                </a:lnTo>
                <a:lnTo>
                  <a:pt x="397063" y="316559"/>
                </a:lnTo>
                <a:lnTo>
                  <a:pt x="455775" y="307149"/>
                </a:lnTo>
                <a:lnTo>
                  <a:pt x="511154" y="296686"/>
                </a:lnTo>
                <a:lnTo>
                  <a:pt x="562724" y="285275"/>
                </a:lnTo>
                <a:lnTo>
                  <a:pt x="610008" y="273022"/>
                </a:lnTo>
                <a:lnTo>
                  <a:pt x="652530" y="260031"/>
                </a:lnTo>
                <a:lnTo>
                  <a:pt x="689812" y="246408"/>
                </a:lnTo>
                <a:lnTo>
                  <a:pt x="746751" y="217687"/>
                </a:lnTo>
                <a:lnTo>
                  <a:pt x="777013" y="187702"/>
                </a:lnTo>
                <a:lnTo>
                  <a:pt x="780948" y="172499"/>
                </a:lnTo>
                <a:lnTo>
                  <a:pt x="776947" y="157296"/>
                </a:lnTo>
                <a:lnTo>
                  <a:pt x="746551" y="127311"/>
                </a:lnTo>
                <a:lnTo>
                  <a:pt x="689472" y="98591"/>
                </a:lnTo>
                <a:lnTo>
                  <a:pt x="652116" y="84968"/>
                </a:lnTo>
                <a:lnTo>
                  <a:pt x="609519" y="71977"/>
                </a:lnTo>
                <a:lnTo>
                  <a:pt x="562156" y="59723"/>
                </a:lnTo>
                <a:lnTo>
                  <a:pt x="510503" y="48312"/>
                </a:lnTo>
                <a:lnTo>
                  <a:pt x="455037" y="37849"/>
                </a:lnTo>
                <a:lnTo>
                  <a:pt x="396233" y="28439"/>
                </a:lnTo>
                <a:lnTo>
                  <a:pt x="334569" y="20188"/>
                </a:lnTo>
                <a:lnTo>
                  <a:pt x="270520" y="13201"/>
                </a:lnTo>
                <a:lnTo>
                  <a:pt x="204562" y="7583"/>
                </a:lnTo>
                <a:lnTo>
                  <a:pt x="137172" y="3440"/>
                </a:lnTo>
                <a:lnTo>
                  <a:pt x="68826" y="877"/>
                </a:ln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9097949" y="937608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4" h="92709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solidFill>
            <a:srgbClr val="FFF2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9097949" y="937608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4" h="92709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BF9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 txBox="1"/>
          <p:nvPr/>
        </p:nvSpPr>
        <p:spPr>
          <a:xfrm>
            <a:off x="9110649" y="907883"/>
            <a:ext cx="1135380" cy="155598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201502">
              <a:spcBef>
                <a:spcPts val="133"/>
              </a:spcBef>
            </a:pPr>
            <a:r>
              <a:rPr sz="900" spc="-13" dirty="0">
                <a:solidFill>
                  <a:srgbClr val="38751C"/>
                </a:solidFill>
                <a:latin typeface="Arial"/>
                <a:cs typeface="Arial"/>
              </a:rPr>
              <a:t>3x3 conv,</a:t>
            </a:r>
            <a:r>
              <a:rPr sz="900" spc="-33" dirty="0">
                <a:solidFill>
                  <a:srgbClr val="38751C"/>
                </a:solidFill>
                <a:latin typeface="Arial"/>
                <a:cs typeface="Arial"/>
              </a:rPr>
              <a:t> </a:t>
            </a:r>
            <a:r>
              <a:rPr sz="900" spc="-7" dirty="0">
                <a:solidFill>
                  <a:srgbClr val="38751C"/>
                </a:solidFill>
                <a:latin typeface="Arial"/>
                <a:cs typeface="Arial"/>
              </a:rPr>
              <a:t>512</a:t>
            </a:r>
            <a:endParaRPr sz="900">
              <a:latin typeface="Arial"/>
              <a:cs typeface="Arial"/>
            </a:endParaRPr>
          </a:p>
        </p:txBody>
      </p:sp>
      <p:sp>
        <p:nvSpPr>
          <p:cNvPr id="99" name="object 99"/>
          <p:cNvSpPr/>
          <p:nvPr/>
        </p:nvSpPr>
        <p:spPr>
          <a:xfrm>
            <a:off x="9097949" y="1111814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4" h="92709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solidFill>
            <a:srgbClr val="FFF2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9097949" y="1111814"/>
            <a:ext cx="1160780" cy="123613"/>
          </a:xfrm>
          <a:custGeom>
            <a:avLst/>
            <a:gdLst/>
            <a:ahLst/>
            <a:cxnLst/>
            <a:rect l="l" t="t" r="r" b="b"/>
            <a:pathLst>
              <a:path w="870584" h="92709">
                <a:moveTo>
                  <a:pt x="0" y="0"/>
                </a:moveTo>
                <a:lnTo>
                  <a:pt x="870298" y="0"/>
                </a:lnTo>
                <a:lnTo>
                  <a:pt x="870298" y="92699"/>
                </a:lnTo>
                <a:lnTo>
                  <a:pt x="0" y="926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BF9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 txBox="1"/>
          <p:nvPr/>
        </p:nvSpPr>
        <p:spPr>
          <a:xfrm>
            <a:off x="9110649" y="1082091"/>
            <a:ext cx="1135380" cy="155598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201502">
              <a:spcBef>
                <a:spcPts val="133"/>
              </a:spcBef>
            </a:pPr>
            <a:r>
              <a:rPr sz="900" spc="-13" dirty="0">
                <a:solidFill>
                  <a:srgbClr val="38751C"/>
                </a:solidFill>
                <a:latin typeface="Arial"/>
                <a:cs typeface="Arial"/>
              </a:rPr>
              <a:t>3x3 conv,</a:t>
            </a:r>
            <a:r>
              <a:rPr sz="900" spc="-33" dirty="0">
                <a:solidFill>
                  <a:srgbClr val="38751C"/>
                </a:solidFill>
                <a:latin typeface="Arial"/>
                <a:cs typeface="Arial"/>
              </a:rPr>
              <a:t> </a:t>
            </a:r>
            <a:r>
              <a:rPr sz="900" spc="-7" dirty="0">
                <a:solidFill>
                  <a:srgbClr val="38751C"/>
                </a:solidFill>
                <a:latin typeface="Arial"/>
                <a:cs typeface="Arial"/>
              </a:rPr>
              <a:t>512</a:t>
            </a:r>
            <a:endParaRPr sz="900">
              <a:latin typeface="Arial"/>
              <a:cs typeface="Arial"/>
            </a:endParaRPr>
          </a:p>
        </p:txBody>
      </p:sp>
      <p:sp>
        <p:nvSpPr>
          <p:cNvPr id="102" name="object 102"/>
          <p:cNvSpPr/>
          <p:nvPr/>
        </p:nvSpPr>
        <p:spPr>
          <a:xfrm>
            <a:off x="9678147" y="1061013"/>
            <a:ext cx="0" cy="50800"/>
          </a:xfrm>
          <a:custGeom>
            <a:avLst/>
            <a:gdLst/>
            <a:ahLst/>
            <a:cxnLst/>
            <a:rect l="l" t="t" r="r" b="b"/>
            <a:pathLst>
              <a:path h="38100">
                <a:moveTo>
                  <a:pt x="0" y="38099"/>
                </a:moveTo>
                <a:lnTo>
                  <a:pt x="0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9678047" y="1235358"/>
            <a:ext cx="847" cy="51647"/>
          </a:xfrm>
          <a:custGeom>
            <a:avLst/>
            <a:gdLst/>
            <a:ahLst/>
            <a:cxnLst/>
            <a:rect l="l" t="t" r="r" b="b"/>
            <a:pathLst>
              <a:path w="634" h="38734">
                <a:moveTo>
                  <a:pt x="149" y="-4762"/>
                </a:moveTo>
                <a:lnTo>
                  <a:pt x="149" y="43462"/>
                </a:lnTo>
              </a:path>
            </a:pathLst>
          </a:custGeom>
          <a:ln w="98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9705447" y="845958"/>
            <a:ext cx="1041400" cy="469900"/>
          </a:xfrm>
          <a:custGeom>
            <a:avLst/>
            <a:gdLst/>
            <a:ahLst/>
            <a:cxnLst/>
            <a:rect l="l" t="t" r="r" b="b"/>
            <a:pathLst>
              <a:path w="781050" h="352425">
                <a:moveTo>
                  <a:pt x="0" y="351899"/>
                </a:moveTo>
                <a:lnTo>
                  <a:pt x="68817" y="351003"/>
                </a:lnTo>
                <a:lnTo>
                  <a:pt x="137154" y="348389"/>
                </a:lnTo>
                <a:lnTo>
                  <a:pt x="204536" y="344163"/>
                </a:lnTo>
                <a:lnTo>
                  <a:pt x="270485" y="338433"/>
                </a:lnTo>
                <a:lnTo>
                  <a:pt x="334526" y="331306"/>
                </a:lnTo>
                <a:lnTo>
                  <a:pt x="396183" y="322890"/>
                </a:lnTo>
                <a:lnTo>
                  <a:pt x="454978" y="313292"/>
                </a:lnTo>
                <a:lnTo>
                  <a:pt x="510438" y="302620"/>
                </a:lnTo>
                <a:lnTo>
                  <a:pt x="562084" y="290981"/>
                </a:lnTo>
                <a:lnTo>
                  <a:pt x="609441" y="278482"/>
                </a:lnTo>
                <a:lnTo>
                  <a:pt x="652033" y="265231"/>
                </a:lnTo>
                <a:lnTo>
                  <a:pt x="689383" y="251336"/>
                </a:lnTo>
                <a:lnTo>
                  <a:pt x="746455" y="222041"/>
                </a:lnTo>
                <a:lnTo>
                  <a:pt x="776847" y="191456"/>
                </a:lnTo>
                <a:lnTo>
                  <a:pt x="780848" y="175949"/>
                </a:lnTo>
                <a:lnTo>
                  <a:pt x="776913" y="160442"/>
                </a:lnTo>
                <a:lnTo>
                  <a:pt x="746656" y="129858"/>
                </a:lnTo>
                <a:lnTo>
                  <a:pt x="689724" y="100563"/>
                </a:lnTo>
                <a:lnTo>
                  <a:pt x="652446" y="86667"/>
                </a:lnTo>
                <a:lnTo>
                  <a:pt x="609930" y="73416"/>
                </a:lnTo>
                <a:lnTo>
                  <a:pt x="562652" y="60918"/>
                </a:lnTo>
                <a:lnTo>
                  <a:pt x="511089" y="49278"/>
                </a:lnTo>
                <a:lnTo>
                  <a:pt x="455717" y="38606"/>
                </a:lnTo>
                <a:lnTo>
                  <a:pt x="397012" y="29008"/>
                </a:lnTo>
                <a:lnTo>
                  <a:pt x="335452" y="20592"/>
                </a:lnTo>
                <a:lnTo>
                  <a:pt x="271513" y="13465"/>
                </a:lnTo>
                <a:lnTo>
                  <a:pt x="205671" y="7735"/>
                </a:lnTo>
                <a:lnTo>
                  <a:pt x="138404" y="3509"/>
                </a:lnTo>
                <a:lnTo>
                  <a:pt x="70188" y="895"/>
                </a:lnTo>
                <a:lnTo>
                  <a:pt x="1499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9653347" y="817789"/>
            <a:ext cx="54187" cy="56727"/>
          </a:xfrm>
          <a:custGeom>
            <a:avLst/>
            <a:gdLst/>
            <a:ahLst/>
            <a:cxnLst/>
            <a:rect l="l" t="t" r="r" b="b"/>
            <a:pathLst>
              <a:path w="40640" h="42545">
                <a:moveTo>
                  <a:pt x="20249" y="42299"/>
                </a:moveTo>
                <a:lnTo>
                  <a:pt x="12360" y="40637"/>
                </a:lnTo>
                <a:lnTo>
                  <a:pt x="5924" y="36104"/>
                </a:lnTo>
                <a:lnTo>
                  <a:pt x="1589" y="29382"/>
                </a:lnTo>
                <a:lnTo>
                  <a:pt x="0" y="21149"/>
                </a:lnTo>
                <a:lnTo>
                  <a:pt x="1589" y="12917"/>
                </a:lnTo>
                <a:lnTo>
                  <a:pt x="5924" y="6194"/>
                </a:lnTo>
                <a:lnTo>
                  <a:pt x="12360" y="1662"/>
                </a:lnTo>
                <a:lnTo>
                  <a:pt x="20249" y="0"/>
                </a:lnTo>
                <a:lnTo>
                  <a:pt x="25599" y="0"/>
                </a:lnTo>
                <a:lnTo>
                  <a:pt x="30749" y="2227"/>
                </a:lnTo>
                <a:lnTo>
                  <a:pt x="38349" y="10159"/>
                </a:lnTo>
                <a:lnTo>
                  <a:pt x="40499" y="15539"/>
                </a:lnTo>
                <a:lnTo>
                  <a:pt x="40499" y="21149"/>
                </a:lnTo>
                <a:lnTo>
                  <a:pt x="38907" y="29382"/>
                </a:lnTo>
                <a:lnTo>
                  <a:pt x="34565" y="36104"/>
                </a:lnTo>
                <a:lnTo>
                  <a:pt x="28128" y="40637"/>
                </a:lnTo>
                <a:lnTo>
                  <a:pt x="20249" y="42299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9653347" y="817789"/>
            <a:ext cx="54187" cy="56727"/>
          </a:xfrm>
          <a:custGeom>
            <a:avLst/>
            <a:gdLst/>
            <a:ahLst/>
            <a:cxnLst/>
            <a:rect l="l" t="t" r="r" b="b"/>
            <a:pathLst>
              <a:path w="40640" h="42545">
                <a:moveTo>
                  <a:pt x="0" y="21149"/>
                </a:moveTo>
                <a:lnTo>
                  <a:pt x="1589" y="12917"/>
                </a:lnTo>
                <a:lnTo>
                  <a:pt x="5924" y="6194"/>
                </a:lnTo>
                <a:lnTo>
                  <a:pt x="12360" y="1662"/>
                </a:lnTo>
                <a:lnTo>
                  <a:pt x="20249" y="0"/>
                </a:lnTo>
                <a:lnTo>
                  <a:pt x="25599" y="0"/>
                </a:lnTo>
                <a:lnTo>
                  <a:pt x="30749" y="2227"/>
                </a:lnTo>
                <a:lnTo>
                  <a:pt x="34549" y="6194"/>
                </a:lnTo>
                <a:lnTo>
                  <a:pt x="38349" y="10159"/>
                </a:lnTo>
                <a:lnTo>
                  <a:pt x="40499" y="15539"/>
                </a:lnTo>
                <a:lnTo>
                  <a:pt x="40499" y="21149"/>
                </a:lnTo>
                <a:lnTo>
                  <a:pt x="38907" y="29382"/>
                </a:lnTo>
                <a:lnTo>
                  <a:pt x="34565" y="36104"/>
                </a:lnTo>
                <a:lnTo>
                  <a:pt x="28128" y="40637"/>
                </a:lnTo>
                <a:lnTo>
                  <a:pt x="20249" y="42299"/>
                </a:lnTo>
                <a:lnTo>
                  <a:pt x="12360" y="40637"/>
                </a:lnTo>
                <a:lnTo>
                  <a:pt x="5924" y="36104"/>
                </a:lnTo>
                <a:lnTo>
                  <a:pt x="1589" y="29382"/>
                </a:lnTo>
                <a:lnTo>
                  <a:pt x="0" y="21149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9678147" y="874008"/>
            <a:ext cx="2540" cy="64347"/>
          </a:xfrm>
          <a:custGeom>
            <a:avLst/>
            <a:gdLst/>
            <a:ahLst/>
            <a:cxnLst/>
            <a:rect l="l" t="t" r="r" b="b"/>
            <a:pathLst>
              <a:path w="1904" h="48259">
                <a:moveTo>
                  <a:pt x="0" y="47699"/>
                </a:moveTo>
                <a:lnTo>
                  <a:pt x="1499" y="0"/>
                </a:lnTo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9680547" y="754629"/>
            <a:ext cx="0" cy="70273"/>
          </a:xfrm>
          <a:custGeom>
            <a:avLst/>
            <a:gdLst/>
            <a:ahLst/>
            <a:cxnLst/>
            <a:rect l="l" t="t" r="r" b="b"/>
            <a:pathLst>
              <a:path h="52704">
                <a:moveTo>
                  <a:pt x="0" y="0"/>
                </a:moveTo>
                <a:lnTo>
                  <a:pt x="0" y="52132"/>
                </a:lnTo>
              </a:path>
            </a:pathLst>
          </a:custGeom>
          <a:ln w="98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09" name="object 109"/>
          <p:cNvGraphicFramePr>
            <a:graphicFrameLocks noGrp="1"/>
          </p:cNvGraphicFramePr>
          <p:nvPr/>
        </p:nvGraphicFramePr>
        <p:xfrm>
          <a:off x="9087715" y="257965"/>
          <a:ext cx="1160780" cy="48259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60780"/>
              </a:tblGrid>
              <a:tr h="151552">
                <a:tc>
                  <a:txBody>
                    <a:bodyPr/>
                    <a:lstStyle/>
                    <a:p>
                      <a:pPr marL="22225" algn="ctr">
                        <a:lnSpc>
                          <a:spcPts val="765"/>
                        </a:lnSpc>
                      </a:pPr>
                      <a:r>
                        <a:rPr sz="900" spc="-15" dirty="0">
                          <a:solidFill>
                            <a:srgbClr val="FF0000"/>
                          </a:solidFill>
                          <a:latin typeface="Arial"/>
                          <a:cs typeface="Arial"/>
                        </a:rPr>
                        <a:t>Softmax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19050">
                      <a:solidFill>
                        <a:srgbClr val="FF0000"/>
                      </a:solidFill>
                      <a:prstDash val="solid"/>
                    </a:lnL>
                    <a:lnR w="19050">
                      <a:solidFill>
                        <a:srgbClr val="FF0000"/>
                      </a:solidFill>
                      <a:prstDash val="solid"/>
                    </a:lnR>
                    <a:lnT w="19050">
                      <a:solidFill>
                        <a:srgbClr val="FF0000"/>
                      </a:solidFill>
                      <a:prstDash val="solid"/>
                    </a:lnT>
                    <a:lnB w="19050">
                      <a:solidFill>
                        <a:srgbClr val="38751C"/>
                      </a:solidFill>
                      <a:prstDash val="solid"/>
                    </a:lnB>
                    <a:solidFill>
                      <a:srgbClr val="F4CCCC"/>
                    </a:solidFill>
                  </a:tcPr>
                </a:tc>
              </a:tr>
              <a:tr h="179493">
                <a:tc>
                  <a:txBody>
                    <a:bodyPr/>
                    <a:lstStyle/>
                    <a:p>
                      <a:pPr marL="13970" algn="ctr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sz="900" spc="-3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FC</a:t>
                      </a:r>
                      <a:r>
                        <a:rPr sz="900" spc="-1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900" spc="-5" dirty="0">
                          <a:solidFill>
                            <a:srgbClr val="38751C"/>
                          </a:solidFill>
                          <a:latin typeface="Arial"/>
                          <a:cs typeface="Arial"/>
                        </a:rPr>
                        <a:t>1000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15240" marB="0">
                    <a:lnL w="19050">
                      <a:solidFill>
                        <a:srgbClr val="38751C"/>
                      </a:solidFill>
                      <a:prstDash val="solid"/>
                    </a:lnL>
                    <a:lnR w="19050">
                      <a:solidFill>
                        <a:srgbClr val="38751C"/>
                      </a:solidFill>
                      <a:prstDash val="solid"/>
                    </a:lnR>
                    <a:lnT w="19050">
                      <a:solidFill>
                        <a:srgbClr val="38751C"/>
                      </a:solidFill>
                      <a:prstDash val="solid"/>
                    </a:lnT>
                    <a:lnB w="19050">
                      <a:solidFill>
                        <a:srgbClr val="4985E8"/>
                      </a:solidFill>
                      <a:prstDash val="solid"/>
                    </a:lnB>
                    <a:solidFill>
                      <a:srgbClr val="D8E9D3"/>
                    </a:solidFill>
                  </a:tcPr>
                </a:tc>
              </a:tr>
              <a:tr h="151552">
                <a:tc>
                  <a:txBody>
                    <a:bodyPr/>
                    <a:lstStyle/>
                    <a:p>
                      <a:pPr marL="18415" algn="ctr">
                        <a:lnSpc>
                          <a:spcPts val="705"/>
                        </a:lnSpc>
                        <a:spcBef>
                          <a:spcPts val="90"/>
                        </a:spcBef>
                      </a:pPr>
                      <a:r>
                        <a:rPr sz="900" spc="-20" dirty="0">
                          <a:solidFill>
                            <a:srgbClr val="4985E8"/>
                          </a:solidFill>
                          <a:latin typeface="Arial"/>
                          <a:cs typeface="Arial"/>
                        </a:rPr>
                        <a:t>Pool</a:t>
                      </a:r>
                      <a:endParaRPr sz="900">
                        <a:latin typeface="Arial"/>
                        <a:cs typeface="Arial"/>
                      </a:endParaRPr>
                    </a:p>
                  </a:txBody>
                  <a:tcPr marL="0" marR="0" marT="15240" marB="0">
                    <a:lnL w="19050">
                      <a:solidFill>
                        <a:srgbClr val="4985E8"/>
                      </a:solidFill>
                      <a:prstDash val="solid"/>
                    </a:lnL>
                    <a:lnR w="19050">
                      <a:solidFill>
                        <a:srgbClr val="4985E8"/>
                      </a:solidFill>
                      <a:prstDash val="solid"/>
                    </a:lnR>
                    <a:lnT w="19050">
                      <a:solidFill>
                        <a:srgbClr val="4985E8"/>
                      </a:solidFill>
                      <a:prstDash val="solid"/>
                    </a:lnT>
                    <a:lnB w="19050">
                      <a:solidFill>
                        <a:srgbClr val="4985E8"/>
                      </a:solidFill>
                      <a:prstDash val="solid"/>
                    </a:lnB>
                    <a:solidFill>
                      <a:srgbClr val="C8DAF7"/>
                    </a:solidFill>
                  </a:tcPr>
                </a:tc>
              </a:tr>
            </a:tbl>
          </a:graphicData>
        </a:graphic>
      </p:graphicFrame>
      <p:sp>
        <p:nvSpPr>
          <p:cNvPr id="110" name="object 110"/>
          <p:cNvSpPr txBox="1">
            <a:spLocks noGrp="1"/>
          </p:cNvSpPr>
          <p:nvPr>
            <p:ph type="title"/>
          </p:nvPr>
        </p:nvSpPr>
        <p:spPr>
          <a:xfrm>
            <a:off x="300133" y="-92321"/>
            <a:ext cx="4628727" cy="1433723"/>
          </a:xfrm>
          <a:prstGeom prst="rect">
            <a:avLst/>
          </a:prstGeom>
        </p:spPr>
        <p:txBody>
          <a:bodyPr vert="horz" wrap="square" lIns="0" tIns="101597" rIns="0" bIns="0" rtlCol="0">
            <a:spAutoFit/>
          </a:bodyPr>
          <a:lstStyle/>
          <a:p>
            <a:pPr marL="16933">
              <a:lnSpc>
                <a:spcPct val="100000"/>
              </a:lnSpc>
              <a:spcBef>
                <a:spcPts val="800"/>
              </a:spcBef>
            </a:pPr>
            <a:r>
              <a:rPr sz="4000" spc="-7" dirty="0">
                <a:solidFill>
                  <a:srgbClr val="000000"/>
                </a:solidFill>
              </a:rPr>
              <a:t>Case </a:t>
            </a:r>
            <a:r>
              <a:rPr sz="4000" spc="-13" dirty="0">
                <a:solidFill>
                  <a:srgbClr val="000000"/>
                </a:solidFill>
              </a:rPr>
              <a:t>Study:</a:t>
            </a:r>
            <a:r>
              <a:rPr sz="4000" spc="-120" dirty="0">
                <a:solidFill>
                  <a:srgbClr val="000000"/>
                </a:solidFill>
              </a:rPr>
              <a:t> </a:t>
            </a:r>
            <a:r>
              <a:rPr sz="4000" spc="-7" dirty="0">
                <a:solidFill>
                  <a:srgbClr val="000000"/>
                </a:solidFill>
              </a:rPr>
              <a:t>ResNet</a:t>
            </a:r>
            <a:endParaRPr sz="4000"/>
          </a:p>
          <a:p>
            <a:pPr marL="175256">
              <a:lnSpc>
                <a:spcPct val="100000"/>
              </a:lnSpc>
              <a:spcBef>
                <a:spcPts val="313"/>
              </a:spcBef>
            </a:pPr>
            <a:r>
              <a:rPr i="1" spc="-7" dirty="0">
                <a:solidFill>
                  <a:srgbClr val="000000"/>
                </a:solidFill>
                <a:latin typeface="Arial"/>
                <a:cs typeface="Arial"/>
              </a:rPr>
              <a:t>[He et al.,</a:t>
            </a:r>
            <a:r>
              <a:rPr i="1" spc="-2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i="1" spc="-7" dirty="0">
                <a:solidFill>
                  <a:srgbClr val="000000"/>
                </a:solidFill>
                <a:latin typeface="Arial"/>
                <a:cs typeface="Arial"/>
              </a:rPr>
              <a:t>2015]</a:t>
            </a:r>
          </a:p>
        </p:txBody>
      </p:sp>
      <p:sp>
        <p:nvSpPr>
          <p:cNvPr id="111" name="object 111"/>
          <p:cNvSpPr txBox="1"/>
          <p:nvPr/>
        </p:nvSpPr>
        <p:spPr>
          <a:xfrm>
            <a:off x="6325579" y="3234416"/>
            <a:ext cx="429260" cy="318347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900" spc="-7" dirty="0">
                <a:latin typeface="Arial"/>
                <a:cs typeface="Arial"/>
              </a:rPr>
              <a:t>relu</a:t>
            </a:r>
            <a:endParaRPr sz="1900">
              <a:latin typeface="Arial"/>
              <a:cs typeface="Arial"/>
            </a:endParaRPr>
          </a:p>
        </p:txBody>
      </p:sp>
      <p:sp>
        <p:nvSpPr>
          <p:cNvPr id="112" name="object 112"/>
          <p:cNvSpPr/>
          <p:nvPr/>
        </p:nvSpPr>
        <p:spPr>
          <a:xfrm>
            <a:off x="5692488" y="3660359"/>
            <a:ext cx="1154853" cy="414867"/>
          </a:xfrm>
          <a:custGeom>
            <a:avLst/>
            <a:gdLst/>
            <a:ahLst/>
            <a:cxnLst/>
            <a:rect l="l" t="t" r="r" b="b"/>
            <a:pathLst>
              <a:path w="866139" h="311150">
                <a:moveTo>
                  <a:pt x="0" y="0"/>
                </a:moveTo>
                <a:lnTo>
                  <a:pt x="866098" y="0"/>
                </a:lnTo>
                <a:lnTo>
                  <a:pt x="866098" y="311099"/>
                </a:lnTo>
                <a:lnTo>
                  <a:pt x="0" y="311099"/>
                </a:lnTo>
                <a:lnTo>
                  <a:pt x="0" y="0"/>
                </a:lnTo>
                <a:close/>
              </a:path>
            </a:pathLst>
          </a:custGeom>
          <a:solidFill>
            <a:srgbClr val="FBE4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 txBox="1"/>
          <p:nvPr/>
        </p:nvSpPr>
        <p:spPr>
          <a:xfrm>
            <a:off x="5692488" y="3660359"/>
            <a:ext cx="1154853" cy="325727"/>
          </a:xfrm>
          <a:prstGeom prst="rect">
            <a:avLst/>
          </a:prstGeom>
          <a:ln w="19049">
            <a:solidFill>
              <a:srgbClr val="FF9900"/>
            </a:solidFill>
          </a:ln>
        </p:spPr>
        <p:txBody>
          <a:bodyPr vert="horz" wrap="square" lIns="0" tIns="78737" rIns="0" bIns="0" rtlCol="0">
            <a:spAutoFit/>
          </a:bodyPr>
          <a:lstStyle/>
          <a:p>
            <a:pPr marL="176102">
              <a:spcBef>
                <a:spcPts val="619"/>
              </a:spcBef>
            </a:pPr>
            <a:r>
              <a:rPr sz="1600" spc="-20" dirty="0">
                <a:solidFill>
                  <a:srgbClr val="FF9900"/>
                </a:solidFill>
                <a:latin typeface="Arial"/>
                <a:cs typeface="Arial"/>
              </a:rPr>
              <a:t>3x3</a:t>
            </a:r>
            <a:r>
              <a:rPr sz="1600" spc="-33" dirty="0">
                <a:solidFill>
                  <a:srgbClr val="FF9900"/>
                </a:solidFill>
                <a:latin typeface="Arial"/>
                <a:cs typeface="Arial"/>
              </a:rPr>
              <a:t> </a:t>
            </a:r>
            <a:r>
              <a:rPr sz="1600" spc="-27" dirty="0">
                <a:solidFill>
                  <a:srgbClr val="FF9900"/>
                </a:solidFill>
                <a:latin typeface="Arial"/>
                <a:cs typeface="Arial"/>
              </a:rPr>
              <a:t>conv</a:t>
            </a:r>
            <a:endParaRPr sz="1600">
              <a:latin typeface="Arial"/>
              <a:cs typeface="Arial"/>
            </a:endParaRPr>
          </a:p>
        </p:txBody>
      </p:sp>
      <p:sp>
        <p:nvSpPr>
          <p:cNvPr id="114" name="object 114"/>
          <p:cNvSpPr/>
          <p:nvPr/>
        </p:nvSpPr>
        <p:spPr>
          <a:xfrm>
            <a:off x="5692622" y="2725931"/>
            <a:ext cx="1154853" cy="414867"/>
          </a:xfrm>
          <a:custGeom>
            <a:avLst/>
            <a:gdLst/>
            <a:ahLst/>
            <a:cxnLst/>
            <a:rect l="l" t="t" r="r" b="b"/>
            <a:pathLst>
              <a:path w="866139" h="311150">
                <a:moveTo>
                  <a:pt x="0" y="0"/>
                </a:moveTo>
                <a:lnTo>
                  <a:pt x="866098" y="0"/>
                </a:lnTo>
                <a:lnTo>
                  <a:pt x="866098" y="311099"/>
                </a:lnTo>
                <a:lnTo>
                  <a:pt x="0" y="311099"/>
                </a:lnTo>
                <a:lnTo>
                  <a:pt x="0" y="0"/>
                </a:lnTo>
                <a:close/>
              </a:path>
            </a:pathLst>
          </a:custGeom>
          <a:solidFill>
            <a:srgbClr val="FBE4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 txBox="1"/>
          <p:nvPr/>
        </p:nvSpPr>
        <p:spPr>
          <a:xfrm>
            <a:off x="5692622" y="2725931"/>
            <a:ext cx="1154853" cy="325727"/>
          </a:xfrm>
          <a:prstGeom prst="rect">
            <a:avLst/>
          </a:prstGeom>
          <a:ln w="19049">
            <a:solidFill>
              <a:srgbClr val="FF9900"/>
            </a:solidFill>
          </a:ln>
        </p:spPr>
        <p:txBody>
          <a:bodyPr vert="horz" wrap="square" lIns="0" tIns="78737" rIns="0" bIns="0" rtlCol="0">
            <a:spAutoFit/>
          </a:bodyPr>
          <a:lstStyle/>
          <a:p>
            <a:pPr marL="176102">
              <a:spcBef>
                <a:spcPts val="619"/>
              </a:spcBef>
            </a:pPr>
            <a:r>
              <a:rPr sz="1600" spc="-20" dirty="0">
                <a:solidFill>
                  <a:srgbClr val="FF9900"/>
                </a:solidFill>
                <a:latin typeface="Arial"/>
                <a:cs typeface="Arial"/>
              </a:rPr>
              <a:t>3x3</a:t>
            </a:r>
            <a:r>
              <a:rPr sz="1600" spc="-33" dirty="0">
                <a:solidFill>
                  <a:srgbClr val="FF9900"/>
                </a:solidFill>
                <a:latin typeface="Arial"/>
                <a:cs typeface="Arial"/>
              </a:rPr>
              <a:t> </a:t>
            </a:r>
            <a:r>
              <a:rPr sz="1600" spc="-27" dirty="0">
                <a:solidFill>
                  <a:srgbClr val="FF9900"/>
                </a:solidFill>
                <a:latin typeface="Arial"/>
                <a:cs typeface="Arial"/>
              </a:rPr>
              <a:t>conv</a:t>
            </a:r>
            <a:endParaRPr sz="1600">
              <a:latin typeface="Arial"/>
              <a:cs typeface="Arial"/>
            </a:endParaRPr>
          </a:p>
        </p:txBody>
      </p:sp>
      <p:sp>
        <p:nvSpPr>
          <p:cNvPr id="116" name="object 116"/>
          <p:cNvSpPr/>
          <p:nvPr/>
        </p:nvSpPr>
        <p:spPr>
          <a:xfrm>
            <a:off x="6269887" y="3216974"/>
            <a:ext cx="0" cy="443653"/>
          </a:xfrm>
          <a:custGeom>
            <a:avLst/>
            <a:gdLst/>
            <a:ahLst/>
            <a:cxnLst/>
            <a:rect l="l" t="t" r="r" b="b"/>
            <a:pathLst>
              <a:path h="332739">
                <a:moveTo>
                  <a:pt x="0" y="332539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6248920" y="3159341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74" y="43224"/>
                </a:moveTo>
                <a:lnTo>
                  <a:pt x="0" y="43224"/>
                </a:lnTo>
                <a:lnTo>
                  <a:pt x="15724" y="0"/>
                </a:lnTo>
                <a:lnTo>
                  <a:pt x="31474" y="432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6248920" y="3159341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74" y="43224"/>
                </a:moveTo>
                <a:lnTo>
                  <a:pt x="15724" y="0"/>
                </a:lnTo>
                <a:lnTo>
                  <a:pt x="0" y="43224"/>
                </a:lnTo>
                <a:lnTo>
                  <a:pt x="31474" y="43224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6270020" y="2426131"/>
            <a:ext cx="0" cy="300567"/>
          </a:xfrm>
          <a:custGeom>
            <a:avLst/>
            <a:gdLst/>
            <a:ahLst/>
            <a:cxnLst/>
            <a:rect l="l" t="t" r="r" b="b"/>
            <a:pathLst>
              <a:path h="225425">
                <a:moveTo>
                  <a:pt x="0" y="224849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6249020" y="2368498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74" y="43224"/>
                </a:moveTo>
                <a:lnTo>
                  <a:pt x="0" y="43224"/>
                </a:lnTo>
                <a:lnTo>
                  <a:pt x="15749" y="0"/>
                </a:lnTo>
                <a:lnTo>
                  <a:pt x="31474" y="432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6249020" y="2368498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74" y="43224"/>
                </a:moveTo>
                <a:lnTo>
                  <a:pt x="15749" y="0"/>
                </a:lnTo>
                <a:lnTo>
                  <a:pt x="0" y="43224"/>
                </a:lnTo>
                <a:lnTo>
                  <a:pt x="31474" y="43224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6174987" y="4087309"/>
            <a:ext cx="189799" cy="4814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6352086" y="2258593"/>
            <a:ext cx="1191259" cy="2215727"/>
          </a:xfrm>
          <a:custGeom>
            <a:avLst/>
            <a:gdLst/>
            <a:ahLst/>
            <a:cxnLst/>
            <a:rect l="l" t="t" r="r" b="b"/>
            <a:pathLst>
              <a:path w="893445" h="1661795">
                <a:moveTo>
                  <a:pt x="0" y="1661424"/>
                </a:moveTo>
                <a:lnTo>
                  <a:pt x="46139" y="1659950"/>
                </a:lnTo>
                <a:lnTo>
                  <a:pt x="92119" y="1655598"/>
                </a:lnTo>
                <a:lnTo>
                  <a:pt x="137836" y="1648470"/>
                </a:lnTo>
                <a:lnTo>
                  <a:pt x="183185" y="1638669"/>
                </a:lnTo>
                <a:lnTo>
                  <a:pt x="228063" y="1626297"/>
                </a:lnTo>
                <a:lnTo>
                  <a:pt x="272365" y="1611459"/>
                </a:lnTo>
                <a:lnTo>
                  <a:pt x="315987" y="1594255"/>
                </a:lnTo>
                <a:lnTo>
                  <a:pt x="358825" y="1574790"/>
                </a:lnTo>
                <a:lnTo>
                  <a:pt x="400775" y="1553166"/>
                </a:lnTo>
                <a:lnTo>
                  <a:pt x="441733" y="1529486"/>
                </a:lnTo>
                <a:lnTo>
                  <a:pt x="481594" y="1503853"/>
                </a:lnTo>
                <a:lnTo>
                  <a:pt x="520254" y="1476368"/>
                </a:lnTo>
                <a:lnTo>
                  <a:pt x="557610" y="1447137"/>
                </a:lnTo>
                <a:lnTo>
                  <a:pt x="593557" y="1416260"/>
                </a:lnTo>
                <a:lnTo>
                  <a:pt x="627992" y="1383841"/>
                </a:lnTo>
                <a:lnTo>
                  <a:pt x="660809" y="1349983"/>
                </a:lnTo>
                <a:lnTo>
                  <a:pt x="691905" y="1314788"/>
                </a:lnTo>
                <a:lnTo>
                  <a:pt x="721175" y="1278359"/>
                </a:lnTo>
                <a:lnTo>
                  <a:pt x="748516" y="1240800"/>
                </a:lnTo>
                <a:lnTo>
                  <a:pt x="773824" y="1202213"/>
                </a:lnTo>
                <a:lnTo>
                  <a:pt x="796993" y="1162700"/>
                </a:lnTo>
                <a:lnTo>
                  <a:pt x="817921" y="1122365"/>
                </a:lnTo>
                <a:lnTo>
                  <a:pt x="836503" y="1081310"/>
                </a:lnTo>
                <a:lnTo>
                  <a:pt x="852635" y="1039638"/>
                </a:lnTo>
                <a:lnTo>
                  <a:pt x="866213" y="997453"/>
                </a:lnTo>
                <a:lnTo>
                  <a:pt x="877132" y="954856"/>
                </a:lnTo>
                <a:lnTo>
                  <a:pt x="885288" y="911950"/>
                </a:lnTo>
                <a:lnTo>
                  <a:pt x="890578" y="868839"/>
                </a:lnTo>
                <a:lnTo>
                  <a:pt x="892898" y="825625"/>
                </a:lnTo>
                <a:lnTo>
                  <a:pt x="891899" y="777429"/>
                </a:lnTo>
                <a:lnTo>
                  <a:pt x="887225" y="729375"/>
                </a:lnTo>
                <a:lnTo>
                  <a:pt x="879026" y="681607"/>
                </a:lnTo>
                <a:lnTo>
                  <a:pt x="867452" y="634267"/>
                </a:lnTo>
                <a:lnTo>
                  <a:pt x="852651" y="587498"/>
                </a:lnTo>
                <a:lnTo>
                  <a:pt x="834774" y="541442"/>
                </a:lnTo>
                <a:lnTo>
                  <a:pt x="813971" y="496242"/>
                </a:lnTo>
                <a:lnTo>
                  <a:pt x="790391" y="452041"/>
                </a:lnTo>
                <a:lnTo>
                  <a:pt x="764183" y="408981"/>
                </a:lnTo>
                <a:lnTo>
                  <a:pt x="735498" y="367206"/>
                </a:lnTo>
                <a:lnTo>
                  <a:pt x="704485" y="326857"/>
                </a:lnTo>
                <a:lnTo>
                  <a:pt x="671293" y="288077"/>
                </a:lnTo>
                <a:lnTo>
                  <a:pt x="636073" y="251009"/>
                </a:lnTo>
                <a:lnTo>
                  <a:pt x="601684" y="218246"/>
                </a:lnTo>
                <a:lnTo>
                  <a:pt x="565794" y="187197"/>
                </a:lnTo>
                <a:lnTo>
                  <a:pt x="528525" y="157975"/>
                </a:lnTo>
                <a:lnTo>
                  <a:pt x="489997" y="130696"/>
                </a:lnTo>
                <a:lnTo>
                  <a:pt x="450328" y="105472"/>
                </a:lnTo>
                <a:lnTo>
                  <a:pt x="409638" y="82418"/>
                </a:lnTo>
                <a:lnTo>
                  <a:pt x="368049" y="61649"/>
                </a:lnTo>
                <a:lnTo>
                  <a:pt x="331016" y="45439"/>
                </a:lnTo>
                <a:lnTo>
                  <a:pt x="293471" y="31142"/>
                </a:lnTo>
                <a:lnTo>
                  <a:pt x="255489" y="18835"/>
                </a:lnTo>
                <a:lnTo>
                  <a:pt x="217149" y="8594"/>
                </a:lnTo>
                <a:lnTo>
                  <a:pt x="178524" y="497"/>
                </a:lnTo>
                <a:lnTo>
                  <a:pt x="175649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6458787" y="2204106"/>
            <a:ext cx="143932" cy="1089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 txBox="1"/>
          <p:nvPr/>
        </p:nvSpPr>
        <p:spPr>
          <a:xfrm>
            <a:off x="7613071" y="3090297"/>
            <a:ext cx="1515533" cy="597745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313259">
              <a:lnSpc>
                <a:spcPts val="2219"/>
              </a:lnSpc>
              <a:spcBef>
                <a:spcPts val="133"/>
              </a:spcBef>
            </a:pPr>
            <a:r>
              <a:rPr sz="1900" dirty="0">
                <a:latin typeface="Arial"/>
                <a:cs typeface="Arial"/>
              </a:rPr>
              <a:t>X</a:t>
            </a:r>
            <a:endParaRPr sz="1900">
              <a:latin typeface="Arial"/>
              <a:cs typeface="Arial"/>
            </a:endParaRPr>
          </a:p>
          <a:p>
            <a:pPr marL="16933">
              <a:lnSpc>
                <a:spcPts val="2219"/>
              </a:lnSpc>
              <a:tabLst>
                <a:tab pos="1497716" algn="l"/>
              </a:tabLst>
            </a:pPr>
            <a:r>
              <a:rPr sz="1900" spc="-7" dirty="0">
                <a:latin typeface="Arial"/>
                <a:cs typeface="Arial"/>
              </a:rPr>
              <a:t>identity </a:t>
            </a:r>
            <a:r>
              <a:rPr sz="1900" spc="152" dirty="0">
                <a:latin typeface="Arial"/>
                <a:cs typeface="Arial"/>
              </a:rPr>
              <a:t> </a:t>
            </a:r>
            <a:r>
              <a:rPr sz="1900" u="heavy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 	</a:t>
            </a:r>
            <a:endParaRPr sz="1900">
              <a:latin typeface="Times New Roman"/>
              <a:cs typeface="Times New Roman"/>
            </a:endParaRPr>
          </a:p>
        </p:txBody>
      </p:sp>
      <p:sp>
        <p:nvSpPr>
          <p:cNvPr id="126" name="object 126"/>
          <p:cNvSpPr txBox="1"/>
          <p:nvPr/>
        </p:nvSpPr>
        <p:spPr>
          <a:xfrm>
            <a:off x="5180251" y="2008615"/>
            <a:ext cx="841587" cy="318347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900" spc="-7" dirty="0">
                <a:latin typeface="Arial"/>
                <a:cs typeface="Arial"/>
              </a:rPr>
              <a:t>F(x) </a:t>
            </a:r>
            <a:r>
              <a:rPr sz="1900" dirty="0">
                <a:latin typeface="Arial"/>
                <a:cs typeface="Arial"/>
              </a:rPr>
              <a:t>+</a:t>
            </a:r>
            <a:r>
              <a:rPr sz="1900" spc="-120" dirty="0">
                <a:latin typeface="Arial"/>
                <a:cs typeface="Arial"/>
              </a:rPr>
              <a:t> </a:t>
            </a:r>
            <a:r>
              <a:rPr sz="1900" dirty="0">
                <a:latin typeface="Arial"/>
                <a:cs typeface="Arial"/>
              </a:rPr>
              <a:t>x</a:t>
            </a:r>
            <a:endParaRPr sz="1900">
              <a:latin typeface="Arial"/>
              <a:cs typeface="Arial"/>
            </a:endParaRPr>
          </a:p>
        </p:txBody>
      </p:sp>
      <p:sp>
        <p:nvSpPr>
          <p:cNvPr id="127" name="object 127"/>
          <p:cNvSpPr txBox="1"/>
          <p:nvPr/>
        </p:nvSpPr>
        <p:spPr>
          <a:xfrm>
            <a:off x="4802021" y="3183947"/>
            <a:ext cx="454660" cy="318347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900" spc="-7" dirty="0">
                <a:latin typeface="Arial"/>
                <a:cs typeface="Arial"/>
              </a:rPr>
              <a:t>F(x)</a:t>
            </a:r>
            <a:endParaRPr sz="1900">
              <a:latin typeface="Arial"/>
              <a:cs typeface="Arial"/>
            </a:endParaRPr>
          </a:p>
        </p:txBody>
      </p:sp>
      <p:sp>
        <p:nvSpPr>
          <p:cNvPr id="128" name="object 128"/>
          <p:cNvSpPr txBox="1"/>
          <p:nvPr/>
        </p:nvSpPr>
        <p:spPr>
          <a:xfrm>
            <a:off x="6427179" y="1710419"/>
            <a:ext cx="429260" cy="318347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900" spc="-7" dirty="0">
                <a:latin typeface="Arial"/>
                <a:cs typeface="Arial"/>
              </a:rPr>
              <a:t>relu</a:t>
            </a:r>
            <a:endParaRPr sz="1900">
              <a:latin typeface="Arial"/>
              <a:cs typeface="Arial"/>
            </a:endParaRPr>
          </a:p>
        </p:txBody>
      </p:sp>
      <p:sp>
        <p:nvSpPr>
          <p:cNvPr id="129" name="object 129"/>
          <p:cNvSpPr/>
          <p:nvPr/>
        </p:nvSpPr>
        <p:spPr>
          <a:xfrm>
            <a:off x="6270020" y="1714933"/>
            <a:ext cx="0" cy="300567"/>
          </a:xfrm>
          <a:custGeom>
            <a:avLst/>
            <a:gdLst/>
            <a:ahLst/>
            <a:cxnLst/>
            <a:rect l="l" t="t" r="r" b="b"/>
            <a:pathLst>
              <a:path h="225425">
                <a:moveTo>
                  <a:pt x="0" y="224849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6249020" y="1657301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5">
                <a:moveTo>
                  <a:pt x="31474" y="43224"/>
                </a:moveTo>
                <a:lnTo>
                  <a:pt x="0" y="43224"/>
                </a:lnTo>
                <a:lnTo>
                  <a:pt x="15749" y="0"/>
                </a:lnTo>
                <a:lnTo>
                  <a:pt x="31474" y="432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6249020" y="1657301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5">
                <a:moveTo>
                  <a:pt x="31474" y="43224"/>
                </a:moveTo>
                <a:lnTo>
                  <a:pt x="15749" y="0"/>
                </a:lnTo>
                <a:lnTo>
                  <a:pt x="0" y="43224"/>
                </a:lnTo>
                <a:lnTo>
                  <a:pt x="31474" y="43224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 txBox="1"/>
          <p:nvPr/>
        </p:nvSpPr>
        <p:spPr>
          <a:xfrm>
            <a:off x="5513219" y="4589948"/>
            <a:ext cx="1574800" cy="53848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R="93131" algn="ctr">
              <a:lnSpc>
                <a:spcPts val="1987"/>
              </a:lnSpc>
              <a:spcBef>
                <a:spcPts val="133"/>
              </a:spcBef>
            </a:pPr>
            <a:r>
              <a:rPr sz="1900" dirty="0">
                <a:latin typeface="Arial"/>
                <a:cs typeface="Arial"/>
              </a:rPr>
              <a:t>X</a:t>
            </a:r>
            <a:endParaRPr sz="1900">
              <a:latin typeface="Arial"/>
              <a:cs typeface="Arial"/>
            </a:endParaRPr>
          </a:p>
          <a:p>
            <a:pPr algn="ctr">
              <a:lnSpc>
                <a:spcPts val="1987"/>
              </a:lnSpc>
            </a:pPr>
            <a:r>
              <a:rPr sz="1900" spc="-7" dirty="0">
                <a:latin typeface="Arial"/>
                <a:cs typeface="Arial"/>
              </a:rPr>
              <a:t>Residual</a:t>
            </a:r>
            <a:r>
              <a:rPr sz="1900" spc="-107" dirty="0">
                <a:latin typeface="Arial"/>
                <a:cs typeface="Arial"/>
              </a:rPr>
              <a:t> </a:t>
            </a:r>
            <a:r>
              <a:rPr sz="1900" spc="-7" dirty="0">
                <a:latin typeface="Arial"/>
                <a:cs typeface="Arial"/>
              </a:rPr>
              <a:t>block</a:t>
            </a:r>
            <a:endParaRPr sz="1900">
              <a:latin typeface="Arial"/>
              <a:cs typeface="Arial"/>
            </a:endParaRPr>
          </a:p>
        </p:txBody>
      </p:sp>
      <p:sp>
        <p:nvSpPr>
          <p:cNvPr id="133" name="object 133"/>
          <p:cNvSpPr/>
          <p:nvPr/>
        </p:nvSpPr>
        <p:spPr>
          <a:xfrm>
            <a:off x="6105688" y="2080820"/>
            <a:ext cx="329353" cy="329353"/>
          </a:xfrm>
          <a:custGeom>
            <a:avLst/>
            <a:gdLst/>
            <a:ahLst/>
            <a:cxnLst/>
            <a:rect l="l" t="t" r="r" b="b"/>
            <a:pathLst>
              <a:path w="247014" h="247014">
                <a:moveTo>
                  <a:pt x="0" y="123257"/>
                </a:moveTo>
                <a:lnTo>
                  <a:pt x="9684" y="75280"/>
                </a:lnTo>
                <a:lnTo>
                  <a:pt x="36096" y="36101"/>
                </a:lnTo>
                <a:lnTo>
                  <a:pt x="75272" y="9686"/>
                </a:lnTo>
                <a:lnTo>
                  <a:pt x="123249" y="0"/>
                </a:lnTo>
                <a:lnTo>
                  <a:pt x="170405" y="9383"/>
                </a:lnTo>
                <a:lnTo>
                  <a:pt x="210399" y="36102"/>
                </a:lnTo>
                <a:lnTo>
                  <a:pt x="237121" y="76089"/>
                </a:lnTo>
                <a:lnTo>
                  <a:pt x="246499" y="123257"/>
                </a:lnTo>
                <a:lnTo>
                  <a:pt x="236814" y="171233"/>
                </a:lnTo>
                <a:lnTo>
                  <a:pt x="210402" y="210411"/>
                </a:lnTo>
                <a:lnTo>
                  <a:pt x="171226" y="236826"/>
                </a:lnTo>
                <a:lnTo>
                  <a:pt x="123249" y="246512"/>
                </a:lnTo>
                <a:lnTo>
                  <a:pt x="75272" y="236826"/>
                </a:lnTo>
                <a:lnTo>
                  <a:pt x="36096" y="210411"/>
                </a:lnTo>
                <a:lnTo>
                  <a:pt x="9684" y="171233"/>
                </a:lnTo>
                <a:lnTo>
                  <a:pt x="0" y="123257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6247453" y="2155475"/>
            <a:ext cx="45720" cy="67733"/>
          </a:xfrm>
          <a:custGeom>
            <a:avLst/>
            <a:gdLst/>
            <a:ahLst/>
            <a:cxnLst/>
            <a:rect l="l" t="t" r="r" b="b"/>
            <a:pathLst>
              <a:path w="34289" h="50800">
                <a:moveTo>
                  <a:pt x="33824" y="50354"/>
                </a:moveTo>
                <a:lnTo>
                  <a:pt x="0" y="50354"/>
                </a:lnTo>
                <a:lnTo>
                  <a:pt x="0" y="0"/>
                </a:lnTo>
                <a:lnTo>
                  <a:pt x="33824" y="0"/>
                </a:lnTo>
                <a:lnTo>
                  <a:pt x="33824" y="5035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6180320" y="2245161"/>
            <a:ext cx="179493" cy="0"/>
          </a:xfrm>
          <a:custGeom>
            <a:avLst/>
            <a:gdLst/>
            <a:ahLst/>
            <a:cxnLst/>
            <a:rect l="l" t="t" r="r" b="b"/>
            <a:pathLst>
              <a:path w="134620">
                <a:moveTo>
                  <a:pt x="0" y="0"/>
                </a:moveTo>
                <a:lnTo>
                  <a:pt x="134524" y="0"/>
                </a:lnTo>
              </a:path>
            </a:pathLst>
          </a:custGeom>
          <a:ln w="3381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6247453" y="2267708"/>
            <a:ext cx="45720" cy="67733"/>
          </a:xfrm>
          <a:custGeom>
            <a:avLst/>
            <a:gdLst/>
            <a:ahLst/>
            <a:cxnLst/>
            <a:rect l="l" t="t" r="r" b="b"/>
            <a:pathLst>
              <a:path w="34289" h="50800">
                <a:moveTo>
                  <a:pt x="33824" y="50354"/>
                </a:moveTo>
                <a:lnTo>
                  <a:pt x="0" y="50354"/>
                </a:lnTo>
                <a:lnTo>
                  <a:pt x="0" y="0"/>
                </a:lnTo>
                <a:lnTo>
                  <a:pt x="33824" y="0"/>
                </a:lnTo>
                <a:lnTo>
                  <a:pt x="33824" y="5035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 txBox="1"/>
          <p:nvPr/>
        </p:nvSpPr>
        <p:spPr>
          <a:xfrm>
            <a:off x="539997" y="1480592"/>
            <a:ext cx="3012440" cy="3402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100" spc="-7" dirty="0">
                <a:solidFill>
                  <a:srgbClr val="0000FF"/>
                </a:solidFill>
                <a:latin typeface="Arial"/>
                <a:cs typeface="Arial"/>
              </a:rPr>
              <a:t>Full ResNet</a:t>
            </a:r>
            <a:r>
              <a:rPr sz="2100" spc="-107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100" spc="-7" dirty="0">
                <a:solidFill>
                  <a:srgbClr val="0000FF"/>
                </a:solidFill>
                <a:latin typeface="Arial"/>
                <a:cs typeface="Arial"/>
              </a:rPr>
              <a:t>architecture:</a:t>
            </a:r>
            <a:endParaRPr sz="2100">
              <a:latin typeface="Arial"/>
              <a:cs typeface="Arial"/>
            </a:endParaRPr>
          </a:p>
        </p:txBody>
      </p:sp>
      <p:sp>
        <p:nvSpPr>
          <p:cNvPr id="138" name="object 138"/>
          <p:cNvSpPr txBox="1"/>
          <p:nvPr/>
        </p:nvSpPr>
        <p:spPr>
          <a:xfrm>
            <a:off x="754598" y="1810792"/>
            <a:ext cx="3362113" cy="3991187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411470" indent="-394537">
              <a:spcBef>
                <a:spcPts val="133"/>
              </a:spcBef>
              <a:buChar char="-"/>
              <a:tabLst>
                <a:tab pos="411470" algn="l"/>
                <a:tab pos="412316" algn="l"/>
              </a:tabLst>
            </a:pPr>
            <a:r>
              <a:rPr sz="2100" spc="-7" dirty="0">
                <a:solidFill>
                  <a:srgbClr val="0000FF"/>
                </a:solidFill>
                <a:latin typeface="Arial"/>
                <a:cs typeface="Arial"/>
              </a:rPr>
              <a:t>Stack residual</a:t>
            </a:r>
            <a:r>
              <a:rPr sz="2100" spc="-4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100" spc="-7" dirty="0">
                <a:solidFill>
                  <a:srgbClr val="0000FF"/>
                </a:solidFill>
                <a:latin typeface="Arial"/>
                <a:cs typeface="Arial"/>
              </a:rPr>
              <a:t>blocks</a:t>
            </a:r>
            <a:endParaRPr sz="2100">
              <a:latin typeface="Arial"/>
              <a:cs typeface="Arial"/>
            </a:endParaRPr>
          </a:p>
          <a:p>
            <a:pPr marL="411470" marR="6773" indent="-394537">
              <a:lnSpc>
                <a:spcPct val="101600"/>
              </a:lnSpc>
              <a:buChar char="-"/>
              <a:tabLst>
                <a:tab pos="411470" algn="l"/>
                <a:tab pos="412316" algn="l"/>
              </a:tabLst>
            </a:pPr>
            <a:r>
              <a:rPr sz="2100" spc="-7" dirty="0">
                <a:solidFill>
                  <a:srgbClr val="0000FF"/>
                </a:solidFill>
                <a:latin typeface="Arial"/>
                <a:cs typeface="Arial"/>
              </a:rPr>
              <a:t>Every residual block has  two 3x3 </a:t>
            </a:r>
            <a:r>
              <a:rPr sz="2100" dirty="0">
                <a:solidFill>
                  <a:srgbClr val="0000FF"/>
                </a:solidFill>
                <a:latin typeface="Arial"/>
                <a:cs typeface="Arial"/>
              </a:rPr>
              <a:t>conv</a:t>
            </a:r>
            <a:r>
              <a:rPr sz="2100" spc="-47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100" spc="-7" dirty="0">
                <a:solidFill>
                  <a:srgbClr val="0000FF"/>
                </a:solidFill>
                <a:latin typeface="Arial"/>
                <a:cs typeface="Arial"/>
              </a:rPr>
              <a:t>layers</a:t>
            </a:r>
            <a:endParaRPr sz="2100">
              <a:latin typeface="Arial"/>
              <a:cs typeface="Arial"/>
            </a:endParaRPr>
          </a:p>
          <a:p>
            <a:pPr marL="411470" marR="70272" indent="-394537">
              <a:lnSpc>
                <a:spcPct val="101600"/>
              </a:lnSpc>
              <a:buChar char="-"/>
              <a:tabLst>
                <a:tab pos="411470" algn="l"/>
                <a:tab pos="412316" algn="l"/>
              </a:tabLst>
            </a:pPr>
            <a:r>
              <a:rPr sz="2100" spc="-7" dirty="0">
                <a:solidFill>
                  <a:srgbClr val="0000FF"/>
                </a:solidFill>
                <a:latin typeface="Arial"/>
                <a:cs typeface="Arial"/>
              </a:rPr>
              <a:t>Periodically, double </a:t>
            </a:r>
            <a:r>
              <a:rPr sz="2100" dirty="0">
                <a:solidFill>
                  <a:srgbClr val="0000FF"/>
                </a:solidFill>
                <a:latin typeface="Arial"/>
                <a:cs typeface="Arial"/>
              </a:rPr>
              <a:t>#</a:t>
            </a:r>
            <a:r>
              <a:rPr sz="2100" spc="-12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100" spc="-7" dirty="0">
                <a:solidFill>
                  <a:srgbClr val="0000FF"/>
                </a:solidFill>
                <a:latin typeface="Arial"/>
                <a:cs typeface="Arial"/>
              </a:rPr>
              <a:t>of  filters and downsample  </a:t>
            </a:r>
            <a:r>
              <a:rPr sz="2100" dirty="0">
                <a:solidFill>
                  <a:srgbClr val="0000FF"/>
                </a:solidFill>
                <a:latin typeface="Arial"/>
                <a:cs typeface="Arial"/>
              </a:rPr>
              <a:t>spatially </a:t>
            </a:r>
            <a:r>
              <a:rPr sz="2100" spc="-7" dirty="0">
                <a:solidFill>
                  <a:srgbClr val="0000FF"/>
                </a:solidFill>
                <a:latin typeface="Arial"/>
                <a:cs typeface="Arial"/>
              </a:rPr>
              <a:t>using </a:t>
            </a:r>
            <a:r>
              <a:rPr sz="2100" dirty="0">
                <a:solidFill>
                  <a:srgbClr val="0000FF"/>
                </a:solidFill>
                <a:latin typeface="Arial"/>
                <a:cs typeface="Arial"/>
              </a:rPr>
              <a:t>stride 2  </a:t>
            </a:r>
            <a:r>
              <a:rPr sz="2100" spc="-7" dirty="0">
                <a:solidFill>
                  <a:srgbClr val="0000FF"/>
                </a:solidFill>
                <a:latin typeface="Arial"/>
                <a:cs typeface="Arial"/>
              </a:rPr>
              <a:t>(/2 in each</a:t>
            </a:r>
            <a:r>
              <a:rPr sz="2100" spc="-67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100" spc="-7" dirty="0">
                <a:solidFill>
                  <a:srgbClr val="0000FF"/>
                </a:solidFill>
                <a:latin typeface="Arial"/>
                <a:cs typeface="Arial"/>
              </a:rPr>
              <a:t>dimension)</a:t>
            </a:r>
            <a:endParaRPr sz="2100">
              <a:latin typeface="Arial"/>
              <a:cs typeface="Arial"/>
            </a:endParaRPr>
          </a:p>
          <a:p>
            <a:pPr marL="411470" marR="143930" indent="-394537">
              <a:lnSpc>
                <a:spcPct val="101600"/>
              </a:lnSpc>
              <a:buChar char="-"/>
              <a:tabLst>
                <a:tab pos="411470" algn="l"/>
                <a:tab pos="412316" algn="l"/>
              </a:tabLst>
            </a:pPr>
            <a:r>
              <a:rPr sz="2100" spc="-7" dirty="0">
                <a:solidFill>
                  <a:srgbClr val="0000FF"/>
                </a:solidFill>
                <a:latin typeface="Arial"/>
                <a:cs typeface="Arial"/>
              </a:rPr>
              <a:t>Additional </a:t>
            </a:r>
            <a:r>
              <a:rPr sz="2100" dirty="0">
                <a:solidFill>
                  <a:srgbClr val="0000FF"/>
                </a:solidFill>
                <a:latin typeface="Arial"/>
                <a:cs typeface="Arial"/>
              </a:rPr>
              <a:t>conv </a:t>
            </a:r>
            <a:r>
              <a:rPr sz="2100" spc="-7" dirty="0">
                <a:solidFill>
                  <a:srgbClr val="0000FF"/>
                </a:solidFill>
                <a:latin typeface="Arial"/>
                <a:cs typeface="Arial"/>
              </a:rPr>
              <a:t>layer</a:t>
            </a:r>
            <a:r>
              <a:rPr sz="2100" spc="-133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100" spc="-7" dirty="0">
                <a:solidFill>
                  <a:srgbClr val="0000FF"/>
                </a:solidFill>
                <a:latin typeface="Arial"/>
                <a:cs typeface="Arial"/>
              </a:rPr>
              <a:t>at  the</a:t>
            </a:r>
            <a:r>
              <a:rPr sz="2100" spc="-2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100" spc="-7" dirty="0">
                <a:solidFill>
                  <a:srgbClr val="0000FF"/>
                </a:solidFill>
                <a:latin typeface="Arial"/>
                <a:cs typeface="Arial"/>
              </a:rPr>
              <a:t>beginning</a:t>
            </a:r>
            <a:endParaRPr sz="2100">
              <a:latin typeface="Arial"/>
              <a:cs typeface="Arial"/>
            </a:endParaRPr>
          </a:p>
          <a:p>
            <a:pPr marL="411470" marR="82123" indent="-394537" algn="just">
              <a:lnSpc>
                <a:spcPct val="101600"/>
              </a:lnSpc>
              <a:buChar char="-"/>
              <a:tabLst>
                <a:tab pos="412316" algn="l"/>
              </a:tabLst>
            </a:pPr>
            <a:r>
              <a:rPr sz="2100" spc="-7" dirty="0">
                <a:solidFill>
                  <a:srgbClr val="0000FF"/>
                </a:solidFill>
                <a:latin typeface="Arial"/>
                <a:cs typeface="Arial"/>
              </a:rPr>
              <a:t>No FC layers at the</a:t>
            </a:r>
            <a:r>
              <a:rPr sz="2100" spc="-107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100" spc="-7" dirty="0">
                <a:solidFill>
                  <a:srgbClr val="0000FF"/>
                </a:solidFill>
                <a:latin typeface="Arial"/>
                <a:cs typeface="Arial"/>
              </a:rPr>
              <a:t>end  (only FC 1000 to output  </a:t>
            </a:r>
            <a:r>
              <a:rPr sz="2100" dirty="0">
                <a:solidFill>
                  <a:srgbClr val="0000FF"/>
                </a:solidFill>
                <a:latin typeface="Arial"/>
                <a:cs typeface="Arial"/>
              </a:rPr>
              <a:t>classes)</a:t>
            </a:r>
            <a:endParaRPr sz="2100">
              <a:latin typeface="Arial"/>
              <a:cs typeface="Arial"/>
            </a:endParaRPr>
          </a:p>
        </p:txBody>
      </p:sp>
      <p:sp>
        <p:nvSpPr>
          <p:cNvPr id="139" name="object 139"/>
          <p:cNvSpPr/>
          <p:nvPr/>
        </p:nvSpPr>
        <p:spPr>
          <a:xfrm>
            <a:off x="8241750" y="1659997"/>
            <a:ext cx="292100" cy="3766820"/>
          </a:xfrm>
          <a:custGeom>
            <a:avLst/>
            <a:gdLst/>
            <a:ahLst/>
            <a:cxnLst/>
            <a:rect l="l" t="t" r="r" b="b"/>
            <a:pathLst>
              <a:path w="219075" h="2825115">
                <a:moveTo>
                  <a:pt x="0" y="2824794"/>
                </a:moveTo>
                <a:lnTo>
                  <a:pt x="69122" y="2823866"/>
                </a:lnTo>
                <a:lnTo>
                  <a:pt x="129156" y="2821280"/>
                </a:lnTo>
                <a:lnTo>
                  <a:pt x="176500" y="2817336"/>
                </a:lnTo>
                <a:lnTo>
                  <a:pt x="207549" y="2812333"/>
                </a:lnTo>
                <a:lnTo>
                  <a:pt x="218699" y="2806569"/>
                </a:lnTo>
                <a:lnTo>
                  <a:pt x="218699" y="18224"/>
                </a:lnTo>
                <a:lnTo>
                  <a:pt x="181954" y="8112"/>
                </a:lnTo>
                <a:lnTo>
                  <a:pt x="121334" y="3061"/>
                </a:lnTo>
                <a:lnTo>
                  <a:pt x="42863" y="353"/>
                </a:lnTo>
                <a:lnTo>
                  <a:pt x="0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 txBox="1"/>
          <p:nvPr/>
        </p:nvSpPr>
        <p:spPr>
          <a:xfrm>
            <a:off x="10392777" y="370538"/>
            <a:ext cx="1686560" cy="1040553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lnSpc>
                <a:spcPts val="1560"/>
              </a:lnSpc>
              <a:spcBef>
                <a:spcPts val="133"/>
              </a:spcBef>
              <a:tabLst>
                <a:tab pos="617205" algn="l"/>
              </a:tabLst>
            </a:pPr>
            <a:r>
              <a:rPr sz="900" u="heavy" dirty="0">
                <a:solidFill>
                  <a:srgbClr val="38751C"/>
                </a:solidFill>
                <a:uFill>
                  <a:solidFill>
                    <a:srgbClr val="0000FF"/>
                  </a:solidFill>
                </a:uFill>
                <a:latin typeface="Times New Roman"/>
                <a:cs typeface="Times New Roman"/>
              </a:rPr>
              <a:t> 	</a:t>
            </a:r>
            <a:r>
              <a:rPr sz="900" dirty="0">
                <a:solidFill>
                  <a:srgbClr val="38751C"/>
                </a:solidFill>
                <a:latin typeface="Times New Roman"/>
                <a:cs typeface="Times New Roman"/>
              </a:rPr>
              <a:t> </a:t>
            </a:r>
            <a:r>
              <a:rPr sz="900" spc="33" dirty="0">
                <a:solidFill>
                  <a:srgbClr val="38751C"/>
                </a:solidFill>
                <a:latin typeface="Times New Roman"/>
                <a:cs typeface="Times New Roman"/>
              </a:rPr>
              <a:t> </a:t>
            </a:r>
            <a:r>
              <a:rPr sz="2000" spc="-9" baseline="2777" dirty="0">
                <a:solidFill>
                  <a:srgbClr val="0000FF"/>
                </a:solidFill>
                <a:latin typeface="Arial"/>
                <a:cs typeface="Arial"/>
              </a:rPr>
              <a:t>No FC</a:t>
            </a:r>
            <a:r>
              <a:rPr sz="2000" spc="-160" baseline="2777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000" spc="-9" baseline="2777" dirty="0">
                <a:solidFill>
                  <a:srgbClr val="0000FF"/>
                </a:solidFill>
                <a:latin typeface="Arial"/>
                <a:cs typeface="Arial"/>
              </a:rPr>
              <a:t>layers</a:t>
            </a:r>
            <a:endParaRPr sz="2000" baseline="2777">
              <a:latin typeface="Arial"/>
              <a:cs typeface="Arial"/>
            </a:endParaRPr>
          </a:p>
          <a:p>
            <a:pPr marL="682395" marR="138003">
              <a:lnSpc>
                <a:spcPts val="1600"/>
              </a:lnSpc>
              <a:spcBef>
                <a:spcPts val="13"/>
              </a:spcBef>
            </a:pPr>
            <a:r>
              <a:rPr sz="1300" spc="-7" dirty="0">
                <a:solidFill>
                  <a:srgbClr val="0000FF"/>
                </a:solidFill>
                <a:latin typeface="Arial"/>
                <a:cs typeface="Arial"/>
              </a:rPr>
              <a:t>besides</a:t>
            </a:r>
            <a:r>
              <a:rPr sz="1300" spc="-113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300" spc="-7" dirty="0">
                <a:solidFill>
                  <a:srgbClr val="0000FF"/>
                </a:solidFill>
                <a:latin typeface="Arial"/>
                <a:cs typeface="Arial"/>
              </a:rPr>
              <a:t>FC  1000 to  output  </a:t>
            </a:r>
            <a:r>
              <a:rPr sz="1300" dirty="0">
                <a:solidFill>
                  <a:srgbClr val="0000FF"/>
                </a:solidFill>
                <a:latin typeface="Arial"/>
                <a:cs typeface="Arial"/>
              </a:rPr>
              <a:t>classes</a:t>
            </a:r>
            <a:endParaRPr sz="1300">
              <a:latin typeface="Arial"/>
              <a:cs typeface="Arial"/>
            </a:endParaRPr>
          </a:p>
        </p:txBody>
      </p:sp>
      <p:sp>
        <p:nvSpPr>
          <p:cNvPr id="141" name="object 141"/>
          <p:cNvSpPr txBox="1"/>
          <p:nvPr/>
        </p:nvSpPr>
        <p:spPr>
          <a:xfrm>
            <a:off x="11058345" y="1579656"/>
            <a:ext cx="993987" cy="1049867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 marR="6773">
              <a:spcBef>
                <a:spcPts val="133"/>
              </a:spcBef>
            </a:pPr>
            <a:r>
              <a:rPr sz="1300" spc="-7" dirty="0">
                <a:solidFill>
                  <a:srgbClr val="0000FF"/>
                </a:solidFill>
                <a:latin typeface="Arial"/>
                <a:cs typeface="Arial"/>
              </a:rPr>
              <a:t>Global  average  pooling</a:t>
            </a:r>
            <a:r>
              <a:rPr sz="1300" spc="-113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300" spc="-7" dirty="0">
                <a:solidFill>
                  <a:srgbClr val="0000FF"/>
                </a:solidFill>
                <a:latin typeface="Arial"/>
                <a:cs typeface="Arial"/>
              </a:rPr>
              <a:t>layer  after last  </a:t>
            </a:r>
            <a:r>
              <a:rPr sz="1300" dirty="0">
                <a:solidFill>
                  <a:srgbClr val="0000FF"/>
                </a:solidFill>
                <a:latin typeface="Arial"/>
                <a:cs typeface="Arial"/>
              </a:rPr>
              <a:t>conv</a:t>
            </a:r>
            <a:r>
              <a:rPr sz="1300" spc="-33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300" spc="-7" dirty="0">
                <a:solidFill>
                  <a:srgbClr val="0000FF"/>
                </a:solidFill>
                <a:latin typeface="Arial"/>
                <a:cs typeface="Arial"/>
              </a:rPr>
              <a:t>layer</a:t>
            </a:r>
            <a:endParaRPr sz="1300">
              <a:latin typeface="Arial"/>
              <a:cs typeface="Arial"/>
            </a:endParaRPr>
          </a:p>
        </p:txBody>
      </p:sp>
      <p:sp>
        <p:nvSpPr>
          <p:cNvPr id="142" name="object 142"/>
          <p:cNvSpPr/>
          <p:nvPr/>
        </p:nvSpPr>
        <p:spPr>
          <a:xfrm>
            <a:off x="10281746" y="481413"/>
            <a:ext cx="140665" cy="10930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 txBox="1"/>
          <p:nvPr/>
        </p:nvSpPr>
        <p:spPr>
          <a:xfrm>
            <a:off x="210566" y="6290125"/>
            <a:ext cx="11612033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53"/>
              </a:lnSpc>
              <a:tabLst>
                <a:tab pos="7004298" algn="l"/>
                <a:tab pos="9747430" algn="l"/>
              </a:tabLst>
            </a:pP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2400" spc="-2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2400" spc="-1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Yeung	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May 2,</a:t>
            </a:r>
            <a:r>
              <a:rPr sz="4000" spc="-189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4000" baseline="-4166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50678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0133" y="-92321"/>
            <a:ext cx="4628727" cy="1433723"/>
          </a:xfrm>
          <a:prstGeom prst="rect">
            <a:avLst/>
          </a:prstGeom>
        </p:spPr>
        <p:txBody>
          <a:bodyPr vert="horz" wrap="square" lIns="0" tIns="101597" rIns="0" bIns="0" rtlCol="0">
            <a:spAutoFit/>
          </a:bodyPr>
          <a:lstStyle/>
          <a:p>
            <a:pPr marL="16933">
              <a:lnSpc>
                <a:spcPct val="100000"/>
              </a:lnSpc>
              <a:spcBef>
                <a:spcPts val="800"/>
              </a:spcBef>
            </a:pPr>
            <a:r>
              <a:rPr sz="4000" spc="-7" dirty="0">
                <a:solidFill>
                  <a:srgbClr val="000000"/>
                </a:solidFill>
              </a:rPr>
              <a:t>Case </a:t>
            </a:r>
            <a:r>
              <a:rPr sz="4000" spc="-13" dirty="0">
                <a:solidFill>
                  <a:srgbClr val="000000"/>
                </a:solidFill>
              </a:rPr>
              <a:t>Study:</a:t>
            </a:r>
            <a:r>
              <a:rPr sz="4000" spc="-120" dirty="0">
                <a:solidFill>
                  <a:srgbClr val="000000"/>
                </a:solidFill>
              </a:rPr>
              <a:t> </a:t>
            </a:r>
            <a:r>
              <a:rPr sz="4000" spc="-7" dirty="0">
                <a:solidFill>
                  <a:srgbClr val="000000"/>
                </a:solidFill>
              </a:rPr>
              <a:t>ResNet</a:t>
            </a:r>
            <a:endParaRPr sz="4000"/>
          </a:p>
          <a:p>
            <a:pPr marL="175256">
              <a:lnSpc>
                <a:spcPct val="100000"/>
              </a:lnSpc>
              <a:spcBef>
                <a:spcPts val="313"/>
              </a:spcBef>
            </a:pPr>
            <a:r>
              <a:rPr i="1" spc="-7" dirty="0">
                <a:solidFill>
                  <a:srgbClr val="000000"/>
                </a:solidFill>
                <a:latin typeface="Arial"/>
                <a:cs typeface="Arial"/>
              </a:rPr>
              <a:t>[He et al.,</a:t>
            </a:r>
            <a:r>
              <a:rPr i="1" spc="-2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i="1" spc="-7" dirty="0">
                <a:solidFill>
                  <a:srgbClr val="000000"/>
                </a:solidFill>
                <a:latin typeface="Arial"/>
                <a:cs typeface="Arial"/>
              </a:rPr>
              <a:t>2015]</a:t>
            </a:r>
          </a:p>
        </p:txBody>
      </p:sp>
      <p:sp>
        <p:nvSpPr>
          <p:cNvPr id="3" name="object 3"/>
          <p:cNvSpPr/>
          <p:nvPr/>
        </p:nvSpPr>
        <p:spPr>
          <a:xfrm>
            <a:off x="8378850" y="2430532"/>
            <a:ext cx="1619673" cy="385233"/>
          </a:xfrm>
          <a:custGeom>
            <a:avLst/>
            <a:gdLst/>
            <a:ahLst/>
            <a:cxnLst/>
            <a:rect l="l" t="t" r="r" b="b"/>
            <a:pathLst>
              <a:path w="1214754" h="288925">
                <a:moveTo>
                  <a:pt x="0" y="0"/>
                </a:moveTo>
                <a:lnTo>
                  <a:pt x="1214397" y="0"/>
                </a:lnTo>
                <a:lnTo>
                  <a:pt x="1214397" y="288599"/>
                </a:lnTo>
                <a:lnTo>
                  <a:pt x="0" y="288599"/>
                </a:lnTo>
                <a:lnTo>
                  <a:pt x="0" y="0"/>
                </a:lnTo>
                <a:close/>
              </a:path>
            </a:pathLst>
          </a:custGeom>
          <a:solidFill>
            <a:srgbClr val="FBE4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378850" y="2430532"/>
            <a:ext cx="1619673" cy="310339"/>
          </a:xfrm>
          <a:prstGeom prst="rect">
            <a:avLst/>
          </a:prstGeom>
          <a:ln w="19049">
            <a:solidFill>
              <a:srgbClr val="FF9900"/>
            </a:solidFill>
          </a:ln>
        </p:spPr>
        <p:txBody>
          <a:bodyPr vert="horz" wrap="square" lIns="0" tIns="63498" rIns="0" bIns="0" rtlCol="0">
            <a:spAutoFit/>
          </a:bodyPr>
          <a:lstStyle/>
          <a:p>
            <a:pPr marL="182029">
              <a:spcBef>
                <a:spcPts val="500"/>
              </a:spcBef>
            </a:pPr>
            <a:r>
              <a:rPr sz="1600" spc="-20" dirty="0">
                <a:solidFill>
                  <a:srgbClr val="FF9900"/>
                </a:solidFill>
                <a:latin typeface="Arial"/>
                <a:cs typeface="Arial"/>
              </a:rPr>
              <a:t>1x1 conv,</a:t>
            </a:r>
            <a:r>
              <a:rPr sz="1600" spc="-33" dirty="0">
                <a:solidFill>
                  <a:srgbClr val="FF9900"/>
                </a:solidFill>
                <a:latin typeface="Arial"/>
                <a:cs typeface="Arial"/>
              </a:rPr>
              <a:t> </a:t>
            </a:r>
            <a:r>
              <a:rPr sz="1600" spc="-7" dirty="0">
                <a:solidFill>
                  <a:srgbClr val="FF9900"/>
                </a:solidFill>
                <a:latin typeface="Arial"/>
                <a:cs typeface="Arial"/>
              </a:rPr>
              <a:t>256</a:t>
            </a:r>
            <a:endParaRPr sz="16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060082" y="1940720"/>
            <a:ext cx="256540" cy="232833"/>
          </a:xfrm>
          <a:custGeom>
            <a:avLst/>
            <a:gdLst/>
            <a:ahLst/>
            <a:cxnLst/>
            <a:rect l="l" t="t" r="r" b="b"/>
            <a:pathLst>
              <a:path w="192404" h="174625">
                <a:moveTo>
                  <a:pt x="0" y="87182"/>
                </a:moveTo>
                <a:lnTo>
                  <a:pt x="7538" y="53246"/>
                </a:lnTo>
                <a:lnTo>
                  <a:pt x="28093" y="25534"/>
                </a:lnTo>
                <a:lnTo>
                  <a:pt x="58577" y="6851"/>
                </a:lnTo>
                <a:lnTo>
                  <a:pt x="95899" y="0"/>
                </a:lnTo>
                <a:lnTo>
                  <a:pt x="133232" y="6851"/>
                </a:lnTo>
                <a:lnTo>
                  <a:pt x="163715" y="25534"/>
                </a:lnTo>
                <a:lnTo>
                  <a:pt x="184264" y="53246"/>
                </a:lnTo>
                <a:lnTo>
                  <a:pt x="191799" y="87182"/>
                </a:lnTo>
                <a:lnTo>
                  <a:pt x="184264" y="121116"/>
                </a:lnTo>
                <a:lnTo>
                  <a:pt x="163715" y="148828"/>
                </a:lnTo>
                <a:lnTo>
                  <a:pt x="133232" y="167513"/>
                </a:lnTo>
                <a:lnTo>
                  <a:pt x="95899" y="174364"/>
                </a:lnTo>
                <a:lnTo>
                  <a:pt x="58577" y="167513"/>
                </a:lnTo>
                <a:lnTo>
                  <a:pt x="28093" y="148828"/>
                </a:lnTo>
                <a:lnTo>
                  <a:pt x="7538" y="121116"/>
                </a:lnTo>
                <a:lnTo>
                  <a:pt x="0" y="87182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165682" y="1993523"/>
            <a:ext cx="44873" cy="48260"/>
          </a:xfrm>
          <a:custGeom>
            <a:avLst/>
            <a:gdLst/>
            <a:ahLst/>
            <a:cxnLst/>
            <a:rect l="l" t="t" r="r" b="b"/>
            <a:pathLst>
              <a:path w="33654" h="36194">
                <a:moveTo>
                  <a:pt x="33424" y="35617"/>
                </a:moveTo>
                <a:lnTo>
                  <a:pt x="0" y="35617"/>
                </a:lnTo>
                <a:lnTo>
                  <a:pt x="0" y="0"/>
                </a:lnTo>
                <a:lnTo>
                  <a:pt x="33424" y="0"/>
                </a:lnTo>
                <a:lnTo>
                  <a:pt x="33424" y="3561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118182" y="2056960"/>
            <a:ext cx="139700" cy="0"/>
          </a:xfrm>
          <a:custGeom>
            <a:avLst/>
            <a:gdLst/>
            <a:ahLst/>
            <a:cxnLst/>
            <a:rect l="l" t="t" r="r" b="b"/>
            <a:pathLst>
              <a:path w="104775">
                <a:moveTo>
                  <a:pt x="0" y="0"/>
                </a:moveTo>
                <a:lnTo>
                  <a:pt x="104674" y="0"/>
                </a:lnTo>
              </a:path>
            </a:pathLst>
          </a:custGeom>
          <a:ln w="2392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9165682" y="2072909"/>
            <a:ext cx="44873" cy="48260"/>
          </a:xfrm>
          <a:custGeom>
            <a:avLst/>
            <a:gdLst/>
            <a:ahLst/>
            <a:cxnLst/>
            <a:rect l="l" t="t" r="r" b="b"/>
            <a:pathLst>
              <a:path w="33654" h="36194">
                <a:moveTo>
                  <a:pt x="33424" y="35617"/>
                </a:moveTo>
                <a:lnTo>
                  <a:pt x="0" y="35617"/>
                </a:lnTo>
                <a:lnTo>
                  <a:pt x="0" y="0"/>
                </a:lnTo>
                <a:lnTo>
                  <a:pt x="33424" y="0"/>
                </a:lnTo>
                <a:lnTo>
                  <a:pt x="33424" y="3561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188181" y="2249532"/>
            <a:ext cx="847" cy="181187"/>
          </a:xfrm>
          <a:custGeom>
            <a:avLst/>
            <a:gdLst/>
            <a:ahLst/>
            <a:cxnLst/>
            <a:rect l="l" t="t" r="r" b="b"/>
            <a:pathLst>
              <a:path w="634" h="135889">
                <a:moveTo>
                  <a:pt x="199" y="135749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167182" y="2191899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0" y="43249"/>
                </a:moveTo>
                <a:lnTo>
                  <a:pt x="15674" y="0"/>
                </a:lnTo>
                <a:lnTo>
                  <a:pt x="31474" y="43202"/>
                </a:lnTo>
                <a:lnTo>
                  <a:pt x="0" y="432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167182" y="2191899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74" y="43202"/>
                </a:moveTo>
                <a:lnTo>
                  <a:pt x="15674" y="0"/>
                </a:lnTo>
                <a:lnTo>
                  <a:pt x="0" y="43249"/>
                </a:lnTo>
                <a:lnTo>
                  <a:pt x="31474" y="43202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9060349" y="4217442"/>
            <a:ext cx="255799" cy="54128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9184613" y="1702910"/>
            <a:ext cx="3387" cy="237913"/>
          </a:xfrm>
          <a:custGeom>
            <a:avLst/>
            <a:gdLst/>
            <a:ahLst/>
            <a:cxnLst/>
            <a:rect l="l" t="t" r="r" b="b"/>
            <a:pathLst>
              <a:path w="2540" h="178434">
                <a:moveTo>
                  <a:pt x="2499" y="178357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9163648" y="1645283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5">
                <a:moveTo>
                  <a:pt x="0" y="43442"/>
                </a:moveTo>
                <a:lnTo>
                  <a:pt x="15124" y="0"/>
                </a:lnTo>
                <a:lnTo>
                  <a:pt x="31474" y="42999"/>
                </a:lnTo>
                <a:lnTo>
                  <a:pt x="0" y="4344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9163648" y="1645283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5">
                <a:moveTo>
                  <a:pt x="31474" y="42999"/>
                </a:moveTo>
                <a:lnTo>
                  <a:pt x="15124" y="0"/>
                </a:lnTo>
                <a:lnTo>
                  <a:pt x="0" y="43442"/>
                </a:lnTo>
                <a:lnTo>
                  <a:pt x="31474" y="42999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9303447" y="2066325"/>
            <a:ext cx="1387687" cy="2564552"/>
          </a:xfrm>
          <a:custGeom>
            <a:avLst/>
            <a:gdLst/>
            <a:ahLst/>
            <a:cxnLst/>
            <a:rect l="l" t="t" r="r" b="b"/>
            <a:pathLst>
              <a:path w="1040765" h="1923414">
                <a:moveTo>
                  <a:pt x="0" y="1923373"/>
                </a:moveTo>
                <a:lnTo>
                  <a:pt x="45910" y="1922133"/>
                </a:lnTo>
                <a:lnTo>
                  <a:pt x="91762" y="1918461"/>
                </a:lnTo>
                <a:lnTo>
                  <a:pt x="137473" y="1912432"/>
                </a:lnTo>
                <a:lnTo>
                  <a:pt x="182962" y="1904119"/>
                </a:lnTo>
                <a:lnTo>
                  <a:pt x="228148" y="1893596"/>
                </a:lnTo>
                <a:lnTo>
                  <a:pt x="272950" y="1880936"/>
                </a:lnTo>
                <a:lnTo>
                  <a:pt x="317285" y="1866213"/>
                </a:lnTo>
                <a:lnTo>
                  <a:pt x="361073" y="1849501"/>
                </a:lnTo>
                <a:lnTo>
                  <a:pt x="404232" y="1830873"/>
                </a:lnTo>
                <a:lnTo>
                  <a:pt x="446680" y="1810404"/>
                </a:lnTo>
                <a:lnTo>
                  <a:pt x="488337" y="1788166"/>
                </a:lnTo>
                <a:lnTo>
                  <a:pt x="529121" y="1764234"/>
                </a:lnTo>
                <a:lnTo>
                  <a:pt x="568950" y="1738681"/>
                </a:lnTo>
                <a:lnTo>
                  <a:pt x="607744" y="1711580"/>
                </a:lnTo>
                <a:lnTo>
                  <a:pt x="645420" y="1683007"/>
                </a:lnTo>
                <a:lnTo>
                  <a:pt x="681897" y="1653033"/>
                </a:lnTo>
                <a:lnTo>
                  <a:pt x="717095" y="1621733"/>
                </a:lnTo>
                <a:lnTo>
                  <a:pt x="750931" y="1589181"/>
                </a:lnTo>
                <a:lnTo>
                  <a:pt x="783324" y="1555450"/>
                </a:lnTo>
                <a:lnTo>
                  <a:pt x="814193" y="1520613"/>
                </a:lnTo>
                <a:lnTo>
                  <a:pt x="843456" y="1484746"/>
                </a:lnTo>
                <a:lnTo>
                  <a:pt x="871032" y="1447920"/>
                </a:lnTo>
                <a:lnTo>
                  <a:pt x="896839" y="1410211"/>
                </a:lnTo>
                <a:lnTo>
                  <a:pt x="920797" y="1371691"/>
                </a:lnTo>
                <a:lnTo>
                  <a:pt x="942824" y="1332434"/>
                </a:lnTo>
                <a:lnTo>
                  <a:pt x="962837" y="1292514"/>
                </a:lnTo>
                <a:lnTo>
                  <a:pt x="980757" y="1252005"/>
                </a:lnTo>
                <a:lnTo>
                  <a:pt x="996501" y="1210980"/>
                </a:lnTo>
                <a:lnTo>
                  <a:pt x="1009988" y="1169513"/>
                </a:lnTo>
                <a:lnTo>
                  <a:pt x="1021137" y="1127677"/>
                </a:lnTo>
                <a:lnTo>
                  <a:pt x="1029867" y="1085547"/>
                </a:lnTo>
                <a:lnTo>
                  <a:pt x="1036095" y="1043196"/>
                </a:lnTo>
                <a:lnTo>
                  <a:pt x="1039741" y="1000697"/>
                </a:lnTo>
                <a:lnTo>
                  <a:pt x="1040722" y="958125"/>
                </a:lnTo>
                <a:lnTo>
                  <a:pt x="1038786" y="912896"/>
                </a:lnTo>
                <a:lnTo>
                  <a:pt x="1033847" y="867755"/>
                </a:lnTo>
                <a:lnTo>
                  <a:pt x="1026002" y="822791"/>
                </a:lnTo>
                <a:lnTo>
                  <a:pt x="1015346" y="778091"/>
                </a:lnTo>
                <a:lnTo>
                  <a:pt x="1001976" y="733745"/>
                </a:lnTo>
                <a:lnTo>
                  <a:pt x="985987" y="689840"/>
                </a:lnTo>
                <a:lnTo>
                  <a:pt x="967476" y="646465"/>
                </a:lnTo>
                <a:lnTo>
                  <a:pt x="946538" y="603709"/>
                </a:lnTo>
                <a:lnTo>
                  <a:pt x="923270" y="561659"/>
                </a:lnTo>
                <a:lnTo>
                  <a:pt x="897767" y="520405"/>
                </a:lnTo>
                <a:lnTo>
                  <a:pt x="870125" y="480035"/>
                </a:lnTo>
                <a:lnTo>
                  <a:pt x="840441" y="440636"/>
                </a:lnTo>
                <a:lnTo>
                  <a:pt x="808810" y="402298"/>
                </a:lnTo>
                <a:lnTo>
                  <a:pt x="775329" y="365108"/>
                </a:lnTo>
                <a:lnTo>
                  <a:pt x="740093" y="329156"/>
                </a:lnTo>
                <a:lnTo>
                  <a:pt x="703198" y="294529"/>
                </a:lnTo>
                <a:lnTo>
                  <a:pt x="664745" y="261316"/>
                </a:lnTo>
                <a:lnTo>
                  <a:pt x="624825" y="229605"/>
                </a:lnTo>
                <a:lnTo>
                  <a:pt x="583535" y="199486"/>
                </a:lnTo>
                <a:lnTo>
                  <a:pt x="540970" y="171045"/>
                </a:lnTo>
                <a:lnTo>
                  <a:pt x="497228" y="144371"/>
                </a:lnTo>
                <a:lnTo>
                  <a:pt x="452404" y="119554"/>
                </a:lnTo>
                <a:lnTo>
                  <a:pt x="406596" y="96680"/>
                </a:lnTo>
                <a:lnTo>
                  <a:pt x="359899" y="75839"/>
                </a:lnTo>
                <a:lnTo>
                  <a:pt x="312402" y="57120"/>
                </a:lnTo>
                <a:lnTo>
                  <a:pt x="264211" y="40610"/>
                </a:lnTo>
                <a:lnTo>
                  <a:pt x="215421" y="26397"/>
                </a:lnTo>
                <a:lnTo>
                  <a:pt x="166124" y="14569"/>
                </a:lnTo>
                <a:lnTo>
                  <a:pt x="116399" y="5217"/>
                </a:lnTo>
                <a:lnTo>
                  <a:pt x="91424" y="1497"/>
                </a:lnTo>
                <a:lnTo>
                  <a:pt x="89349" y="1212"/>
                </a:lnTo>
                <a:lnTo>
                  <a:pt x="87249" y="937"/>
                </a:lnTo>
                <a:lnTo>
                  <a:pt x="85174" y="667"/>
                </a:lnTo>
                <a:lnTo>
                  <a:pt x="79874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9282182" y="2011753"/>
            <a:ext cx="143065" cy="10914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8378850" y="3125564"/>
            <a:ext cx="1619673" cy="385233"/>
          </a:xfrm>
          <a:custGeom>
            <a:avLst/>
            <a:gdLst/>
            <a:ahLst/>
            <a:cxnLst/>
            <a:rect l="l" t="t" r="r" b="b"/>
            <a:pathLst>
              <a:path w="1214754" h="288925">
                <a:moveTo>
                  <a:pt x="0" y="0"/>
                </a:moveTo>
                <a:lnTo>
                  <a:pt x="1214397" y="0"/>
                </a:lnTo>
                <a:lnTo>
                  <a:pt x="1214397" y="288596"/>
                </a:lnTo>
                <a:lnTo>
                  <a:pt x="0" y="288596"/>
                </a:lnTo>
                <a:lnTo>
                  <a:pt x="0" y="0"/>
                </a:lnTo>
                <a:close/>
              </a:path>
            </a:pathLst>
          </a:custGeom>
          <a:solidFill>
            <a:srgbClr val="FBE4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8378850" y="3125564"/>
            <a:ext cx="1619673" cy="310339"/>
          </a:xfrm>
          <a:prstGeom prst="rect">
            <a:avLst/>
          </a:prstGeom>
          <a:ln w="19049">
            <a:solidFill>
              <a:srgbClr val="FF9900"/>
            </a:solidFill>
          </a:ln>
        </p:spPr>
        <p:txBody>
          <a:bodyPr vert="horz" wrap="square" lIns="0" tIns="63498" rIns="0" bIns="0" rtlCol="0">
            <a:spAutoFit/>
          </a:bodyPr>
          <a:lstStyle/>
          <a:p>
            <a:pPr marL="238754">
              <a:spcBef>
                <a:spcPts val="500"/>
              </a:spcBef>
            </a:pPr>
            <a:r>
              <a:rPr sz="1600" spc="-20" dirty="0">
                <a:solidFill>
                  <a:srgbClr val="FF9900"/>
                </a:solidFill>
                <a:latin typeface="Arial"/>
                <a:cs typeface="Arial"/>
              </a:rPr>
              <a:t>3x3 conv,</a:t>
            </a:r>
            <a:r>
              <a:rPr sz="1600" spc="-27" dirty="0">
                <a:solidFill>
                  <a:srgbClr val="FF9900"/>
                </a:solidFill>
                <a:latin typeface="Arial"/>
                <a:cs typeface="Arial"/>
              </a:rPr>
              <a:t> </a:t>
            </a:r>
            <a:r>
              <a:rPr sz="1600" spc="-7" dirty="0">
                <a:solidFill>
                  <a:srgbClr val="FF9900"/>
                </a:solidFill>
                <a:latin typeface="Arial"/>
                <a:cs typeface="Arial"/>
              </a:rPr>
              <a:t>64</a:t>
            </a:r>
            <a:endParaRPr sz="1600">
              <a:latin typeface="Arial"/>
              <a:cs typeface="Arial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9188447" y="2891365"/>
            <a:ext cx="0" cy="234527"/>
          </a:xfrm>
          <a:custGeom>
            <a:avLst/>
            <a:gdLst/>
            <a:ahLst/>
            <a:cxnLst/>
            <a:rect l="l" t="t" r="r" b="b"/>
            <a:pathLst>
              <a:path h="175894">
                <a:moveTo>
                  <a:pt x="0" y="175649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9167482" y="2833731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49" y="43224"/>
                </a:moveTo>
                <a:lnTo>
                  <a:pt x="0" y="43224"/>
                </a:lnTo>
                <a:lnTo>
                  <a:pt x="15724" y="0"/>
                </a:lnTo>
                <a:lnTo>
                  <a:pt x="31449" y="432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9167482" y="2833731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49" y="43224"/>
                </a:moveTo>
                <a:lnTo>
                  <a:pt x="15724" y="0"/>
                </a:lnTo>
                <a:lnTo>
                  <a:pt x="0" y="43224"/>
                </a:lnTo>
                <a:lnTo>
                  <a:pt x="31449" y="43224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378350" y="3820593"/>
            <a:ext cx="1619673" cy="385233"/>
          </a:xfrm>
          <a:custGeom>
            <a:avLst/>
            <a:gdLst/>
            <a:ahLst/>
            <a:cxnLst/>
            <a:rect l="l" t="t" r="r" b="b"/>
            <a:pathLst>
              <a:path w="1214754" h="288925">
                <a:moveTo>
                  <a:pt x="0" y="0"/>
                </a:moveTo>
                <a:lnTo>
                  <a:pt x="1214397" y="0"/>
                </a:lnTo>
                <a:lnTo>
                  <a:pt x="1214397" y="288599"/>
                </a:lnTo>
                <a:lnTo>
                  <a:pt x="0" y="288599"/>
                </a:lnTo>
                <a:lnTo>
                  <a:pt x="0" y="0"/>
                </a:lnTo>
                <a:close/>
              </a:path>
            </a:pathLst>
          </a:custGeom>
          <a:solidFill>
            <a:srgbClr val="FBE4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8378350" y="3820593"/>
            <a:ext cx="1619673" cy="310339"/>
          </a:xfrm>
          <a:prstGeom prst="rect">
            <a:avLst/>
          </a:prstGeom>
          <a:ln w="19049">
            <a:solidFill>
              <a:srgbClr val="FF9900"/>
            </a:solidFill>
          </a:ln>
        </p:spPr>
        <p:txBody>
          <a:bodyPr vert="horz" wrap="square" lIns="0" tIns="63498" rIns="0" bIns="0" rtlCol="0">
            <a:spAutoFit/>
          </a:bodyPr>
          <a:lstStyle/>
          <a:p>
            <a:pPr marL="238754">
              <a:spcBef>
                <a:spcPts val="500"/>
              </a:spcBef>
            </a:pPr>
            <a:r>
              <a:rPr sz="1600" spc="-20" dirty="0">
                <a:solidFill>
                  <a:srgbClr val="FF9900"/>
                </a:solidFill>
                <a:latin typeface="Arial"/>
                <a:cs typeface="Arial"/>
              </a:rPr>
              <a:t>1x1 conv,</a:t>
            </a:r>
            <a:r>
              <a:rPr sz="1600" spc="-27" dirty="0">
                <a:solidFill>
                  <a:srgbClr val="FF9900"/>
                </a:solidFill>
                <a:latin typeface="Arial"/>
                <a:cs typeface="Arial"/>
              </a:rPr>
              <a:t> </a:t>
            </a:r>
            <a:r>
              <a:rPr sz="1600" spc="-7" dirty="0">
                <a:solidFill>
                  <a:srgbClr val="FF9900"/>
                </a:solidFill>
                <a:latin typeface="Arial"/>
                <a:cs typeface="Arial"/>
              </a:rPr>
              <a:t>64</a:t>
            </a:r>
            <a:endParaRPr sz="1600">
              <a:latin typeface="Arial"/>
              <a:cs typeface="Arial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9187947" y="3586393"/>
            <a:ext cx="847" cy="234527"/>
          </a:xfrm>
          <a:custGeom>
            <a:avLst/>
            <a:gdLst/>
            <a:ahLst/>
            <a:cxnLst/>
            <a:rect l="l" t="t" r="r" b="b"/>
            <a:pathLst>
              <a:path w="634" h="175894">
                <a:moveTo>
                  <a:pt x="0" y="175649"/>
                </a:moveTo>
                <a:lnTo>
                  <a:pt x="224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9167282" y="3528759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49" y="43224"/>
                </a:moveTo>
                <a:lnTo>
                  <a:pt x="0" y="43199"/>
                </a:lnTo>
                <a:lnTo>
                  <a:pt x="15774" y="0"/>
                </a:lnTo>
                <a:lnTo>
                  <a:pt x="31449" y="432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9167280" y="3528759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49" y="43224"/>
                </a:moveTo>
                <a:lnTo>
                  <a:pt x="15774" y="0"/>
                </a:lnTo>
                <a:lnTo>
                  <a:pt x="0" y="43199"/>
                </a:lnTo>
                <a:lnTo>
                  <a:pt x="31449" y="43224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7940550" y="4604969"/>
            <a:ext cx="1020233" cy="519007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algn="ctr">
              <a:lnSpc>
                <a:spcPts val="1907"/>
              </a:lnSpc>
              <a:spcBef>
                <a:spcPts val="133"/>
              </a:spcBef>
            </a:pPr>
            <a:r>
              <a:rPr sz="1600" spc="-20" dirty="0">
                <a:latin typeface="Arial"/>
                <a:cs typeface="Arial"/>
              </a:rPr>
              <a:t>28x28x256</a:t>
            </a:r>
            <a:endParaRPr sz="1600">
              <a:latin typeface="Arial"/>
              <a:cs typeface="Arial"/>
            </a:endParaRPr>
          </a:p>
          <a:p>
            <a:pPr algn="ctr">
              <a:lnSpc>
                <a:spcPts val="1907"/>
              </a:lnSpc>
            </a:pPr>
            <a:r>
              <a:rPr sz="1600" spc="-20" dirty="0">
                <a:latin typeface="Arial"/>
                <a:cs typeface="Arial"/>
              </a:rPr>
              <a:t>input</a:t>
            </a:r>
            <a:endParaRPr sz="160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712631" y="2311056"/>
            <a:ext cx="3745653" cy="1349587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100" spc="-7" dirty="0">
                <a:solidFill>
                  <a:srgbClr val="0000FF"/>
                </a:solidFill>
                <a:latin typeface="Arial"/>
                <a:cs typeface="Arial"/>
              </a:rPr>
              <a:t>For deeper</a:t>
            </a:r>
            <a:r>
              <a:rPr sz="2100" spc="-2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100" spc="-7" dirty="0">
                <a:solidFill>
                  <a:srgbClr val="0000FF"/>
                </a:solidFill>
                <a:latin typeface="Arial"/>
                <a:cs typeface="Arial"/>
              </a:rPr>
              <a:t>networks</a:t>
            </a:r>
            <a:endParaRPr sz="2100">
              <a:latin typeface="Arial"/>
              <a:cs typeface="Arial"/>
            </a:endParaRPr>
          </a:p>
          <a:p>
            <a:pPr marL="16933" marR="6773">
              <a:lnSpc>
                <a:spcPct val="101600"/>
              </a:lnSpc>
            </a:pPr>
            <a:r>
              <a:rPr sz="2100" spc="-7" dirty="0">
                <a:solidFill>
                  <a:srgbClr val="0000FF"/>
                </a:solidFill>
                <a:latin typeface="Arial"/>
                <a:cs typeface="Arial"/>
              </a:rPr>
              <a:t>(ResNet-50+), use “bottleneck”  layer to improve efficiency  (similar to</a:t>
            </a:r>
            <a:r>
              <a:rPr sz="2100" spc="-27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100" spc="-7" dirty="0">
                <a:solidFill>
                  <a:srgbClr val="0000FF"/>
                </a:solidFill>
                <a:latin typeface="Arial"/>
                <a:cs typeface="Arial"/>
              </a:rPr>
              <a:t>GoogLeNet)</a:t>
            </a:r>
            <a:endParaRPr sz="210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5685889" y="3883105"/>
            <a:ext cx="2007447" cy="877147"/>
          </a:xfrm>
          <a:prstGeom prst="rect">
            <a:avLst/>
          </a:prstGeom>
        </p:spPr>
        <p:txBody>
          <a:bodyPr vert="horz" wrap="square" lIns="0" tIns="30479" rIns="0" bIns="0" rtlCol="0">
            <a:spAutoFit/>
          </a:bodyPr>
          <a:lstStyle/>
          <a:p>
            <a:pPr marL="16933" marR="6773">
              <a:lnSpc>
                <a:spcPts val="2200"/>
              </a:lnSpc>
              <a:spcBef>
                <a:spcPts val="240"/>
              </a:spcBef>
            </a:pPr>
            <a:r>
              <a:rPr sz="1900" spc="-7" dirty="0">
                <a:solidFill>
                  <a:srgbClr val="0000FF"/>
                </a:solidFill>
                <a:latin typeface="Arial"/>
                <a:cs typeface="Arial"/>
              </a:rPr>
              <a:t>1x1 </a:t>
            </a:r>
            <a:r>
              <a:rPr sz="1900" dirty="0">
                <a:solidFill>
                  <a:srgbClr val="0000FF"/>
                </a:solidFill>
                <a:latin typeface="Arial"/>
                <a:cs typeface="Arial"/>
              </a:rPr>
              <a:t>conv, </a:t>
            </a:r>
            <a:r>
              <a:rPr sz="1900" spc="-7" dirty="0">
                <a:solidFill>
                  <a:srgbClr val="0000FF"/>
                </a:solidFill>
                <a:latin typeface="Arial"/>
                <a:cs typeface="Arial"/>
              </a:rPr>
              <a:t>64</a:t>
            </a:r>
            <a:r>
              <a:rPr sz="1900" spc="-133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900" spc="-7" dirty="0">
                <a:solidFill>
                  <a:srgbClr val="0000FF"/>
                </a:solidFill>
                <a:latin typeface="Arial"/>
                <a:cs typeface="Arial"/>
              </a:rPr>
              <a:t>filters  to project to  28x28x64</a:t>
            </a:r>
            <a:endParaRPr sz="190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5585126" y="2968708"/>
            <a:ext cx="2496819" cy="877162"/>
          </a:xfrm>
          <a:prstGeom prst="rect">
            <a:avLst/>
          </a:prstGeom>
        </p:spPr>
        <p:txBody>
          <a:bodyPr vert="horz" wrap="square" lIns="0" tIns="30479" rIns="0" bIns="0" rtlCol="0">
            <a:spAutoFit/>
          </a:bodyPr>
          <a:lstStyle/>
          <a:p>
            <a:pPr marL="16933" marR="6773">
              <a:lnSpc>
                <a:spcPts val="2200"/>
              </a:lnSpc>
              <a:spcBef>
                <a:spcPts val="240"/>
              </a:spcBef>
            </a:pPr>
            <a:r>
              <a:rPr sz="1900" spc="-7" dirty="0">
                <a:solidFill>
                  <a:srgbClr val="0000FF"/>
                </a:solidFill>
                <a:latin typeface="Arial"/>
                <a:cs typeface="Arial"/>
              </a:rPr>
              <a:t>3x3 </a:t>
            </a:r>
            <a:r>
              <a:rPr sz="1900" dirty="0">
                <a:solidFill>
                  <a:srgbClr val="0000FF"/>
                </a:solidFill>
                <a:latin typeface="Arial"/>
                <a:cs typeface="Arial"/>
              </a:rPr>
              <a:t>conv </a:t>
            </a:r>
            <a:r>
              <a:rPr sz="1900" spc="-7" dirty="0">
                <a:solidFill>
                  <a:srgbClr val="0000FF"/>
                </a:solidFill>
                <a:latin typeface="Arial"/>
                <a:cs typeface="Arial"/>
              </a:rPr>
              <a:t>operates</a:t>
            </a:r>
            <a:r>
              <a:rPr sz="1900" spc="-127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900" spc="-7" dirty="0">
                <a:solidFill>
                  <a:srgbClr val="0000FF"/>
                </a:solidFill>
                <a:latin typeface="Arial"/>
                <a:cs typeface="Arial"/>
              </a:rPr>
              <a:t>over  only 64 feature</a:t>
            </a:r>
            <a:r>
              <a:rPr sz="1900" spc="-6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900" spc="-7" dirty="0">
                <a:solidFill>
                  <a:srgbClr val="0000FF"/>
                </a:solidFill>
                <a:latin typeface="Arial"/>
                <a:cs typeface="Arial"/>
              </a:rPr>
              <a:t>maps</a:t>
            </a:r>
            <a:endParaRPr sz="190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5293294" y="2130509"/>
            <a:ext cx="2704252" cy="597745"/>
          </a:xfrm>
          <a:prstGeom prst="rect">
            <a:avLst/>
          </a:prstGeom>
        </p:spPr>
        <p:txBody>
          <a:bodyPr vert="horz" wrap="square" lIns="0" tIns="30479" rIns="0" bIns="0" rtlCol="0">
            <a:spAutoFit/>
          </a:bodyPr>
          <a:lstStyle/>
          <a:p>
            <a:pPr marL="16933" marR="6773">
              <a:lnSpc>
                <a:spcPts val="2200"/>
              </a:lnSpc>
              <a:spcBef>
                <a:spcPts val="240"/>
              </a:spcBef>
            </a:pPr>
            <a:r>
              <a:rPr sz="1900" spc="-7" dirty="0">
                <a:solidFill>
                  <a:srgbClr val="0000FF"/>
                </a:solidFill>
                <a:latin typeface="Arial"/>
                <a:cs typeface="Arial"/>
              </a:rPr>
              <a:t>back to 256 feature</a:t>
            </a:r>
            <a:r>
              <a:rPr sz="1900" spc="-113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900" spc="-7" dirty="0">
                <a:solidFill>
                  <a:srgbClr val="0000FF"/>
                </a:solidFill>
                <a:latin typeface="Arial"/>
                <a:cs typeface="Arial"/>
              </a:rPr>
              <a:t>maps  (28x28x256)</a:t>
            </a:r>
            <a:endParaRPr sz="1900">
              <a:latin typeface="Arial"/>
              <a:cs typeface="Arial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6851652" y="2789765"/>
            <a:ext cx="0" cy="234527"/>
          </a:xfrm>
          <a:custGeom>
            <a:avLst/>
            <a:gdLst/>
            <a:ahLst/>
            <a:cxnLst/>
            <a:rect l="l" t="t" r="r" b="b"/>
            <a:pathLst>
              <a:path h="175894">
                <a:moveTo>
                  <a:pt x="0" y="175649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6830686" y="2732131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49" y="43224"/>
                </a:moveTo>
                <a:lnTo>
                  <a:pt x="0" y="43224"/>
                </a:lnTo>
                <a:lnTo>
                  <a:pt x="15724" y="0"/>
                </a:lnTo>
                <a:lnTo>
                  <a:pt x="31449" y="432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830686" y="2732131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49" y="43224"/>
                </a:moveTo>
                <a:lnTo>
                  <a:pt x="15724" y="0"/>
                </a:lnTo>
                <a:lnTo>
                  <a:pt x="0" y="43224"/>
                </a:lnTo>
                <a:lnTo>
                  <a:pt x="31449" y="43224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6851452" y="3666326"/>
            <a:ext cx="847" cy="234527"/>
          </a:xfrm>
          <a:custGeom>
            <a:avLst/>
            <a:gdLst/>
            <a:ahLst/>
            <a:cxnLst/>
            <a:rect l="l" t="t" r="r" b="b"/>
            <a:pathLst>
              <a:path w="635" h="175894">
                <a:moveTo>
                  <a:pt x="0" y="175649"/>
                </a:moveTo>
                <a:lnTo>
                  <a:pt x="224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6830787" y="3608693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49" y="43224"/>
                </a:moveTo>
                <a:lnTo>
                  <a:pt x="0" y="43199"/>
                </a:lnTo>
                <a:lnTo>
                  <a:pt x="15774" y="0"/>
                </a:lnTo>
                <a:lnTo>
                  <a:pt x="31449" y="432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6830786" y="3608693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49" y="43224"/>
                </a:moveTo>
                <a:lnTo>
                  <a:pt x="15774" y="0"/>
                </a:lnTo>
                <a:lnTo>
                  <a:pt x="0" y="43199"/>
                </a:lnTo>
                <a:lnTo>
                  <a:pt x="31449" y="43224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5293293" y="1313368"/>
            <a:ext cx="3870960" cy="856827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R="6773" algn="r">
              <a:lnSpc>
                <a:spcPts val="1907"/>
              </a:lnSpc>
              <a:spcBef>
                <a:spcPts val="133"/>
              </a:spcBef>
            </a:pPr>
            <a:r>
              <a:rPr sz="1600" spc="-20" dirty="0">
                <a:latin typeface="Arial"/>
                <a:cs typeface="Arial"/>
              </a:rPr>
              <a:t>28x28x256</a:t>
            </a:r>
            <a:endParaRPr sz="1600">
              <a:latin typeface="Arial"/>
              <a:cs typeface="Arial"/>
            </a:endParaRPr>
          </a:p>
          <a:p>
            <a:pPr marR="215048" algn="r">
              <a:lnSpc>
                <a:spcPts val="1907"/>
              </a:lnSpc>
            </a:pPr>
            <a:r>
              <a:rPr sz="1600" spc="-7" dirty="0">
                <a:latin typeface="Arial"/>
                <a:cs typeface="Arial"/>
              </a:rPr>
              <a:t>output</a:t>
            </a:r>
            <a:endParaRPr sz="1600">
              <a:latin typeface="Arial"/>
              <a:cs typeface="Arial"/>
            </a:endParaRPr>
          </a:p>
          <a:p>
            <a:pPr marL="16933">
              <a:spcBef>
                <a:spcPts val="413"/>
              </a:spcBef>
            </a:pPr>
            <a:r>
              <a:rPr sz="1900" spc="-7" dirty="0">
                <a:solidFill>
                  <a:srgbClr val="0000FF"/>
                </a:solidFill>
                <a:latin typeface="Arial"/>
                <a:cs typeface="Arial"/>
              </a:rPr>
              <a:t>1x1 </a:t>
            </a:r>
            <a:r>
              <a:rPr sz="1900" dirty="0">
                <a:solidFill>
                  <a:srgbClr val="0000FF"/>
                </a:solidFill>
                <a:latin typeface="Arial"/>
                <a:cs typeface="Arial"/>
              </a:rPr>
              <a:t>conv, </a:t>
            </a:r>
            <a:r>
              <a:rPr sz="1900" spc="-7" dirty="0">
                <a:solidFill>
                  <a:srgbClr val="0000FF"/>
                </a:solidFill>
                <a:latin typeface="Arial"/>
                <a:cs typeface="Arial"/>
              </a:rPr>
              <a:t>256 filters</a:t>
            </a:r>
            <a:r>
              <a:rPr sz="1900" spc="-4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900" spc="-7" dirty="0">
                <a:solidFill>
                  <a:srgbClr val="0000FF"/>
                </a:solidFill>
                <a:latin typeface="Arial"/>
                <a:cs typeface="Arial"/>
              </a:rPr>
              <a:t>projects</a:t>
            </a:r>
            <a:endParaRPr sz="1900">
              <a:latin typeface="Arial"/>
              <a:cs typeface="Aria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210566" y="6290125"/>
            <a:ext cx="11612033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53"/>
              </a:lnSpc>
              <a:tabLst>
                <a:tab pos="7004298" algn="l"/>
                <a:tab pos="9747430" algn="l"/>
              </a:tabLst>
            </a:pP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2400" spc="-2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2400" spc="-1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Yeung	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May 2,</a:t>
            </a:r>
            <a:r>
              <a:rPr sz="4000" spc="-189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4000" baseline="-4166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25989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25365" y="1536375"/>
            <a:ext cx="9144000" cy="3346027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R="5344872" algn="ctr">
              <a:spcBef>
                <a:spcPts val="133"/>
              </a:spcBef>
            </a:pPr>
            <a:r>
              <a:rPr sz="2400" spc="-7" dirty="0">
                <a:latin typeface="Arial"/>
                <a:cs typeface="Arial"/>
              </a:rPr>
              <a:t>Training ResNet in</a:t>
            </a:r>
            <a:r>
              <a:rPr sz="2400" spc="-113" dirty="0">
                <a:latin typeface="Arial"/>
                <a:cs typeface="Arial"/>
              </a:rPr>
              <a:t> </a:t>
            </a:r>
            <a:r>
              <a:rPr sz="2400" spc="-7" dirty="0">
                <a:latin typeface="Arial"/>
                <a:cs typeface="Arial"/>
              </a:rPr>
              <a:t>practice:</a:t>
            </a:r>
            <a:endParaRPr sz="2400" dirty="0">
              <a:latin typeface="Arial"/>
              <a:cs typeface="Arial"/>
            </a:endParaRPr>
          </a:p>
          <a:p>
            <a:pPr>
              <a:spcBef>
                <a:spcPts val="7"/>
              </a:spcBef>
            </a:pPr>
            <a:endParaRPr sz="2500" dirty="0">
              <a:latin typeface="Times New Roman"/>
              <a:cs typeface="Times New Roman"/>
            </a:endParaRPr>
          </a:p>
          <a:p>
            <a:pPr marL="626518" indent="-406390">
              <a:buChar char="-"/>
              <a:tabLst>
                <a:tab pos="625671" algn="l"/>
                <a:tab pos="626518" algn="l"/>
              </a:tabLst>
            </a:pPr>
            <a:r>
              <a:rPr sz="2400" spc="-7" dirty="0">
                <a:latin typeface="Arial"/>
                <a:cs typeface="Arial"/>
              </a:rPr>
              <a:t>Batch Normalization after every CONV</a:t>
            </a:r>
            <a:r>
              <a:rPr sz="2400" spc="-33" dirty="0">
                <a:latin typeface="Arial"/>
                <a:cs typeface="Arial"/>
              </a:rPr>
              <a:t> </a:t>
            </a:r>
            <a:r>
              <a:rPr sz="2400" spc="-7" dirty="0">
                <a:latin typeface="Arial"/>
                <a:cs typeface="Arial"/>
              </a:rPr>
              <a:t>layer</a:t>
            </a:r>
            <a:endParaRPr sz="2400" dirty="0">
              <a:latin typeface="Arial"/>
              <a:cs typeface="Arial"/>
            </a:endParaRPr>
          </a:p>
          <a:p>
            <a:pPr marL="626518" indent="-406390">
              <a:spcBef>
                <a:spcPts val="20"/>
              </a:spcBef>
              <a:buChar char="-"/>
              <a:tabLst>
                <a:tab pos="625671" algn="l"/>
                <a:tab pos="626518" algn="l"/>
              </a:tabLst>
            </a:pPr>
            <a:r>
              <a:rPr sz="2400" spc="-7" dirty="0">
                <a:latin typeface="Arial"/>
                <a:cs typeface="Arial"/>
              </a:rPr>
              <a:t>Xavier/2 initialization from He et</a:t>
            </a:r>
            <a:r>
              <a:rPr sz="2400" spc="-27" dirty="0">
                <a:latin typeface="Arial"/>
                <a:cs typeface="Arial"/>
              </a:rPr>
              <a:t> </a:t>
            </a:r>
            <a:r>
              <a:rPr sz="2400" spc="-7" dirty="0">
                <a:latin typeface="Arial"/>
                <a:cs typeface="Arial"/>
              </a:rPr>
              <a:t>al.</a:t>
            </a:r>
            <a:endParaRPr sz="2400" dirty="0">
              <a:latin typeface="Arial"/>
              <a:cs typeface="Arial"/>
            </a:endParaRPr>
          </a:p>
          <a:p>
            <a:pPr marL="626518" indent="-406390">
              <a:spcBef>
                <a:spcPts val="20"/>
              </a:spcBef>
              <a:buChar char="-"/>
              <a:tabLst>
                <a:tab pos="625671" algn="l"/>
                <a:tab pos="626518" algn="l"/>
              </a:tabLst>
            </a:pPr>
            <a:r>
              <a:rPr sz="2400" spc="-7" dirty="0">
                <a:latin typeface="Arial"/>
                <a:cs typeface="Arial"/>
              </a:rPr>
              <a:t>SGD </a:t>
            </a:r>
            <a:r>
              <a:rPr sz="2400" dirty="0">
                <a:latin typeface="Arial"/>
                <a:cs typeface="Arial"/>
              </a:rPr>
              <a:t>+ </a:t>
            </a:r>
            <a:r>
              <a:rPr sz="2400" spc="-7" dirty="0">
                <a:latin typeface="Arial"/>
                <a:cs typeface="Arial"/>
              </a:rPr>
              <a:t>Momentum</a:t>
            </a:r>
            <a:r>
              <a:rPr sz="2400" spc="-33" dirty="0">
                <a:latin typeface="Arial"/>
                <a:cs typeface="Arial"/>
              </a:rPr>
              <a:t> </a:t>
            </a:r>
            <a:r>
              <a:rPr sz="2400" spc="-7" dirty="0">
                <a:latin typeface="Arial"/>
                <a:cs typeface="Arial"/>
              </a:rPr>
              <a:t>(0.9)</a:t>
            </a:r>
            <a:endParaRPr sz="2400" dirty="0">
              <a:latin typeface="Arial"/>
              <a:cs typeface="Arial"/>
            </a:endParaRPr>
          </a:p>
          <a:p>
            <a:pPr marL="626518" indent="-406390">
              <a:spcBef>
                <a:spcPts val="20"/>
              </a:spcBef>
              <a:buChar char="-"/>
              <a:tabLst>
                <a:tab pos="625671" algn="l"/>
                <a:tab pos="626518" algn="l"/>
              </a:tabLst>
            </a:pPr>
            <a:r>
              <a:rPr sz="2400" spc="-7" dirty="0">
                <a:latin typeface="Arial"/>
                <a:cs typeface="Arial"/>
              </a:rPr>
              <a:t>Learning rate: 0.1, divided by 10 when </a:t>
            </a:r>
            <a:r>
              <a:rPr sz="2400" dirty="0">
                <a:latin typeface="Arial"/>
                <a:cs typeface="Arial"/>
              </a:rPr>
              <a:t>validation </a:t>
            </a:r>
            <a:r>
              <a:rPr sz="2400" spc="-7" dirty="0">
                <a:latin typeface="Arial"/>
                <a:cs typeface="Arial"/>
              </a:rPr>
              <a:t>error</a:t>
            </a:r>
            <a:r>
              <a:rPr sz="2400" spc="-93" dirty="0">
                <a:latin typeface="Arial"/>
                <a:cs typeface="Arial"/>
              </a:rPr>
              <a:t> </a:t>
            </a:r>
            <a:r>
              <a:rPr sz="2400" spc="-7" dirty="0">
                <a:latin typeface="Arial"/>
                <a:cs typeface="Arial"/>
              </a:rPr>
              <a:t>plateaus</a:t>
            </a:r>
            <a:endParaRPr sz="2400" dirty="0">
              <a:latin typeface="Arial"/>
              <a:cs typeface="Arial"/>
            </a:endParaRPr>
          </a:p>
          <a:p>
            <a:pPr marL="626518" indent="-406390">
              <a:spcBef>
                <a:spcPts val="20"/>
              </a:spcBef>
              <a:buChar char="-"/>
              <a:tabLst>
                <a:tab pos="625671" algn="l"/>
                <a:tab pos="626518" algn="l"/>
              </a:tabLst>
            </a:pPr>
            <a:r>
              <a:rPr sz="2400" spc="-7" dirty="0">
                <a:latin typeface="Arial"/>
                <a:cs typeface="Arial"/>
              </a:rPr>
              <a:t>Mini-batch </a:t>
            </a:r>
            <a:r>
              <a:rPr sz="2400" dirty="0">
                <a:latin typeface="Arial"/>
                <a:cs typeface="Arial"/>
              </a:rPr>
              <a:t>size</a:t>
            </a:r>
            <a:r>
              <a:rPr sz="2400" spc="-13" dirty="0">
                <a:latin typeface="Arial"/>
                <a:cs typeface="Arial"/>
              </a:rPr>
              <a:t> </a:t>
            </a:r>
            <a:r>
              <a:rPr sz="2400" spc="-7" dirty="0">
                <a:latin typeface="Arial"/>
                <a:cs typeface="Arial"/>
              </a:rPr>
              <a:t>256</a:t>
            </a:r>
            <a:endParaRPr sz="2400" dirty="0">
              <a:latin typeface="Arial"/>
              <a:cs typeface="Arial"/>
            </a:endParaRPr>
          </a:p>
          <a:p>
            <a:pPr marL="626518" indent="-406390">
              <a:spcBef>
                <a:spcPts val="20"/>
              </a:spcBef>
              <a:buChar char="-"/>
              <a:tabLst>
                <a:tab pos="625671" algn="l"/>
                <a:tab pos="626518" algn="l"/>
              </a:tabLst>
            </a:pPr>
            <a:r>
              <a:rPr sz="2400" spc="-7" dirty="0">
                <a:latin typeface="Arial"/>
                <a:cs typeface="Arial"/>
              </a:rPr>
              <a:t>Weight decay of</a:t>
            </a:r>
            <a:r>
              <a:rPr sz="2400" spc="-13" dirty="0">
                <a:latin typeface="Arial"/>
                <a:cs typeface="Arial"/>
              </a:rPr>
              <a:t> </a:t>
            </a:r>
            <a:r>
              <a:rPr sz="2400" spc="-7" dirty="0">
                <a:latin typeface="Arial"/>
                <a:cs typeface="Arial"/>
              </a:rPr>
              <a:t>1e-5</a:t>
            </a:r>
            <a:endParaRPr sz="2400" dirty="0">
              <a:latin typeface="Arial"/>
              <a:cs typeface="Arial"/>
            </a:endParaRPr>
          </a:p>
          <a:p>
            <a:pPr marL="626518" indent="-406390">
              <a:spcBef>
                <a:spcPts val="20"/>
              </a:spcBef>
              <a:buChar char="-"/>
              <a:tabLst>
                <a:tab pos="625671" algn="l"/>
                <a:tab pos="626518" algn="l"/>
              </a:tabLst>
            </a:pPr>
            <a:r>
              <a:rPr sz="2400" spc="-7" dirty="0">
                <a:latin typeface="Arial"/>
                <a:cs typeface="Arial"/>
              </a:rPr>
              <a:t>No dropout</a:t>
            </a:r>
            <a:r>
              <a:rPr sz="2400" spc="-13" dirty="0">
                <a:latin typeface="Arial"/>
                <a:cs typeface="Arial"/>
              </a:rPr>
              <a:t> </a:t>
            </a:r>
            <a:r>
              <a:rPr sz="2400" spc="-7" dirty="0">
                <a:latin typeface="Arial"/>
                <a:cs typeface="Arial"/>
              </a:rPr>
              <a:t>used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10566" y="6290125"/>
            <a:ext cx="11612033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53"/>
              </a:lnSpc>
              <a:tabLst>
                <a:tab pos="7004298" algn="l"/>
                <a:tab pos="9747430" algn="l"/>
              </a:tabLst>
            </a:pP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2400" spc="-2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2400" spc="-1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Yeung	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May 2,</a:t>
            </a:r>
            <a:r>
              <a:rPr sz="4000" spc="-189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4000" baseline="-4166" dirty="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0133" y="-92321"/>
            <a:ext cx="4628727" cy="1433723"/>
          </a:xfrm>
          <a:prstGeom prst="rect">
            <a:avLst/>
          </a:prstGeom>
        </p:spPr>
        <p:txBody>
          <a:bodyPr vert="horz" wrap="square" lIns="0" tIns="101597" rIns="0" bIns="0" rtlCol="0">
            <a:spAutoFit/>
          </a:bodyPr>
          <a:lstStyle/>
          <a:p>
            <a:pPr marL="16933">
              <a:lnSpc>
                <a:spcPct val="100000"/>
              </a:lnSpc>
              <a:spcBef>
                <a:spcPts val="800"/>
              </a:spcBef>
            </a:pPr>
            <a:r>
              <a:rPr sz="4000" spc="-7" dirty="0">
                <a:solidFill>
                  <a:srgbClr val="000000"/>
                </a:solidFill>
              </a:rPr>
              <a:t>Case </a:t>
            </a:r>
            <a:r>
              <a:rPr sz="4000" spc="-13" dirty="0">
                <a:solidFill>
                  <a:srgbClr val="000000"/>
                </a:solidFill>
              </a:rPr>
              <a:t>Study:</a:t>
            </a:r>
            <a:r>
              <a:rPr sz="4000" spc="-120" dirty="0">
                <a:solidFill>
                  <a:srgbClr val="000000"/>
                </a:solidFill>
              </a:rPr>
              <a:t> </a:t>
            </a:r>
            <a:r>
              <a:rPr sz="4000" spc="-7" dirty="0">
                <a:solidFill>
                  <a:srgbClr val="000000"/>
                </a:solidFill>
              </a:rPr>
              <a:t>ResNet</a:t>
            </a:r>
            <a:endParaRPr sz="4000"/>
          </a:p>
          <a:p>
            <a:pPr marL="175256">
              <a:lnSpc>
                <a:spcPct val="100000"/>
              </a:lnSpc>
              <a:spcBef>
                <a:spcPts val="313"/>
              </a:spcBef>
            </a:pPr>
            <a:r>
              <a:rPr i="1" spc="-7" dirty="0">
                <a:solidFill>
                  <a:srgbClr val="000000"/>
                </a:solidFill>
                <a:latin typeface="Arial"/>
                <a:cs typeface="Arial"/>
              </a:rPr>
              <a:t>[He et al.,</a:t>
            </a:r>
            <a:r>
              <a:rPr i="1" spc="-2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i="1" spc="-7" dirty="0">
                <a:solidFill>
                  <a:srgbClr val="000000"/>
                </a:solidFill>
                <a:latin typeface="Arial"/>
                <a:cs typeface="Arial"/>
              </a:rPr>
              <a:t>2015]</a:t>
            </a:r>
          </a:p>
        </p:txBody>
      </p:sp>
    </p:spTree>
    <p:extLst>
      <p:ext uri="{BB962C8B-B14F-4D97-AF65-F5344CB8AC3E}">
        <p14:creationId xmlns:p14="http://schemas.microsoft.com/office/powerpoint/2010/main" val="3028016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0133" y="-92321"/>
            <a:ext cx="4628727" cy="1433723"/>
          </a:xfrm>
          <a:prstGeom prst="rect">
            <a:avLst/>
          </a:prstGeom>
        </p:spPr>
        <p:txBody>
          <a:bodyPr vert="horz" wrap="square" lIns="0" tIns="101597" rIns="0" bIns="0" rtlCol="0">
            <a:spAutoFit/>
          </a:bodyPr>
          <a:lstStyle/>
          <a:p>
            <a:pPr marL="16933">
              <a:lnSpc>
                <a:spcPct val="100000"/>
              </a:lnSpc>
              <a:spcBef>
                <a:spcPts val="800"/>
              </a:spcBef>
            </a:pPr>
            <a:r>
              <a:rPr sz="4000" spc="-7" dirty="0">
                <a:solidFill>
                  <a:srgbClr val="000000"/>
                </a:solidFill>
              </a:rPr>
              <a:t>Case </a:t>
            </a:r>
            <a:r>
              <a:rPr sz="4000" spc="-13" dirty="0">
                <a:solidFill>
                  <a:srgbClr val="000000"/>
                </a:solidFill>
              </a:rPr>
              <a:t>Study:</a:t>
            </a:r>
            <a:r>
              <a:rPr sz="4000" spc="-120" dirty="0">
                <a:solidFill>
                  <a:srgbClr val="000000"/>
                </a:solidFill>
              </a:rPr>
              <a:t> </a:t>
            </a:r>
            <a:r>
              <a:rPr sz="4000" spc="-7" dirty="0">
                <a:solidFill>
                  <a:srgbClr val="000000"/>
                </a:solidFill>
              </a:rPr>
              <a:t>ResNet</a:t>
            </a:r>
            <a:endParaRPr sz="4000"/>
          </a:p>
          <a:p>
            <a:pPr marL="175256">
              <a:lnSpc>
                <a:spcPct val="100000"/>
              </a:lnSpc>
              <a:spcBef>
                <a:spcPts val="313"/>
              </a:spcBef>
            </a:pPr>
            <a:r>
              <a:rPr i="1" spc="-7" dirty="0">
                <a:solidFill>
                  <a:srgbClr val="000000"/>
                </a:solidFill>
                <a:latin typeface="Arial"/>
                <a:cs typeface="Arial"/>
              </a:rPr>
              <a:t>[He et al.,</a:t>
            </a:r>
            <a:r>
              <a:rPr i="1" spc="-2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i="1" spc="-7" dirty="0">
                <a:solidFill>
                  <a:srgbClr val="000000"/>
                </a:solidFill>
                <a:latin typeface="Arial"/>
                <a:cs typeface="Arial"/>
              </a:rPr>
              <a:t>2015]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59132" y="1513853"/>
            <a:ext cx="2587413" cy="34026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100" spc="-7" dirty="0">
                <a:latin typeface="Arial"/>
                <a:cs typeface="Arial"/>
              </a:rPr>
              <a:t>Experimental</a:t>
            </a:r>
            <a:r>
              <a:rPr sz="2100" spc="-100" dirty="0">
                <a:latin typeface="Arial"/>
                <a:cs typeface="Arial"/>
              </a:rPr>
              <a:t> </a:t>
            </a:r>
            <a:r>
              <a:rPr sz="2100" spc="-7" dirty="0">
                <a:latin typeface="Arial"/>
                <a:cs typeface="Arial"/>
              </a:rPr>
              <a:t>Results</a:t>
            </a:r>
            <a:endParaRPr sz="21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73731" y="1844053"/>
            <a:ext cx="4143587" cy="3000587"/>
          </a:xfrm>
          <a:prstGeom prst="rect">
            <a:avLst/>
          </a:prstGeom>
        </p:spPr>
        <p:txBody>
          <a:bodyPr vert="horz" wrap="square" lIns="0" tIns="11853" rIns="0" bIns="0" rtlCol="0">
            <a:spAutoFit/>
          </a:bodyPr>
          <a:lstStyle/>
          <a:p>
            <a:pPr marL="411470" marR="6773" indent="-394537">
              <a:lnSpc>
                <a:spcPct val="101600"/>
              </a:lnSpc>
              <a:spcBef>
                <a:spcPts val="93"/>
              </a:spcBef>
              <a:buChar char="-"/>
              <a:tabLst>
                <a:tab pos="411470" algn="l"/>
                <a:tab pos="412316" algn="l"/>
              </a:tabLst>
            </a:pPr>
            <a:r>
              <a:rPr sz="2100" spc="-7" dirty="0">
                <a:latin typeface="Arial"/>
                <a:cs typeface="Arial"/>
              </a:rPr>
              <a:t>Able to train </a:t>
            </a:r>
            <a:r>
              <a:rPr sz="2100" dirty="0">
                <a:latin typeface="Arial"/>
                <a:cs typeface="Arial"/>
              </a:rPr>
              <a:t>very </a:t>
            </a:r>
            <a:r>
              <a:rPr sz="2100" spc="-7" dirty="0">
                <a:latin typeface="Arial"/>
                <a:cs typeface="Arial"/>
              </a:rPr>
              <a:t>deep  networks without degrading  (152 layers on ImageNet, 1202  on</a:t>
            </a:r>
            <a:r>
              <a:rPr sz="2100" spc="-13" dirty="0">
                <a:latin typeface="Arial"/>
                <a:cs typeface="Arial"/>
              </a:rPr>
              <a:t> </a:t>
            </a:r>
            <a:r>
              <a:rPr sz="2100" spc="-7" dirty="0">
                <a:latin typeface="Arial"/>
                <a:cs typeface="Arial"/>
              </a:rPr>
              <a:t>Cifar)</a:t>
            </a:r>
            <a:endParaRPr sz="2100">
              <a:latin typeface="Arial"/>
              <a:cs typeface="Arial"/>
            </a:endParaRPr>
          </a:p>
          <a:p>
            <a:pPr marL="411470" marR="93978" indent="-394537">
              <a:lnSpc>
                <a:spcPct val="101600"/>
              </a:lnSpc>
              <a:buChar char="-"/>
              <a:tabLst>
                <a:tab pos="411470" algn="l"/>
                <a:tab pos="412316" algn="l"/>
              </a:tabLst>
            </a:pPr>
            <a:r>
              <a:rPr sz="2100" spc="-7" dirty="0">
                <a:latin typeface="Arial"/>
                <a:cs typeface="Arial"/>
              </a:rPr>
              <a:t>Deeper networks now achieve  lowing training error as  expected</a:t>
            </a:r>
            <a:endParaRPr sz="2100">
              <a:latin typeface="Arial"/>
              <a:cs typeface="Arial"/>
            </a:endParaRPr>
          </a:p>
          <a:p>
            <a:pPr marL="411470" marR="107524" indent="-394537">
              <a:lnSpc>
                <a:spcPct val="101600"/>
              </a:lnSpc>
              <a:buChar char="-"/>
              <a:tabLst>
                <a:tab pos="411470" algn="l"/>
                <a:tab pos="412316" algn="l"/>
              </a:tabLst>
            </a:pPr>
            <a:r>
              <a:rPr sz="2100" spc="-7" dirty="0">
                <a:latin typeface="Arial"/>
                <a:cs typeface="Arial"/>
              </a:rPr>
              <a:t>Swept 1st place in all ILSVRC  and COCO 2015</a:t>
            </a:r>
            <a:r>
              <a:rPr sz="2100" spc="-120" dirty="0">
                <a:latin typeface="Arial"/>
                <a:cs typeface="Arial"/>
              </a:rPr>
              <a:t> </a:t>
            </a:r>
            <a:r>
              <a:rPr sz="2100" dirty="0">
                <a:latin typeface="Arial"/>
                <a:cs typeface="Arial"/>
              </a:rPr>
              <a:t>competitions</a:t>
            </a:r>
            <a:endParaRPr sz="21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628668" y="1767825"/>
            <a:ext cx="5604857" cy="24814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130090" y="1737146"/>
            <a:ext cx="6753013" cy="2754207"/>
          </a:xfrm>
          <a:custGeom>
            <a:avLst/>
            <a:gdLst/>
            <a:ahLst/>
            <a:cxnLst/>
            <a:rect l="l" t="t" r="r" b="b"/>
            <a:pathLst>
              <a:path w="5064759" h="2065654">
                <a:moveTo>
                  <a:pt x="0" y="0"/>
                </a:moveTo>
                <a:lnTo>
                  <a:pt x="5064639" y="0"/>
                </a:lnTo>
                <a:lnTo>
                  <a:pt x="5064639" y="2065208"/>
                </a:lnTo>
                <a:lnTo>
                  <a:pt x="0" y="2065208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394183" y="4682566"/>
            <a:ext cx="5569372" cy="1136225"/>
          </a:xfrm>
          <a:prstGeom prst="rect">
            <a:avLst/>
          </a:prstGeom>
        </p:spPr>
        <p:txBody>
          <a:bodyPr vert="horz" wrap="square" lIns="0" tIns="14393" rIns="0" bIns="0" rtlCol="0">
            <a:spAutoFit/>
          </a:bodyPr>
          <a:lstStyle/>
          <a:p>
            <a:pPr marL="16933" marR="6773">
              <a:lnSpc>
                <a:spcPct val="100699"/>
              </a:lnSpc>
              <a:spcBef>
                <a:spcPts val="113"/>
              </a:spcBef>
            </a:pP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ILSVRC 2015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classification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winner</a:t>
            </a:r>
            <a:r>
              <a:rPr sz="2400" spc="-127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(3.6%  top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5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error) -- better than “human  performance”! (Russakovsky</a:t>
            </a:r>
            <a:r>
              <a:rPr sz="2400" spc="-33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2014)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10566" y="6290125"/>
            <a:ext cx="11612033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53"/>
              </a:lnSpc>
              <a:tabLst>
                <a:tab pos="7004298" algn="l"/>
                <a:tab pos="9747430" algn="l"/>
              </a:tabLst>
            </a:pP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2400" spc="-2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2400" spc="-1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Yeung	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May 2,</a:t>
            </a:r>
            <a:r>
              <a:rPr sz="4000" spc="-189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4000" baseline="-4166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05692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61032" y="1241498"/>
            <a:ext cx="8154267" cy="442591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560429" y="1071297"/>
            <a:ext cx="3945467" cy="726440"/>
          </a:xfrm>
          <a:custGeom>
            <a:avLst/>
            <a:gdLst/>
            <a:ahLst/>
            <a:cxnLst/>
            <a:rect l="l" t="t" r="r" b="b"/>
            <a:pathLst>
              <a:path w="2959100" h="544830">
                <a:moveTo>
                  <a:pt x="0" y="0"/>
                </a:moveTo>
                <a:lnTo>
                  <a:pt x="2958894" y="0"/>
                </a:lnTo>
                <a:lnTo>
                  <a:pt x="2958894" y="544498"/>
                </a:lnTo>
                <a:lnTo>
                  <a:pt x="0" y="54449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51033" y="153205"/>
            <a:ext cx="10709487" cy="848095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z="2700" spc="-7" dirty="0">
                <a:solidFill>
                  <a:srgbClr val="000000"/>
                </a:solidFill>
              </a:rPr>
              <a:t>ImageNet Large Scale Visual Recognition Challenge (ILSVRC)</a:t>
            </a:r>
            <a:r>
              <a:rPr sz="2700" spc="-100" dirty="0">
                <a:solidFill>
                  <a:srgbClr val="000000"/>
                </a:solidFill>
              </a:rPr>
              <a:t> </a:t>
            </a:r>
            <a:r>
              <a:rPr sz="2700" spc="-7" dirty="0">
                <a:solidFill>
                  <a:srgbClr val="000000"/>
                </a:solidFill>
              </a:rPr>
              <a:t>winners</a:t>
            </a:r>
            <a:endParaRPr sz="2700"/>
          </a:p>
        </p:txBody>
      </p:sp>
      <p:sp>
        <p:nvSpPr>
          <p:cNvPr id="6" name="object 6"/>
          <p:cNvSpPr txBox="1"/>
          <p:nvPr/>
        </p:nvSpPr>
        <p:spPr>
          <a:xfrm>
            <a:off x="210566" y="6290125"/>
            <a:ext cx="11612033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53"/>
              </a:lnSpc>
              <a:tabLst>
                <a:tab pos="7004298" algn="l"/>
                <a:tab pos="9747430" algn="l"/>
              </a:tabLst>
            </a:pP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2400" spc="-2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2400" spc="-1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Yeung	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May 2,</a:t>
            </a:r>
            <a:r>
              <a:rPr sz="4000" spc="-189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4000" baseline="-4166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xfrm>
            <a:off x="8610600" y="6333728"/>
            <a:ext cx="2743200" cy="4103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173"/>
              </a:lnSpc>
            </a:pPr>
            <a:r>
              <a:rPr sz="4000" spc="-9" baseline="1388" dirty="0"/>
              <a:t>Lecture </a:t>
            </a:r>
            <a:r>
              <a:rPr sz="4000" baseline="1388" dirty="0"/>
              <a:t>9 -</a:t>
            </a:r>
            <a:r>
              <a:rPr sz="4000" spc="-369" baseline="1388" dirty="0"/>
              <a:t> </a:t>
            </a:r>
            <a:fld id="{81D60167-4931-47E6-BA6A-407CBD079E47}" type="slidenum">
              <a:rPr dirty="0"/>
              <a:pPr marL="16933">
                <a:lnSpc>
                  <a:spcPts val="3173"/>
                </a:lnSpc>
              </a:pPr>
              <a:t>144</a:t>
            </a:fld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dt" sz="half" idx="6"/>
          </p:nvPr>
        </p:nvSpPr>
        <p:spPr>
          <a:xfrm>
            <a:off x="838200" y="6340140"/>
            <a:ext cx="2743200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0"/>
              </a:lnSpc>
            </a:pPr>
            <a:r>
              <a:rPr spc="-7" dirty="0"/>
              <a:t>May 2,</a:t>
            </a:r>
            <a:r>
              <a:rPr spc="-113" dirty="0"/>
              <a:t> </a:t>
            </a:r>
            <a:r>
              <a:rPr spc="-7" dirty="0"/>
              <a:t>2017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ftr" sz="quarter" idx="5"/>
          </p:nvPr>
        </p:nvSpPr>
        <p:spPr>
          <a:xfrm>
            <a:off x="4038600" y="6179840"/>
            <a:ext cx="4114800" cy="7181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2787"/>
              </a:lnSpc>
            </a:pPr>
            <a:r>
              <a:rPr spc="-7" dirty="0"/>
              <a:t>Fei-Fei Li </a:t>
            </a:r>
            <a:r>
              <a:rPr dirty="0"/>
              <a:t>&amp; Justin Johnson &amp; </a:t>
            </a:r>
            <a:r>
              <a:rPr spc="-7" dirty="0"/>
              <a:t>Serena</a:t>
            </a:r>
            <a:r>
              <a:rPr spc="-167" dirty="0"/>
              <a:t> </a:t>
            </a:r>
            <a:r>
              <a:rPr spc="-7" dirty="0"/>
              <a:t>Yeung</a:t>
            </a:r>
          </a:p>
        </p:txBody>
      </p:sp>
    </p:spTree>
    <p:extLst>
      <p:ext uri="{BB962C8B-B14F-4D97-AF65-F5344CB8AC3E}">
        <p14:creationId xmlns:p14="http://schemas.microsoft.com/office/powerpoint/2010/main" val="3067427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27742" y="1163431"/>
            <a:ext cx="10895997" cy="391138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52164" y="5117835"/>
            <a:ext cx="8065347" cy="601874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900" spc="-7" dirty="0">
                <a:latin typeface="Arial"/>
                <a:cs typeface="Arial"/>
              </a:rPr>
              <a:t>An Analysis of Deep Neural Network Models for Practical Applications,</a:t>
            </a:r>
            <a:r>
              <a:rPr sz="1900" spc="-73" dirty="0">
                <a:latin typeface="Arial"/>
                <a:cs typeface="Arial"/>
              </a:rPr>
              <a:t> </a:t>
            </a:r>
            <a:r>
              <a:rPr sz="1900" spc="-7" dirty="0">
                <a:latin typeface="Arial"/>
                <a:cs typeface="Arial"/>
              </a:rPr>
              <a:t>2017.</a:t>
            </a:r>
            <a:endParaRPr sz="19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10566" y="6290125"/>
            <a:ext cx="11612033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53"/>
              </a:lnSpc>
              <a:tabLst>
                <a:tab pos="7004298" algn="l"/>
                <a:tab pos="9747430" algn="l"/>
              </a:tabLst>
            </a:pP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2400" spc="-2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2400" spc="-1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Yeung	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May 2,</a:t>
            </a:r>
            <a:r>
              <a:rPr sz="4000" spc="-189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4000" baseline="-4166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51033" y="354409"/>
            <a:ext cx="4391660" cy="521547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z="3200" spc="-7" dirty="0">
                <a:solidFill>
                  <a:srgbClr val="000000"/>
                </a:solidFill>
              </a:rPr>
              <a:t>Comparing</a:t>
            </a:r>
            <a:r>
              <a:rPr sz="3200" spc="-113" dirty="0">
                <a:solidFill>
                  <a:srgbClr val="000000"/>
                </a:solidFill>
              </a:rPr>
              <a:t> </a:t>
            </a:r>
            <a:r>
              <a:rPr sz="3200" dirty="0">
                <a:solidFill>
                  <a:srgbClr val="000000"/>
                </a:solidFill>
              </a:rPr>
              <a:t>complexity...</a:t>
            </a:r>
            <a:endParaRPr sz="3200"/>
          </a:p>
        </p:txBody>
      </p:sp>
    </p:spTree>
    <p:extLst>
      <p:ext uri="{BB962C8B-B14F-4D97-AF65-F5344CB8AC3E}">
        <p14:creationId xmlns:p14="http://schemas.microsoft.com/office/powerpoint/2010/main" val="644123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06964" y="2739379"/>
            <a:ext cx="6659880" cy="643467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z="4000" spc="-7" dirty="0">
                <a:solidFill>
                  <a:srgbClr val="000000"/>
                </a:solidFill>
              </a:rPr>
              <a:t>Other architectures to</a:t>
            </a:r>
            <a:r>
              <a:rPr sz="4000" spc="-127" dirty="0">
                <a:solidFill>
                  <a:srgbClr val="000000"/>
                </a:solidFill>
              </a:rPr>
              <a:t> </a:t>
            </a:r>
            <a:r>
              <a:rPr sz="4000" dirty="0">
                <a:solidFill>
                  <a:srgbClr val="000000"/>
                </a:solidFill>
              </a:rPr>
              <a:t>know...</a:t>
            </a:r>
            <a:endParaRPr sz="4000"/>
          </a:p>
        </p:txBody>
      </p:sp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xfrm>
            <a:off x="8610600" y="6333728"/>
            <a:ext cx="2743200" cy="4103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173"/>
              </a:lnSpc>
            </a:pPr>
            <a:r>
              <a:rPr sz="4000" spc="-9" baseline="1388" dirty="0"/>
              <a:t>Lecture </a:t>
            </a:r>
            <a:r>
              <a:rPr sz="4000" baseline="1388" dirty="0"/>
              <a:t>9 -</a:t>
            </a:r>
            <a:r>
              <a:rPr sz="4000" spc="-369" baseline="1388" dirty="0"/>
              <a:t> </a:t>
            </a:r>
            <a:fld id="{81D60167-4931-47E6-BA6A-407CBD079E47}" type="slidenum">
              <a:rPr dirty="0"/>
              <a:pPr marL="16933">
                <a:lnSpc>
                  <a:spcPts val="3173"/>
                </a:lnSpc>
              </a:pPr>
              <a:t>146</a:t>
            </a:fld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dt" sz="half" idx="6"/>
          </p:nvPr>
        </p:nvSpPr>
        <p:spPr>
          <a:xfrm>
            <a:off x="838200" y="6340140"/>
            <a:ext cx="2743200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0"/>
              </a:lnSpc>
            </a:pPr>
            <a:r>
              <a:rPr spc="-7" dirty="0"/>
              <a:t>May 2,</a:t>
            </a:r>
            <a:r>
              <a:rPr spc="-113" dirty="0"/>
              <a:t> </a:t>
            </a:r>
            <a:r>
              <a:rPr spc="-7" dirty="0"/>
              <a:t>2017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4038600" y="6179840"/>
            <a:ext cx="4114800" cy="7181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2787"/>
              </a:lnSpc>
            </a:pPr>
            <a:r>
              <a:rPr spc="-7" dirty="0"/>
              <a:t>Fei-Fei Li </a:t>
            </a:r>
            <a:r>
              <a:rPr dirty="0"/>
              <a:t>&amp; Justin Johnson &amp; </a:t>
            </a:r>
            <a:r>
              <a:rPr spc="-7" dirty="0"/>
              <a:t>Serena</a:t>
            </a:r>
            <a:r>
              <a:rPr spc="-167" dirty="0"/>
              <a:t> </a:t>
            </a:r>
            <a:r>
              <a:rPr spc="-7" dirty="0"/>
              <a:t>Yeung</a:t>
            </a:r>
          </a:p>
        </p:txBody>
      </p:sp>
    </p:spTree>
    <p:extLst>
      <p:ext uri="{BB962C8B-B14F-4D97-AF65-F5344CB8AC3E}">
        <p14:creationId xmlns:p14="http://schemas.microsoft.com/office/powerpoint/2010/main" val="2451615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0566" y="47981"/>
            <a:ext cx="3821853" cy="521547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z="3200" spc="-7" dirty="0">
                <a:solidFill>
                  <a:srgbClr val="000000"/>
                </a:solidFill>
              </a:rPr>
              <a:t>Improving</a:t>
            </a:r>
            <a:r>
              <a:rPr sz="3200" spc="-120" dirty="0">
                <a:solidFill>
                  <a:srgbClr val="000000"/>
                </a:solidFill>
              </a:rPr>
              <a:t> </a:t>
            </a:r>
            <a:r>
              <a:rPr sz="3200" spc="-7" dirty="0">
                <a:solidFill>
                  <a:srgbClr val="000000"/>
                </a:solidFill>
              </a:rPr>
              <a:t>ResNets...</a:t>
            </a:r>
            <a:endParaRPr sz="3200"/>
          </a:p>
        </p:txBody>
      </p:sp>
      <p:sp>
        <p:nvSpPr>
          <p:cNvPr id="3" name="object 3"/>
          <p:cNvSpPr txBox="1"/>
          <p:nvPr/>
        </p:nvSpPr>
        <p:spPr>
          <a:xfrm>
            <a:off x="585098" y="2102235"/>
            <a:ext cx="5451687" cy="2609427"/>
          </a:xfrm>
          <a:prstGeom prst="rect">
            <a:avLst/>
          </a:prstGeom>
        </p:spPr>
        <p:txBody>
          <a:bodyPr vert="horz" wrap="square" lIns="0" tIns="14393" rIns="0" bIns="0" rtlCol="0">
            <a:spAutoFit/>
          </a:bodyPr>
          <a:lstStyle/>
          <a:p>
            <a:pPr marL="422476" marR="181182" indent="-405543">
              <a:lnSpc>
                <a:spcPct val="100699"/>
              </a:lnSpc>
              <a:spcBef>
                <a:spcPts val="113"/>
              </a:spcBef>
              <a:buChar char="-"/>
              <a:tabLst>
                <a:tab pos="422476" algn="l"/>
                <a:tab pos="423323" algn="l"/>
              </a:tabLst>
            </a:pP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Improved ResNet block design from 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creators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of</a:t>
            </a:r>
            <a:r>
              <a:rPr sz="2400" spc="-27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ResNet</a:t>
            </a:r>
            <a:endParaRPr sz="2400" dirty="0">
              <a:latin typeface="Arial"/>
              <a:cs typeface="Arial"/>
            </a:endParaRPr>
          </a:p>
          <a:p>
            <a:pPr marL="422476" marR="6773" indent="-405543">
              <a:lnSpc>
                <a:spcPct val="100699"/>
              </a:lnSpc>
              <a:buChar char="-"/>
              <a:tabLst>
                <a:tab pos="422476" algn="l"/>
                <a:tab pos="423323" algn="l"/>
              </a:tabLst>
            </a:pP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Creates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a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more direct path for  propagating information throughout  network (moves activation to residual  mapping</a:t>
            </a:r>
            <a:r>
              <a:rPr sz="2400" spc="-13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pathway)</a:t>
            </a:r>
            <a:endParaRPr sz="2400" dirty="0">
              <a:latin typeface="Arial"/>
              <a:cs typeface="Arial"/>
            </a:endParaRPr>
          </a:p>
          <a:p>
            <a:pPr marL="422476" indent="-405543">
              <a:spcBef>
                <a:spcPts val="20"/>
              </a:spcBef>
              <a:buChar char="-"/>
              <a:tabLst>
                <a:tab pos="422476" algn="l"/>
                <a:tab pos="423323" algn="l"/>
              </a:tabLst>
            </a:pP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Gives better</a:t>
            </a:r>
            <a:r>
              <a:rPr sz="2400" spc="-2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performance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41532" y="677871"/>
            <a:ext cx="10271760" cy="1082887"/>
          </a:xfrm>
          <a:prstGeom prst="rect">
            <a:avLst/>
          </a:prstGeom>
        </p:spPr>
        <p:txBody>
          <a:bodyPr vert="horz" wrap="square" lIns="0" tIns="121917" rIns="0" bIns="0" rtlCol="0">
            <a:spAutoFit/>
          </a:bodyPr>
          <a:lstStyle/>
          <a:p>
            <a:pPr marL="16933">
              <a:spcBef>
                <a:spcPts val="960"/>
              </a:spcBef>
            </a:pPr>
            <a:r>
              <a:rPr sz="4000" spc="-7" dirty="0">
                <a:latin typeface="Arial"/>
                <a:cs typeface="Arial"/>
              </a:rPr>
              <a:t>Identity Mappings in Deep Residual</a:t>
            </a:r>
            <a:r>
              <a:rPr sz="4000" spc="-113" dirty="0">
                <a:latin typeface="Arial"/>
                <a:cs typeface="Arial"/>
              </a:rPr>
              <a:t> </a:t>
            </a:r>
            <a:r>
              <a:rPr sz="4000" spc="-7" dirty="0">
                <a:latin typeface="Arial"/>
                <a:cs typeface="Arial"/>
              </a:rPr>
              <a:t>Networks</a:t>
            </a:r>
            <a:endParaRPr sz="4000" dirty="0">
              <a:latin typeface="Arial"/>
              <a:cs typeface="Arial"/>
            </a:endParaRPr>
          </a:p>
          <a:p>
            <a:pPr marL="32173">
              <a:spcBef>
                <a:spcPts val="387"/>
              </a:spcBef>
            </a:pPr>
            <a:r>
              <a:rPr sz="1900" i="1" spc="-7" dirty="0">
                <a:latin typeface="Arial"/>
                <a:cs typeface="Arial"/>
              </a:rPr>
              <a:t>[He et al.</a:t>
            </a:r>
            <a:r>
              <a:rPr sz="1900" i="1" spc="-13" dirty="0">
                <a:latin typeface="Arial"/>
                <a:cs typeface="Arial"/>
              </a:rPr>
              <a:t> </a:t>
            </a:r>
            <a:r>
              <a:rPr sz="1900" i="1" spc="-7" dirty="0">
                <a:latin typeface="Arial"/>
                <a:cs typeface="Arial"/>
              </a:rPr>
              <a:t>2016]</a:t>
            </a:r>
            <a:endParaRPr sz="1900" dirty="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8347017" y="3846393"/>
            <a:ext cx="1619673" cy="232833"/>
          </a:xfrm>
          <a:custGeom>
            <a:avLst/>
            <a:gdLst/>
            <a:ahLst/>
            <a:cxnLst/>
            <a:rect l="l" t="t" r="r" b="b"/>
            <a:pathLst>
              <a:path w="1214754" h="174625">
                <a:moveTo>
                  <a:pt x="0" y="0"/>
                </a:moveTo>
                <a:lnTo>
                  <a:pt x="1214397" y="0"/>
                </a:lnTo>
                <a:lnTo>
                  <a:pt x="1214397" y="174299"/>
                </a:lnTo>
                <a:lnTo>
                  <a:pt x="0" y="174299"/>
                </a:lnTo>
                <a:lnTo>
                  <a:pt x="0" y="0"/>
                </a:lnTo>
                <a:close/>
              </a:path>
            </a:pathLst>
          </a:custGeom>
          <a:solidFill>
            <a:srgbClr val="FBE4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347017" y="3846393"/>
            <a:ext cx="1619673" cy="232833"/>
          </a:xfrm>
          <a:custGeom>
            <a:avLst/>
            <a:gdLst/>
            <a:ahLst/>
            <a:cxnLst/>
            <a:rect l="l" t="t" r="r" b="b"/>
            <a:pathLst>
              <a:path w="1214754" h="174625">
                <a:moveTo>
                  <a:pt x="0" y="0"/>
                </a:moveTo>
                <a:lnTo>
                  <a:pt x="1214397" y="0"/>
                </a:lnTo>
                <a:lnTo>
                  <a:pt x="1214397" y="174299"/>
                </a:lnTo>
                <a:lnTo>
                  <a:pt x="0" y="1742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8999262" y="3857687"/>
            <a:ext cx="315805" cy="186375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100" spc="-20" dirty="0">
                <a:solidFill>
                  <a:srgbClr val="FF9900"/>
                </a:solidFill>
                <a:latin typeface="Arial"/>
                <a:cs typeface="Arial"/>
              </a:rPr>
              <a:t>conv</a:t>
            </a:r>
            <a:endParaRPr sz="11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9026049" y="2207920"/>
            <a:ext cx="256540" cy="232833"/>
          </a:xfrm>
          <a:custGeom>
            <a:avLst/>
            <a:gdLst/>
            <a:ahLst/>
            <a:cxnLst/>
            <a:rect l="l" t="t" r="r" b="b"/>
            <a:pathLst>
              <a:path w="192404" h="174625">
                <a:moveTo>
                  <a:pt x="0" y="87179"/>
                </a:moveTo>
                <a:lnTo>
                  <a:pt x="7538" y="53245"/>
                </a:lnTo>
                <a:lnTo>
                  <a:pt x="28093" y="25534"/>
                </a:lnTo>
                <a:lnTo>
                  <a:pt x="58577" y="6851"/>
                </a:lnTo>
                <a:lnTo>
                  <a:pt x="95899" y="0"/>
                </a:lnTo>
                <a:lnTo>
                  <a:pt x="133232" y="6851"/>
                </a:lnTo>
                <a:lnTo>
                  <a:pt x="163715" y="25534"/>
                </a:lnTo>
                <a:lnTo>
                  <a:pt x="184264" y="53245"/>
                </a:lnTo>
                <a:lnTo>
                  <a:pt x="191799" y="87179"/>
                </a:lnTo>
                <a:lnTo>
                  <a:pt x="184264" y="121115"/>
                </a:lnTo>
                <a:lnTo>
                  <a:pt x="163715" y="148827"/>
                </a:lnTo>
                <a:lnTo>
                  <a:pt x="133232" y="167510"/>
                </a:lnTo>
                <a:lnTo>
                  <a:pt x="95899" y="174362"/>
                </a:lnTo>
                <a:lnTo>
                  <a:pt x="58577" y="167510"/>
                </a:lnTo>
                <a:lnTo>
                  <a:pt x="28093" y="148827"/>
                </a:lnTo>
                <a:lnTo>
                  <a:pt x="7538" y="121115"/>
                </a:lnTo>
                <a:lnTo>
                  <a:pt x="0" y="8717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131649" y="2260722"/>
            <a:ext cx="44873" cy="48260"/>
          </a:xfrm>
          <a:custGeom>
            <a:avLst/>
            <a:gdLst/>
            <a:ahLst/>
            <a:cxnLst/>
            <a:rect l="l" t="t" r="r" b="b"/>
            <a:pathLst>
              <a:path w="33654" h="36194">
                <a:moveTo>
                  <a:pt x="33424" y="35617"/>
                </a:moveTo>
                <a:lnTo>
                  <a:pt x="0" y="35617"/>
                </a:lnTo>
                <a:lnTo>
                  <a:pt x="0" y="0"/>
                </a:lnTo>
                <a:lnTo>
                  <a:pt x="33424" y="0"/>
                </a:lnTo>
                <a:lnTo>
                  <a:pt x="33424" y="3561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084149" y="2324160"/>
            <a:ext cx="139700" cy="0"/>
          </a:xfrm>
          <a:custGeom>
            <a:avLst/>
            <a:gdLst/>
            <a:ahLst/>
            <a:cxnLst/>
            <a:rect l="l" t="t" r="r" b="b"/>
            <a:pathLst>
              <a:path w="104775">
                <a:moveTo>
                  <a:pt x="0" y="0"/>
                </a:moveTo>
                <a:lnTo>
                  <a:pt x="104674" y="0"/>
                </a:lnTo>
              </a:path>
            </a:pathLst>
          </a:custGeom>
          <a:ln w="2392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131649" y="2340109"/>
            <a:ext cx="44873" cy="48260"/>
          </a:xfrm>
          <a:custGeom>
            <a:avLst/>
            <a:gdLst/>
            <a:ahLst/>
            <a:cxnLst/>
            <a:rect l="l" t="t" r="r" b="b"/>
            <a:pathLst>
              <a:path w="33654" h="36194">
                <a:moveTo>
                  <a:pt x="33424" y="35617"/>
                </a:moveTo>
                <a:lnTo>
                  <a:pt x="0" y="35617"/>
                </a:lnTo>
                <a:lnTo>
                  <a:pt x="0" y="0"/>
                </a:lnTo>
                <a:lnTo>
                  <a:pt x="33424" y="0"/>
                </a:lnTo>
                <a:lnTo>
                  <a:pt x="33424" y="3561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9028515" y="4871474"/>
            <a:ext cx="255799" cy="43128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9150581" y="1970109"/>
            <a:ext cx="3387" cy="237913"/>
          </a:xfrm>
          <a:custGeom>
            <a:avLst/>
            <a:gdLst/>
            <a:ahLst/>
            <a:cxnLst/>
            <a:rect l="l" t="t" r="r" b="b"/>
            <a:pathLst>
              <a:path w="2540" h="178435">
                <a:moveTo>
                  <a:pt x="2499" y="178357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9129615" y="1912483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5">
                <a:moveTo>
                  <a:pt x="0" y="43442"/>
                </a:moveTo>
                <a:lnTo>
                  <a:pt x="15124" y="0"/>
                </a:lnTo>
                <a:lnTo>
                  <a:pt x="31474" y="42999"/>
                </a:lnTo>
                <a:lnTo>
                  <a:pt x="0" y="4344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9129615" y="1912483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5">
                <a:moveTo>
                  <a:pt x="31474" y="42999"/>
                </a:moveTo>
                <a:lnTo>
                  <a:pt x="15124" y="0"/>
                </a:lnTo>
                <a:lnTo>
                  <a:pt x="0" y="43442"/>
                </a:lnTo>
                <a:lnTo>
                  <a:pt x="31474" y="42999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532285" y="2333881"/>
            <a:ext cx="1509607" cy="2827867"/>
          </a:xfrm>
          <a:custGeom>
            <a:avLst/>
            <a:gdLst/>
            <a:ahLst/>
            <a:cxnLst/>
            <a:rect l="l" t="t" r="r" b="b"/>
            <a:pathLst>
              <a:path w="1132204" h="2120900">
                <a:moveTo>
                  <a:pt x="1131697" y="2120680"/>
                </a:moveTo>
                <a:lnTo>
                  <a:pt x="1085832" y="2119525"/>
                </a:lnTo>
                <a:lnTo>
                  <a:pt x="1040039" y="2116101"/>
                </a:lnTo>
                <a:lnTo>
                  <a:pt x="994386" y="2110472"/>
                </a:lnTo>
                <a:lnTo>
                  <a:pt x="948938" y="2102700"/>
                </a:lnTo>
                <a:lnTo>
                  <a:pt x="903763" y="2092849"/>
                </a:lnTo>
                <a:lnTo>
                  <a:pt x="858927" y="2080981"/>
                </a:lnTo>
                <a:lnTo>
                  <a:pt x="814496" y="2067160"/>
                </a:lnTo>
                <a:lnTo>
                  <a:pt x="770536" y="2051449"/>
                </a:lnTo>
                <a:lnTo>
                  <a:pt x="727116" y="2033910"/>
                </a:lnTo>
                <a:lnTo>
                  <a:pt x="684300" y="2014607"/>
                </a:lnTo>
                <a:lnTo>
                  <a:pt x="642155" y="1993602"/>
                </a:lnTo>
                <a:lnTo>
                  <a:pt x="600749" y="1970959"/>
                </a:lnTo>
                <a:lnTo>
                  <a:pt x="560147" y="1946741"/>
                </a:lnTo>
                <a:lnTo>
                  <a:pt x="520416" y="1921010"/>
                </a:lnTo>
                <a:lnTo>
                  <a:pt x="481623" y="1893830"/>
                </a:lnTo>
                <a:lnTo>
                  <a:pt x="443834" y="1865264"/>
                </a:lnTo>
                <a:lnTo>
                  <a:pt x="407115" y="1835374"/>
                </a:lnTo>
                <a:lnTo>
                  <a:pt x="371533" y="1804224"/>
                </a:lnTo>
                <a:lnTo>
                  <a:pt x="337155" y="1771877"/>
                </a:lnTo>
                <a:lnTo>
                  <a:pt x="304047" y="1738396"/>
                </a:lnTo>
                <a:lnTo>
                  <a:pt x="272276" y="1703843"/>
                </a:lnTo>
                <a:lnTo>
                  <a:pt x="241908" y="1668282"/>
                </a:lnTo>
                <a:lnTo>
                  <a:pt x="213009" y="1631776"/>
                </a:lnTo>
                <a:lnTo>
                  <a:pt x="185647" y="1594388"/>
                </a:lnTo>
                <a:lnTo>
                  <a:pt x="159887" y="1556181"/>
                </a:lnTo>
                <a:lnTo>
                  <a:pt x="135797" y="1517217"/>
                </a:lnTo>
                <a:lnTo>
                  <a:pt x="113443" y="1477560"/>
                </a:lnTo>
                <a:lnTo>
                  <a:pt x="92890" y="1437273"/>
                </a:lnTo>
                <a:lnTo>
                  <a:pt x="74207" y="1396419"/>
                </a:lnTo>
                <a:lnTo>
                  <a:pt x="57459" y="1355061"/>
                </a:lnTo>
                <a:lnTo>
                  <a:pt x="42713" y="1313262"/>
                </a:lnTo>
                <a:lnTo>
                  <a:pt x="30035" y="1271085"/>
                </a:lnTo>
                <a:lnTo>
                  <a:pt x="19492" y="1228592"/>
                </a:lnTo>
                <a:lnTo>
                  <a:pt x="11150" y="1185848"/>
                </a:lnTo>
                <a:lnTo>
                  <a:pt x="5077" y="1142914"/>
                </a:lnTo>
                <a:lnTo>
                  <a:pt x="1338" y="1099855"/>
                </a:lnTo>
                <a:lnTo>
                  <a:pt x="0" y="1056732"/>
                </a:lnTo>
                <a:lnTo>
                  <a:pt x="1319" y="1009809"/>
                </a:lnTo>
                <a:lnTo>
                  <a:pt x="5474" y="962966"/>
                </a:lnTo>
                <a:lnTo>
                  <a:pt x="12380" y="916286"/>
                </a:lnTo>
                <a:lnTo>
                  <a:pt x="21949" y="869849"/>
                </a:lnTo>
                <a:lnTo>
                  <a:pt x="34097" y="823736"/>
                </a:lnTo>
                <a:lnTo>
                  <a:pt x="48736" y="778029"/>
                </a:lnTo>
                <a:lnTo>
                  <a:pt x="65780" y="732809"/>
                </a:lnTo>
                <a:lnTo>
                  <a:pt x="85144" y="688157"/>
                </a:lnTo>
                <a:lnTo>
                  <a:pt x="106740" y="644155"/>
                </a:lnTo>
                <a:lnTo>
                  <a:pt x="130483" y="600884"/>
                </a:lnTo>
                <a:lnTo>
                  <a:pt x="156287" y="558425"/>
                </a:lnTo>
                <a:lnTo>
                  <a:pt x="184064" y="516859"/>
                </a:lnTo>
                <a:lnTo>
                  <a:pt x="213730" y="476267"/>
                </a:lnTo>
                <a:lnTo>
                  <a:pt x="245198" y="436731"/>
                </a:lnTo>
                <a:lnTo>
                  <a:pt x="278381" y="398333"/>
                </a:lnTo>
                <a:lnTo>
                  <a:pt x="313193" y="361152"/>
                </a:lnTo>
                <a:lnTo>
                  <a:pt x="349549" y="325271"/>
                </a:lnTo>
                <a:lnTo>
                  <a:pt x="385228" y="292650"/>
                </a:lnTo>
                <a:lnTo>
                  <a:pt x="422135" y="261329"/>
                </a:lnTo>
                <a:lnTo>
                  <a:pt x="460197" y="231375"/>
                </a:lnTo>
                <a:lnTo>
                  <a:pt x="499340" y="202859"/>
                </a:lnTo>
                <a:lnTo>
                  <a:pt x="539494" y="175847"/>
                </a:lnTo>
                <a:lnTo>
                  <a:pt x="580584" y="150409"/>
                </a:lnTo>
                <a:lnTo>
                  <a:pt x="622538" y="126612"/>
                </a:lnTo>
                <a:lnTo>
                  <a:pt x="665283" y="104526"/>
                </a:lnTo>
                <a:lnTo>
                  <a:pt x="708748" y="84219"/>
                </a:lnTo>
                <a:lnTo>
                  <a:pt x="758403" y="63585"/>
                </a:lnTo>
                <a:lnTo>
                  <a:pt x="808782" y="45387"/>
                </a:lnTo>
                <a:lnTo>
                  <a:pt x="859776" y="29721"/>
                </a:lnTo>
                <a:lnTo>
                  <a:pt x="911273" y="16684"/>
                </a:lnTo>
                <a:lnTo>
                  <a:pt x="950169" y="8692"/>
                </a:lnTo>
                <a:lnTo>
                  <a:pt x="989248" y="2274"/>
                </a:lnTo>
                <a:lnTo>
                  <a:pt x="1002322" y="492"/>
                </a:lnTo>
                <a:lnTo>
                  <a:pt x="1006222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8858582" y="2279312"/>
            <a:ext cx="143065" cy="1091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9156615" y="4155057"/>
            <a:ext cx="0" cy="9652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149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9135648" y="4097425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49" y="43224"/>
                </a:moveTo>
                <a:lnTo>
                  <a:pt x="0" y="43224"/>
                </a:lnTo>
                <a:lnTo>
                  <a:pt x="15724" y="0"/>
                </a:lnTo>
                <a:lnTo>
                  <a:pt x="31449" y="432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9135648" y="4097425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49" y="43224"/>
                </a:moveTo>
                <a:lnTo>
                  <a:pt x="15724" y="0"/>
                </a:lnTo>
                <a:lnTo>
                  <a:pt x="0" y="43224"/>
                </a:lnTo>
                <a:lnTo>
                  <a:pt x="31449" y="43224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347017" y="3467192"/>
            <a:ext cx="1619673" cy="220133"/>
          </a:xfrm>
          <a:custGeom>
            <a:avLst/>
            <a:gdLst/>
            <a:ahLst/>
            <a:cxnLst/>
            <a:rect l="l" t="t" r="r" b="b"/>
            <a:pathLst>
              <a:path w="1214754" h="165100">
                <a:moveTo>
                  <a:pt x="0" y="0"/>
                </a:moveTo>
                <a:lnTo>
                  <a:pt x="1214397" y="0"/>
                </a:lnTo>
                <a:lnTo>
                  <a:pt x="1214397" y="164999"/>
                </a:lnTo>
                <a:lnTo>
                  <a:pt x="0" y="164999"/>
                </a:lnTo>
                <a:lnTo>
                  <a:pt x="0" y="0"/>
                </a:lnTo>
                <a:close/>
              </a:path>
            </a:pathLst>
          </a:custGeom>
          <a:solidFill>
            <a:srgbClr val="C8DA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347017" y="3467192"/>
            <a:ext cx="1619673" cy="220133"/>
          </a:xfrm>
          <a:custGeom>
            <a:avLst/>
            <a:gdLst/>
            <a:ahLst/>
            <a:cxnLst/>
            <a:rect l="l" t="t" r="r" b="b"/>
            <a:pathLst>
              <a:path w="1214754" h="165100">
                <a:moveTo>
                  <a:pt x="0" y="0"/>
                </a:moveTo>
                <a:lnTo>
                  <a:pt x="1214397" y="0"/>
                </a:lnTo>
                <a:lnTo>
                  <a:pt x="1214397" y="164999"/>
                </a:lnTo>
                <a:lnTo>
                  <a:pt x="0" y="1649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3B77D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9046907" y="3472304"/>
            <a:ext cx="220133" cy="186375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100" spc="-20" dirty="0">
                <a:solidFill>
                  <a:srgbClr val="3B77D8"/>
                </a:solidFill>
                <a:latin typeface="Arial"/>
                <a:cs typeface="Arial"/>
              </a:rPr>
              <a:t>BN</a:t>
            </a:r>
            <a:endParaRPr sz="1100">
              <a:latin typeface="Arial"/>
              <a:cs typeface="Arial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9156615" y="3748659"/>
            <a:ext cx="0" cy="9652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149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9135648" y="3691026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49" y="43224"/>
                </a:moveTo>
                <a:lnTo>
                  <a:pt x="0" y="43224"/>
                </a:lnTo>
                <a:lnTo>
                  <a:pt x="15724" y="0"/>
                </a:lnTo>
                <a:lnTo>
                  <a:pt x="31449" y="432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9135648" y="3691026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49" y="43224"/>
                </a:moveTo>
                <a:lnTo>
                  <a:pt x="15724" y="0"/>
                </a:lnTo>
                <a:lnTo>
                  <a:pt x="0" y="43224"/>
                </a:lnTo>
                <a:lnTo>
                  <a:pt x="31449" y="43224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9156615" y="3342259"/>
            <a:ext cx="0" cy="9652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149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9135648" y="3284637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49" y="43217"/>
                </a:moveTo>
                <a:lnTo>
                  <a:pt x="0" y="43217"/>
                </a:lnTo>
                <a:lnTo>
                  <a:pt x="15724" y="0"/>
                </a:lnTo>
                <a:lnTo>
                  <a:pt x="31449" y="4321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9135648" y="3284637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49" y="43217"/>
                </a:moveTo>
                <a:lnTo>
                  <a:pt x="15724" y="0"/>
                </a:lnTo>
                <a:lnTo>
                  <a:pt x="0" y="43217"/>
                </a:lnTo>
                <a:lnTo>
                  <a:pt x="31449" y="43217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354884" y="3069670"/>
            <a:ext cx="1619673" cy="220133"/>
          </a:xfrm>
          <a:custGeom>
            <a:avLst/>
            <a:gdLst/>
            <a:ahLst/>
            <a:cxnLst/>
            <a:rect l="l" t="t" r="r" b="b"/>
            <a:pathLst>
              <a:path w="1214754" h="165100">
                <a:moveTo>
                  <a:pt x="0" y="0"/>
                </a:moveTo>
                <a:lnTo>
                  <a:pt x="1214397" y="0"/>
                </a:lnTo>
                <a:lnTo>
                  <a:pt x="1214397" y="164999"/>
                </a:lnTo>
                <a:lnTo>
                  <a:pt x="0" y="164999"/>
                </a:lnTo>
                <a:lnTo>
                  <a:pt x="0" y="0"/>
                </a:lnTo>
                <a:close/>
              </a:path>
            </a:pathLst>
          </a:custGeom>
          <a:solidFill>
            <a:srgbClr val="D8E9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8354884" y="3069670"/>
            <a:ext cx="1619673" cy="220133"/>
          </a:xfrm>
          <a:custGeom>
            <a:avLst/>
            <a:gdLst/>
            <a:ahLst/>
            <a:cxnLst/>
            <a:rect l="l" t="t" r="r" b="b"/>
            <a:pathLst>
              <a:path w="1214754" h="165100">
                <a:moveTo>
                  <a:pt x="0" y="0"/>
                </a:moveTo>
                <a:lnTo>
                  <a:pt x="1214397" y="0"/>
                </a:lnTo>
                <a:lnTo>
                  <a:pt x="1214397" y="164999"/>
                </a:lnTo>
                <a:lnTo>
                  <a:pt x="0" y="1649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69A84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8984590" y="3074769"/>
            <a:ext cx="359833" cy="186375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100" u="sng" spc="-47" dirty="0">
                <a:solidFill>
                  <a:srgbClr val="69A84F"/>
                </a:solidFill>
                <a:uFill>
                  <a:solidFill>
                    <a:srgbClr val="69A84F"/>
                  </a:solidFill>
                </a:uFill>
                <a:latin typeface="Arial"/>
                <a:cs typeface="Arial"/>
              </a:rPr>
              <a:t>ReLU</a:t>
            </a:r>
            <a:endParaRPr sz="1100">
              <a:latin typeface="Arial"/>
              <a:cs typeface="Arial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8354884" y="2663271"/>
            <a:ext cx="1619673" cy="220133"/>
          </a:xfrm>
          <a:custGeom>
            <a:avLst/>
            <a:gdLst/>
            <a:ahLst/>
            <a:cxnLst/>
            <a:rect l="l" t="t" r="r" b="b"/>
            <a:pathLst>
              <a:path w="1214754" h="165100">
                <a:moveTo>
                  <a:pt x="0" y="0"/>
                </a:moveTo>
                <a:lnTo>
                  <a:pt x="1214397" y="0"/>
                </a:lnTo>
                <a:lnTo>
                  <a:pt x="1214397" y="164999"/>
                </a:lnTo>
                <a:lnTo>
                  <a:pt x="0" y="164999"/>
                </a:lnTo>
                <a:lnTo>
                  <a:pt x="0" y="0"/>
                </a:lnTo>
                <a:close/>
              </a:path>
            </a:pathLst>
          </a:custGeom>
          <a:solidFill>
            <a:srgbClr val="FBE4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8354884" y="2663271"/>
            <a:ext cx="1619673" cy="220133"/>
          </a:xfrm>
          <a:custGeom>
            <a:avLst/>
            <a:gdLst/>
            <a:ahLst/>
            <a:cxnLst/>
            <a:rect l="l" t="t" r="r" b="b"/>
            <a:pathLst>
              <a:path w="1214754" h="165100">
                <a:moveTo>
                  <a:pt x="0" y="0"/>
                </a:moveTo>
                <a:lnTo>
                  <a:pt x="1214397" y="0"/>
                </a:lnTo>
                <a:lnTo>
                  <a:pt x="1214397" y="164999"/>
                </a:lnTo>
                <a:lnTo>
                  <a:pt x="0" y="1649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9007123" y="2668371"/>
            <a:ext cx="315805" cy="186375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100" spc="-20" dirty="0">
                <a:solidFill>
                  <a:srgbClr val="FF9900"/>
                </a:solidFill>
                <a:latin typeface="Arial"/>
                <a:cs typeface="Arial"/>
              </a:rPr>
              <a:t>conv</a:t>
            </a:r>
            <a:endParaRPr sz="1100">
              <a:latin typeface="Arial"/>
              <a:cs typeface="Arial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8347017" y="4252792"/>
            <a:ext cx="1619673" cy="232833"/>
          </a:xfrm>
          <a:custGeom>
            <a:avLst/>
            <a:gdLst/>
            <a:ahLst/>
            <a:cxnLst/>
            <a:rect l="l" t="t" r="r" b="b"/>
            <a:pathLst>
              <a:path w="1214754" h="174625">
                <a:moveTo>
                  <a:pt x="0" y="0"/>
                </a:moveTo>
                <a:lnTo>
                  <a:pt x="1214397" y="0"/>
                </a:lnTo>
                <a:lnTo>
                  <a:pt x="1214397" y="174299"/>
                </a:lnTo>
                <a:lnTo>
                  <a:pt x="0" y="174299"/>
                </a:lnTo>
                <a:lnTo>
                  <a:pt x="0" y="0"/>
                </a:lnTo>
                <a:close/>
              </a:path>
            </a:pathLst>
          </a:custGeom>
          <a:solidFill>
            <a:srgbClr val="D8E9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8347017" y="4252792"/>
            <a:ext cx="1619673" cy="232833"/>
          </a:xfrm>
          <a:custGeom>
            <a:avLst/>
            <a:gdLst/>
            <a:ahLst/>
            <a:cxnLst/>
            <a:rect l="l" t="t" r="r" b="b"/>
            <a:pathLst>
              <a:path w="1214754" h="174625">
                <a:moveTo>
                  <a:pt x="0" y="0"/>
                </a:moveTo>
                <a:lnTo>
                  <a:pt x="1214397" y="0"/>
                </a:lnTo>
                <a:lnTo>
                  <a:pt x="1214397" y="174299"/>
                </a:lnTo>
                <a:lnTo>
                  <a:pt x="0" y="1742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69A84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8976729" y="4264087"/>
            <a:ext cx="359833" cy="186375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100" u="sng" spc="-47" dirty="0">
                <a:solidFill>
                  <a:srgbClr val="69A84F"/>
                </a:solidFill>
                <a:uFill>
                  <a:solidFill>
                    <a:srgbClr val="69A84F"/>
                  </a:solidFill>
                </a:uFill>
                <a:latin typeface="Arial"/>
                <a:cs typeface="Arial"/>
              </a:rPr>
              <a:t>ReLU</a:t>
            </a:r>
            <a:endParaRPr sz="1100">
              <a:latin typeface="Arial"/>
              <a:cs typeface="Arial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8347017" y="4659190"/>
            <a:ext cx="1619673" cy="232833"/>
          </a:xfrm>
          <a:custGeom>
            <a:avLst/>
            <a:gdLst/>
            <a:ahLst/>
            <a:cxnLst/>
            <a:rect l="l" t="t" r="r" b="b"/>
            <a:pathLst>
              <a:path w="1214754" h="174625">
                <a:moveTo>
                  <a:pt x="0" y="0"/>
                </a:moveTo>
                <a:lnTo>
                  <a:pt x="1214397" y="0"/>
                </a:lnTo>
                <a:lnTo>
                  <a:pt x="1214397" y="174299"/>
                </a:lnTo>
                <a:lnTo>
                  <a:pt x="0" y="174299"/>
                </a:lnTo>
                <a:lnTo>
                  <a:pt x="0" y="0"/>
                </a:lnTo>
                <a:close/>
              </a:path>
            </a:pathLst>
          </a:custGeom>
          <a:solidFill>
            <a:srgbClr val="C8DA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8347017" y="4659190"/>
            <a:ext cx="1619673" cy="232833"/>
          </a:xfrm>
          <a:custGeom>
            <a:avLst/>
            <a:gdLst/>
            <a:ahLst/>
            <a:cxnLst/>
            <a:rect l="l" t="t" r="r" b="b"/>
            <a:pathLst>
              <a:path w="1214754" h="174625">
                <a:moveTo>
                  <a:pt x="0" y="0"/>
                </a:moveTo>
                <a:lnTo>
                  <a:pt x="1214397" y="0"/>
                </a:lnTo>
                <a:lnTo>
                  <a:pt x="1214397" y="174299"/>
                </a:lnTo>
                <a:lnTo>
                  <a:pt x="0" y="1742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3B77D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/>
          <p:nvPr/>
        </p:nvSpPr>
        <p:spPr>
          <a:xfrm>
            <a:off x="9046907" y="4670485"/>
            <a:ext cx="220133" cy="186375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100" spc="-20" dirty="0">
                <a:solidFill>
                  <a:srgbClr val="3B77D8"/>
                </a:solidFill>
                <a:latin typeface="Arial"/>
                <a:cs typeface="Arial"/>
              </a:rPr>
              <a:t>BN</a:t>
            </a:r>
            <a:endParaRPr sz="1100">
              <a:latin typeface="Arial"/>
              <a:cs typeface="Arial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9156615" y="4561457"/>
            <a:ext cx="0" cy="9652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149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9135648" y="4503825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49" y="43224"/>
                </a:moveTo>
                <a:lnTo>
                  <a:pt x="0" y="43224"/>
                </a:lnTo>
                <a:lnTo>
                  <a:pt x="15724" y="0"/>
                </a:lnTo>
                <a:lnTo>
                  <a:pt x="31449" y="432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9135648" y="4503825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49" y="43224"/>
                </a:moveTo>
                <a:lnTo>
                  <a:pt x="15724" y="0"/>
                </a:lnTo>
                <a:lnTo>
                  <a:pt x="0" y="43224"/>
                </a:lnTo>
                <a:lnTo>
                  <a:pt x="31449" y="43224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9156615" y="2935871"/>
            <a:ext cx="0" cy="9652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149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9135648" y="2878238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49" y="43224"/>
                </a:moveTo>
                <a:lnTo>
                  <a:pt x="0" y="43224"/>
                </a:lnTo>
                <a:lnTo>
                  <a:pt x="15724" y="0"/>
                </a:lnTo>
                <a:lnTo>
                  <a:pt x="31449" y="432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9135648" y="2878238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49" y="43224"/>
                </a:moveTo>
                <a:lnTo>
                  <a:pt x="15724" y="0"/>
                </a:lnTo>
                <a:lnTo>
                  <a:pt x="0" y="43224"/>
                </a:lnTo>
                <a:lnTo>
                  <a:pt x="31449" y="43224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9156615" y="2529471"/>
            <a:ext cx="0" cy="96520"/>
          </a:xfrm>
          <a:custGeom>
            <a:avLst/>
            <a:gdLst/>
            <a:ahLst/>
            <a:cxnLst/>
            <a:rect l="l" t="t" r="r" b="b"/>
            <a:pathLst>
              <a:path h="72389">
                <a:moveTo>
                  <a:pt x="0" y="72149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9135648" y="2471838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49" y="43224"/>
                </a:moveTo>
                <a:lnTo>
                  <a:pt x="0" y="43224"/>
                </a:lnTo>
                <a:lnTo>
                  <a:pt x="15724" y="0"/>
                </a:lnTo>
                <a:lnTo>
                  <a:pt x="31449" y="432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9135648" y="2471838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49" y="43224"/>
                </a:moveTo>
                <a:lnTo>
                  <a:pt x="15724" y="0"/>
                </a:lnTo>
                <a:lnTo>
                  <a:pt x="0" y="43224"/>
                </a:lnTo>
                <a:lnTo>
                  <a:pt x="31449" y="43224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1227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0566" y="47981"/>
            <a:ext cx="3821853" cy="521547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z="3200" spc="-7" dirty="0">
                <a:solidFill>
                  <a:srgbClr val="000000"/>
                </a:solidFill>
              </a:rPr>
              <a:t>Improving</a:t>
            </a:r>
            <a:r>
              <a:rPr sz="3200" spc="-120" dirty="0">
                <a:solidFill>
                  <a:srgbClr val="000000"/>
                </a:solidFill>
              </a:rPr>
              <a:t> </a:t>
            </a:r>
            <a:r>
              <a:rPr sz="3200" spc="-7" dirty="0">
                <a:solidFill>
                  <a:srgbClr val="000000"/>
                </a:solidFill>
              </a:rPr>
              <a:t>ResNets...</a:t>
            </a:r>
            <a:endParaRPr sz="3200"/>
          </a:p>
        </p:txBody>
      </p:sp>
      <p:sp>
        <p:nvSpPr>
          <p:cNvPr id="3" name="object 3"/>
          <p:cNvSpPr txBox="1"/>
          <p:nvPr/>
        </p:nvSpPr>
        <p:spPr>
          <a:xfrm>
            <a:off x="443231" y="2090741"/>
            <a:ext cx="5562600" cy="3346027"/>
          </a:xfrm>
          <a:prstGeom prst="rect">
            <a:avLst/>
          </a:prstGeom>
        </p:spPr>
        <p:txBody>
          <a:bodyPr vert="horz" wrap="square" lIns="0" tIns="14393" rIns="0" bIns="0" rtlCol="0">
            <a:spAutoFit/>
          </a:bodyPr>
          <a:lstStyle/>
          <a:p>
            <a:pPr marL="422476" marR="1239489" indent="-405543">
              <a:lnSpc>
                <a:spcPct val="100699"/>
              </a:lnSpc>
              <a:spcBef>
                <a:spcPts val="113"/>
              </a:spcBef>
              <a:buChar char="-"/>
              <a:tabLst>
                <a:tab pos="422476" algn="l"/>
                <a:tab pos="423323" algn="l"/>
              </a:tabLst>
            </a:pP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Argues that residuals are the  important factor, not</a:t>
            </a:r>
            <a:r>
              <a:rPr sz="2400" spc="-6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depth</a:t>
            </a:r>
            <a:endParaRPr sz="2400" dirty="0">
              <a:latin typeface="Arial"/>
              <a:cs typeface="Arial"/>
            </a:endParaRPr>
          </a:p>
          <a:p>
            <a:pPr marL="422476" marR="6773" indent="-405543">
              <a:lnSpc>
                <a:spcPct val="100699"/>
              </a:lnSpc>
              <a:buChar char="-"/>
              <a:tabLst>
                <a:tab pos="422476" algn="l"/>
                <a:tab pos="423323" algn="l"/>
              </a:tabLst>
            </a:pP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User wider residual blocks (F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x k 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filters instead of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F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filters in each</a:t>
            </a:r>
            <a:r>
              <a:rPr sz="2400" spc="-107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layer)</a:t>
            </a:r>
            <a:endParaRPr sz="2400" dirty="0">
              <a:latin typeface="Arial"/>
              <a:cs typeface="Arial"/>
            </a:endParaRPr>
          </a:p>
          <a:p>
            <a:pPr marL="422476" marR="507141" indent="-405543">
              <a:lnSpc>
                <a:spcPct val="100699"/>
              </a:lnSpc>
              <a:buChar char="-"/>
              <a:tabLst>
                <a:tab pos="422476" algn="l"/>
                <a:tab pos="423323" algn="l"/>
              </a:tabLst>
            </a:pP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50-layer wide ResNet outperforms  152-layer original</a:t>
            </a:r>
            <a:r>
              <a:rPr sz="2400" spc="-27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ResNet</a:t>
            </a:r>
            <a:endParaRPr sz="2400" dirty="0">
              <a:latin typeface="Arial"/>
              <a:cs typeface="Arial"/>
            </a:endParaRPr>
          </a:p>
          <a:p>
            <a:pPr marL="422476" marR="679856" indent="-405543">
              <a:lnSpc>
                <a:spcPct val="100699"/>
              </a:lnSpc>
              <a:buChar char="-"/>
              <a:tabLst>
                <a:tab pos="422476" algn="l"/>
                <a:tab pos="423323" algn="l"/>
              </a:tabLst>
            </a:pP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Increasing width instead of depth  more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computationally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efficient  (parallelizable)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41533" y="677871"/>
            <a:ext cx="5561753" cy="1082887"/>
          </a:xfrm>
          <a:prstGeom prst="rect">
            <a:avLst/>
          </a:prstGeom>
        </p:spPr>
        <p:txBody>
          <a:bodyPr vert="horz" wrap="square" lIns="0" tIns="121917" rIns="0" bIns="0" rtlCol="0">
            <a:spAutoFit/>
          </a:bodyPr>
          <a:lstStyle/>
          <a:p>
            <a:pPr marL="16933">
              <a:spcBef>
                <a:spcPts val="960"/>
              </a:spcBef>
            </a:pPr>
            <a:r>
              <a:rPr sz="4000" spc="-13" dirty="0">
                <a:latin typeface="Arial"/>
                <a:cs typeface="Arial"/>
              </a:rPr>
              <a:t>Wide </a:t>
            </a:r>
            <a:r>
              <a:rPr sz="4000" spc="-7" dirty="0">
                <a:latin typeface="Arial"/>
                <a:cs typeface="Arial"/>
              </a:rPr>
              <a:t>Residual</a:t>
            </a:r>
            <a:r>
              <a:rPr sz="4000" spc="-113" dirty="0">
                <a:latin typeface="Arial"/>
                <a:cs typeface="Arial"/>
              </a:rPr>
              <a:t> </a:t>
            </a:r>
            <a:r>
              <a:rPr sz="4000" spc="-7" dirty="0">
                <a:latin typeface="Arial"/>
                <a:cs typeface="Arial"/>
              </a:rPr>
              <a:t>Networks</a:t>
            </a:r>
            <a:endParaRPr sz="4000">
              <a:latin typeface="Arial"/>
              <a:cs typeface="Arial"/>
            </a:endParaRPr>
          </a:p>
          <a:p>
            <a:pPr marL="32173">
              <a:spcBef>
                <a:spcPts val="387"/>
              </a:spcBef>
            </a:pPr>
            <a:r>
              <a:rPr sz="1900" i="1" spc="-7" dirty="0">
                <a:latin typeface="Arial"/>
                <a:cs typeface="Arial"/>
              </a:rPr>
              <a:t>[Zagoruyko et al.</a:t>
            </a:r>
            <a:r>
              <a:rPr sz="1900" i="1" spc="-13" dirty="0">
                <a:latin typeface="Arial"/>
                <a:cs typeface="Arial"/>
              </a:rPr>
              <a:t> </a:t>
            </a:r>
            <a:r>
              <a:rPr sz="1900" i="1" spc="-7" dirty="0">
                <a:latin typeface="Arial"/>
                <a:cs typeface="Arial"/>
              </a:rPr>
              <a:t>2016]</a:t>
            </a:r>
            <a:endParaRPr sz="19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427657" y="4663976"/>
            <a:ext cx="2125980" cy="318347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900" spc="-7" dirty="0">
                <a:latin typeface="Arial"/>
                <a:cs typeface="Arial"/>
              </a:rPr>
              <a:t>Basic residual</a:t>
            </a:r>
            <a:r>
              <a:rPr sz="1900" spc="-107" dirty="0">
                <a:latin typeface="Arial"/>
                <a:cs typeface="Arial"/>
              </a:rPr>
              <a:t> </a:t>
            </a:r>
            <a:r>
              <a:rPr sz="1900" spc="-7" dirty="0">
                <a:latin typeface="Arial"/>
                <a:cs typeface="Arial"/>
              </a:rPr>
              <a:t>block</a:t>
            </a:r>
            <a:endParaRPr sz="19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154419" y="4663976"/>
            <a:ext cx="2087880" cy="318347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900" spc="-7" dirty="0">
                <a:latin typeface="Arial"/>
                <a:cs typeface="Arial"/>
              </a:rPr>
              <a:t>Wide residual</a:t>
            </a:r>
            <a:r>
              <a:rPr sz="1900" spc="-107" dirty="0">
                <a:latin typeface="Arial"/>
                <a:cs typeface="Arial"/>
              </a:rPr>
              <a:t> </a:t>
            </a:r>
            <a:r>
              <a:rPr sz="1900" spc="-7" dirty="0">
                <a:latin typeface="Arial"/>
                <a:cs typeface="Arial"/>
              </a:rPr>
              <a:t>block</a:t>
            </a:r>
            <a:endParaRPr sz="19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911719" y="3514792"/>
            <a:ext cx="1154853" cy="414867"/>
          </a:xfrm>
          <a:custGeom>
            <a:avLst/>
            <a:gdLst/>
            <a:ahLst/>
            <a:cxnLst/>
            <a:rect l="l" t="t" r="r" b="b"/>
            <a:pathLst>
              <a:path w="866139" h="311150">
                <a:moveTo>
                  <a:pt x="0" y="0"/>
                </a:moveTo>
                <a:lnTo>
                  <a:pt x="866098" y="0"/>
                </a:lnTo>
                <a:lnTo>
                  <a:pt x="866098" y="311099"/>
                </a:lnTo>
                <a:lnTo>
                  <a:pt x="0" y="311099"/>
                </a:lnTo>
                <a:lnTo>
                  <a:pt x="0" y="0"/>
                </a:lnTo>
                <a:close/>
              </a:path>
            </a:pathLst>
          </a:custGeom>
          <a:solidFill>
            <a:srgbClr val="FBE4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6911719" y="3514792"/>
            <a:ext cx="1154853" cy="300080"/>
          </a:xfrm>
          <a:prstGeom prst="rect">
            <a:avLst/>
          </a:prstGeom>
          <a:ln w="19049">
            <a:solidFill>
              <a:srgbClr val="FF9900"/>
            </a:solidFill>
          </a:ln>
        </p:spPr>
        <p:txBody>
          <a:bodyPr vert="horz" wrap="square" lIns="0" tIns="99058" rIns="0" bIns="0" rtlCol="0">
            <a:spAutoFit/>
          </a:bodyPr>
          <a:lstStyle/>
          <a:p>
            <a:pPr marL="150703">
              <a:spcBef>
                <a:spcPts val="780"/>
              </a:spcBef>
            </a:pPr>
            <a:r>
              <a:rPr sz="1300" spc="-13" dirty="0">
                <a:solidFill>
                  <a:srgbClr val="FF9900"/>
                </a:solidFill>
                <a:latin typeface="Arial"/>
                <a:cs typeface="Arial"/>
              </a:rPr>
              <a:t>3x3 </a:t>
            </a:r>
            <a:r>
              <a:rPr sz="1300" spc="-20" dirty="0">
                <a:solidFill>
                  <a:srgbClr val="FF9900"/>
                </a:solidFill>
                <a:latin typeface="Arial"/>
                <a:cs typeface="Arial"/>
              </a:rPr>
              <a:t>conv,</a:t>
            </a:r>
            <a:r>
              <a:rPr sz="1300" spc="-40" dirty="0">
                <a:solidFill>
                  <a:srgbClr val="FF9900"/>
                </a:solidFill>
                <a:latin typeface="Arial"/>
                <a:cs typeface="Arial"/>
              </a:rPr>
              <a:t> </a:t>
            </a:r>
            <a:r>
              <a:rPr sz="1300" spc="-100" dirty="0">
                <a:solidFill>
                  <a:srgbClr val="FF9900"/>
                </a:solidFill>
                <a:latin typeface="Arial"/>
                <a:cs typeface="Arial"/>
              </a:rPr>
              <a:t>F</a:t>
            </a:r>
            <a:endParaRPr sz="13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911852" y="2783564"/>
            <a:ext cx="1154853" cy="414867"/>
          </a:xfrm>
          <a:custGeom>
            <a:avLst/>
            <a:gdLst/>
            <a:ahLst/>
            <a:cxnLst/>
            <a:rect l="l" t="t" r="r" b="b"/>
            <a:pathLst>
              <a:path w="866139" h="311150">
                <a:moveTo>
                  <a:pt x="0" y="0"/>
                </a:moveTo>
                <a:lnTo>
                  <a:pt x="866098" y="0"/>
                </a:lnTo>
                <a:lnTo>
                  <a:pt x="866098" y="311099"/>
                </a:lnTo>
                <a:lnTo>
                  <a:pt x="0" y="311099"/>
                </a:lnTo>
                <a:lnTo>
                  <a:pt x="0" y="0"/>
                </a:lnTo>
                <a:close/>
              </a:path>
            </a:pathLst>
          </a:custGeom>
          <a:solidFill>
            <a:srgbClr val="FBE4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6911852" y="2783564"/>
            <a:ext cx="1154853" cy="300080"/>
          </a:xfrm>
          <a:prstGeom prst="rect">
            <a:avLst/>
          </a:prstGeom>
          <a:ln w="19049">
            <a:solidFill>
              <a:srgbClr val="FF9900"/>
            </a:solidFill>
          </a:ln>
        </p:spPr>
        <p:txBody>
          <a:bodyPr vert="horz" wrap="square" lIns="0" tIns="99058" rIns="0" bIns="0" rtlCol="0">
            <a:spAutoFit/>
          </a:bodyPr>
          <a:lstStyle/>
          <a:p>
            <a:pPr marL="150703">
              <a:spcBef>
                <a:spcPts val="780"/>
              </a:spcBef>
            </a:pPr>
            <a:r>
              <a:rPr sz="1300" spc="-13" dirty="0">
                <a:solidFill>
                  <a:srgbClr val="FF9900"/>
                </a:solidFill>
                <a:latin typeface="Arial"/>
                <a:cs typeface="Arial"/>
              </a:rPr>
              <a:t>3x3 </a:t>
            </a:r>
            <a:r>
              <a:rPr sz="1300" spc="-20" dirty="0">
                <a:solidFill>
                  <a:srgbClr val="FF9900"/>
                </a:solidFill>
                <a:latin typeface="Arial"/>
                <a:cs typeface="Arial"/>
              </a:rPr>
              <a:t>conv,</a:t>
            </a:r>
            <a:r>
              <a:rPr sz="1300" spc="-40" dirty="0">
                <a:solidFill>
                  <a:srgbClr val="FF9900"/>
                </a:solidFill>
                <a:latin typeface="Arial"/>
                <a:cs typeface="Arial"/>
              </a:rPr>
              <a:t> </a:t>
            </a:r>
            <a:r>
              <a:rPr sz="1300" spc="-100" dirty="0">
                <a:solidFill>
                  <a:srgbClr val="FF9900"/>
                </a:solidFill>
                <a:latin typeface="Arial"/>
                <a:cs typeface="Arial"/>
              </a:rPr>
              <a:t>F</a:t>
            </a:r>
            <a:endParaRPr sz="13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7489117" y="3274610"/>
            <a:ext cx="0" cy="240453"/>
          </a:xfrm>
          <a:custGeom>
            <a:avLst/>
            <a:gdLst/>
            <a:ahLst/>
            <a:cxnLst/>
            <a:rect l="l" t="t" r="r" b="b"/>
            <a:pathLst>
              <a:path h="180339">
                <a:moveTo>
                  <a:pt x="0" y="180137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468151" y="3216974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74" y="43227"/>
                </a:moveTo>
                <a:lnTo>
                  <a:pt x="0" y="43227"/>
                </a:lnTo>
                <a:lnTo>
                  <a:pt x="15724" y="0"/>
                </a:lnTo>
                <a:lnTo>
                  <a:pt x="31474" y="4322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468151" y="3216974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74" y="43227"/>
                </a:moveTo>
                <a:lnTo>
                  <a:pt x="15724" y="0"/>
                </a:lnTo>
                <a:lnTo>
                  <a:pt x="0" y="43227"/>
                </a:lnTo>
                <a:lnTo>
                  <a:pt x="31474" y="43227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325085" y="2180486"/>
            <a:ext cx="329353" cy="329353"/>
          </a:xfrm>
          <a:custGeom>
            <a:avLst/>
            <a:gdLst/>
            <a:ahLst/>
            <a:cxnLst/>
            <a:rect l="l" t="t" r="r" b="b"/>
            <a:pathLst>
              <a:path w="247014" h="247014">
                <a:moveTo>
                  <a:pt x="0" y="123257"/>
                </a:moveTo>
                <a:lnTo>
                  <a:pt x="9684" y="75280"/>
                </a:lnTo>
                <a:lnTo>
                  <a:pt x="36096" y="36101"/>
                </a:lnTo>
                <a:lnTo>
                  <a:pt x="75272" y="9686"/>
                </a:lnTo>
                <a:lnTo>
                  <a:pt x="123249" y="0"/>
                </a:lnTo>
                <a:lnTo>
                  <a:pt x="170405" y="9383"/>
                </a:lnTo>
                <a:lnTo>
                  <a:pt x="210399" y="36102"/>
                </a:lnTo>
                <a:lnTo>
                  <a:pt x="237121" y="76089"/>
                </a:lnTo>
                <a:lnTo>
                  <a:pt x="246499" y="123257"/>
                </a:lnTo>
                <a:lnTo>
                  <a:pt x="236814" y="171233"/>
                </a:lnTo>
                <a:lnTo>
                  <a:pt x="210402" y="210411"/>
                </a:lnTo>
                <a:lnTo>
                  <a:pt x="171226" y="236826"/>
                </a:lnTo>
                <a:lnTo>
                  <a:pt x="123249" y="246512"/>
                </a:lnTo>
                <a:lnTo>
                  <a:pt x="75272" y="236826"/>
                </a:lnTo>
                <a:lnTo>
                  <a:pt x="36096" y="210411"/>
                </a:lnTo>
                <a:lnTo>
                  <a:pt x="9684" y="171233"/>
                </a:lnTo>
                <a:lnTo>
                  <a:pt x="0" y="123257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466851" y="2255142"/>
            <a:ext cx="45720" cy="67733"/>
          </a:xfrm>
          <a:custGeom>
            <a:avLst/>
            <a:gdLst/>
            <a:ahLst/>
            <a:cxnLst/>
            <a:rect l="l" t="t" r="r" b="b"/>
            <a:pathLst>
              <a:path w="34289" h="50800">
                <a:moveTo>
                  <a:pt x="33824" y="50354"/>
                </a:moveTo>
                <a:lnTo>
                  <a:pt x="0" y="50354"/>
                </a:lnTo>
                <a:lnTo>
                  <a:pt x="0" y="0"/>
                </a:lnTo>
                <a:lnTo>
                  <a:pt x="33824" y="0"/>
                </a:lnTo>
                <a:lnTo>
                  <a:pt x="33824" y="5035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399719" y="2344828"/>
            <a:ext cx="179493" cy="0"/>
          </a:xfrm>
          <a:custGeom>
            <a:avLst/>
            <a:gdLst/>
            <a:ahLst/>
            <a:cxnLst/>
            <a:rect l="l" t="t" r="r" b="b"/>
            <a:pathLst>
              <a:path w="134620">
                <a:moveTo>
                  <a:pt x="0" y="0"/>
                </a:moveTo>
                <a:lnTo>
                  <a:pt x="134524" y="0"/>
                </a:lnTo>
              </a:path>
            </a:pathLst>
          </a:custGeom>
          <a:ln w="3381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466851" y="2367375"/>
            <a:ext cx="45720" cy="67733"/>
          </a:xfrm>
          <a:custGeom>
            <a:avLst/>
            <a:gdLst/>
            <a:ahLst/>
            <a:cxnLst/>
            <a:rect l="l" t="t" r="r" b="b"/>
            <a:pathLst>
              <a:path w="34289" h="50800">
                <a:moveTo>
                  <a:pt x="33824" y="50354"/>
                </a:moveTo>
                <a:lnTo>
                  <a:pt x="0" y="50354"/>
                </a:lnTo>
                <a:lnTo>
                  <a:pt x="0" y="0"/>
                </a:lnTo>
                <a:lnTo>
                  <a:pt x="33824" y="0"/>
                </a:lnTo>
                <a:lnTo>
                  <a:pt x="33824" y="5035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489251" y="2585365"/>
            <a:ext cx="0" cy="198967"/>
          </a:xfrm>
          <a:custGeom>
            <a:avLst/>
            <a:gdLst/>
            <a:ahLst/>
            <a:cxnLst/>
            <a:rect l="l" t="t" r="r" b="b"/>
            <a:pathLst>
              <a:path h="149225">
                <a:moveTo>
                  <a:pt x="0" y="148649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468251" y="2527731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74" y="43224"/>
                </a:moveTo>
                <a:lnTo>
                  <a:pt x="0" y="43224"/>
                </a:lnTo>
                <a:lnTo>
                  <a:pt x="15749" y="0"/>
                </a:lnTo>
                <a:lnTo>
                  <a:pt x="31474" y="432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468251" y="2527731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74" y="43224"/>
                </a:moveTo>
                <a:lnTo>
                  <a:pt x="15749" y="0"/>
                </a:lnTo>
                <a:lnTo>
                  <a:pt x="0" y="43224"/>
                </a:lnTo>
                <a:lnTo>
                  <a:pt x="31474" y="43224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394218" y="3941742"/>
            <a:ext cx="189799" cy="4814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489151" y="1968659"/>
            <a:ext cx="0" cy="198967"/>
          </a:xfrm>
          <a:custGeom>
            <a:avLst/>
            <a:gdLst/>
            <a:ahLst/>
            <a:cxnLst/>
            <a:rect l="l" t="t" r="r" b="b"/>
            <a:pathLst>
              <a:path h="149225">
                <a:moveTo>
                  <a:pt x="0" y="148649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468184" y="1911026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5">
                <a:moveTo>
                  <a:pt x="31449" y="43224"/>
                </a:moveTo>
                <a:lnTo>
                  <a:pt x="0" y="43224"/>
                </a:lnTo>
                <a:lnTo>
                  <a:pt x="15724" y="0"/>
                </a:lnTo>
                <a:lnTo>
                  <a:pt x="31449" y="432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468184" y="1911026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5">
                <a:moveTo>
                  <a:pt x="31449" y="43224"/>
                </a:moveTo>
                <a:lnTo>
                  <a:pt x="15724" y="0"/>
                </a:lnTo>
                <a:lnTo>
                  <a:pt x="0" y="43224"/>
                </a:lnTo>
                <a:lnTo>
                  <a:pt x="31449" y="43224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571318" y="2365058"/>
            <a:ext cx="854287" cy="1963420"/>
          </a:xfrm>
          <a:custGeom>
            <a:avLst/>
            <a:gdLst/>
            <a:ahLst/>
            <a:cxnLst/>
            <a:rect l="l" t="t" r="r" b="b"/>
            <a:pathLst>
              <a:path w="640714" h="1472564">
                <a:moveTo>
                  <a:pt x="0" y="1472399"/>
                </a:moveTo>
                <a:lnTo>
                  <a:pt x="41754" y="1470320"/>
                </a:lnTo>
                <a:lnTo>
                  <a:pt x="83343" y="1464207"/>
                </a:lnTo>
                <a:lnTo>
                  <a:pt x="124610" y="1454241"/>
                </a:lnTo>
                <a:lnTo>
                  <a:pt x="165399" y="1440608"/>
                </a:lnTo>
                <a:lnTo>
                  <a:pt x="205551" y="1423490"/>
                </a:lnTo>
                <a:lnTo>
                  <a:pt x="244911" y="1403070"/>
                </a:lnTo>
                <a:lnTo>
                  <a:pt x="283321" y="1379533"/>
                </a:lnTo>
                <a:lnTo>
                  <a:pt x="320624" y="1353060"/>
                </a:lnTo>
                <a:lnTo>
                  <a:pt x="356663" y="1323837"/>
                </a:lnTo>
                <a:lnTo>
                  <a:pt x="391283" y="1292046"/>
                </a:lnTo>
                <a:lnTo>
                  <a:pt x="424325" y="1257871"/>
                </a:lnTo>
                <a:lnTo>
                  <a:pt x="455632" y="1221495"/>
                </a:lnTo>
                <a:lnTo>
                  <a:pt x="485048" y="1183101"/>
                </a:lnTo>
                <a:lnTo>
                  <a:pt x="512417" y="1142873"/>
                </a:lnTo>
                <a:lnTo>
                  <a:pt x="537580" y="1100994"/>
                </a:lnTo>
                <a:lnTo>
                  <a:pt x="560381" y="1057649"/>
                </a:lnTo>
                <a:lnTo>
                  <a:pt x="580663" y="1013019"/>
                </a:lnTo>
                <a:lnTo>
                  <a:pt x="598270" y="967289"/>
                </a:lnTo>
                <a:lnTo>
                  <a:pt x="613043" y="920642"/>
                </a:lnTo>
                <a:lnTo>
                  <a:pt x="624828" y="873261"/>
                </a:lnTo>
                <a:lnTo>
                  <a:pt x="633465" y="825330"/>
                </a:lnTo>
                <a:lnTo>
                  <a:pt x="638799" y="777032"/>
                </a:lnTo>
                <a:lnTo>
                  <a:pt x="640673" y="728551"/>
                </a:lnTo>
                <a:lnTo>
                  <a:pt x="638822" y="677867"/>
                </a:lnTo>
                <a:lnTo>
                  <a:pt x="633198" y="627394"/>
                </a:lnTo>
                <a:lnTo>
                  <a:pt x="623981" y="577340"/>
                </a:lnTo>
                <a:lnTo>
                  <a:pt x="611351" y="527914"/>
                </a:lnTo>
                <a:lnTo>
                  <a:pt x="595488" y="479328"/>
                </a:lnTo>
                <a:lnTo>
                  <a:pt x="576574" y="431789"/>
                </a:lnTo>
                <a:lnTo>
                  <a:pt x="554787" y="385508"/>
                </a:lnTo>
                <a:lnTo>
                  <a:pt x="530309" y="340694"/>
                </a:lnTo>
                <a:lnTo>
                  <a:pt x="503318" y="297556"/>
                </a:lnTo>
                <a:lnTo>
                  <a:pt x="473997" y="256305"/>
                </a:lnTo>
                <a:lnTo>
                  <a:pt x="442524" y="217149"/>
                </a:lnTo>
                <a:lnTo>
                  <a:pt x="405625" y="176749"/>
                </a:lnTo>
                <a:lnTo>
                  <a:pt x="366578" y="139417"/>
                </a:lnTo>
                <a:lnTo>
                  <a:pt x="325623" y="105432"/>
                </a:lnTo>
                <a:lnTo>
                  <a:pt x="283000" y="75074"/>
                </a:lnTo>
                <a:lnTo>
                  <a:pt x="238949" y="48622"/>
                </a:lnTo>
                <a:lnTo>
                  <a:pt x="182255" y="21471"/>
                </a:lnTo>
                <a:lnTo>
                  <a:pt x="124174" y="1404"/>
                </a:lnTo>
                <a:lnTo>
                  <a:pt x="118974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7603018" y="2310781"/>
            <a:ext cx="145265" cy="1085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8892450" y="3499858"/>
            <a:ext cx="2257213" cy="414867"/>
          </a:xfrm>
          <a:custGeom>
            <a:avLst/>
            <a:gdLst/>
            <a:ahLst/>
            <a:cxnLst/>
            <a:rect l="l" t="t" r="r" b="b"/>
            <a:pathLst>
              <a:path w="1692909" h="311150">
                <a:moveTo>
                  <a:pt x="0" y="0"/>
                </a:moveTo>
                <a:lnTo>
                  <a:pt x="1692596" y="0"/>
                </a:lnTo>
                <a:lnTo>
                  <a:pt x="1692596" y="311099"/>
                </a:lnTo>
                <a:lnTo>
                  <a:pt x="0" y="311099"/>
                </a:lnTo>
                <a:lnTo>
                  <a:pt x="0" y="0"/>
                </a:lnTo>
                <a:close/>
              </a:path>
            </a:pathLst>
          </a:custGeom>
          <a:solidFill>
            <a:srgbClr val="FBE4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8892448" y="3499858"/>
            <a:ext cx="2257213" cy="317178"/>
          </a:xfrm>
          <a:prstGeom prst="rect">
            <a:avLst/>
          </a:prstGeom>
          <a:ln w="19049">
            <a:solidFill>
              <a:srgbClr val="FF9900"/>
            </a:solidFill>
          </a:ln>
        </p:spPr>
        <p:txBody>
          <a:bodyPr vert="horz" wrap="square" lIns="0" tIns="85511" rIns="0" bIns="0" rtlCol="0">
            <a:spAutoFit/>
          </a:bodyPr>
          <a:lstStyle/>
          <a:p>
            <a:pPr marL="515607">
              <a:spcBef>
                <a:spcPts val="673"/>
              </a:spcBef>
            </a:pPr>
            <a:r>
              <a:rPr sz="1500" spc="-20" dirty="0">
                <a:solidFill>
                  <a:srgbClr val="FF9900"/>
                </a:solidFill>
                <a:latin typeface="Arial"/>
                <a:cs typeface="Arial"/>
              </a:rPr>
              <a:t>3x3 conv, </a:t>
            </a:r>
            <a:r>
              <a:rPr sz="1500" spc="-113" dirty="0">
                <a:solidFill>
                  <a:srgbClr val="FF9900"/>
                </a:solidFill>
                <a:latin typeface="Arial"/>
                <a:cs typeface="Arial"/>
              </a:rPr>
              <a:t>F </a:t>
            </a:r>
            <a:r>
              <a:rPr sz="1500" spc="-33" dirty="0">
                <a:solidFill>
                  <a:srgbClr val="FF9900"/>
                </a:solidFill>
                <a:latin typeface="Arial"/>
                <a:cs typeface="Arial"/>
              </a:rPr>
              <a:t>x</a:t>
            </a:r>
            <a:r>
              <a:rPr sz="1500" spc="-193" dirty="0">
                <a:solidFill>
                  <a:srgbClr val="FF9900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FF9900"/>
                </a:solidFill>
                <a:latin typeface="Arial"/>
                <a:cs typeface="Arial"/>
              </a:rPr>
              <a:t>k</a:t>
            </a:r>
            <a:endParaRPr sz="1500">
              <a:latin typeface="Arial"/>
              <a:cs typeface="Arial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8886548" y="2768627"/>
            <a:ext cx="2257213" cy="414867"/>
          </a:xfrm>
          <a:custGeom>
            <a:avLst/>
            <a:gdLst/>
            <a:ahLst/>
            <a:cxnLst/>
            <a:rect l="l" t="t" r="r" b="b"/>
            <a:pathLst>
              <a:path w="1692909" h="311150">
                <a:moveTo>
                  <a:pt x="0" y="0"/>
                </a:moveTo>
                <a:lnTo>
                  <a:pt x="1692596" y="0"/>
                </a:lnTo>
                <a:lnTo>
                  <a:pt x="1692596" y="311099"/>
                </a:lnTo>
                <a:lnTo>
                  <a:pt x="0" y="311099"/>
                </a:lnTo>
                <a:lnTo>
                  <a:pt x="0" y="0"/>
                </a:lnTo>
                <a:close/>
              </a:path>
            </a:pathLst>
          </a:custGeom>
          <a:solidFill>
            <a:srgbClr val="FBE4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8886548" y="2768627"/>
            <a:ext cx="2257213" cy="317178"/>
          </a:xfrm>
          <a:prstGeom prst="rect">
            <a:avLst/>
          </a:prstGeom>
          <a:ln w="19049">
            <a:solidFill>
              <a:srgbClr val="FF9900"/>
            </a:solidFill>
          </a:ln>
        </p:spPr>
        <p:txBody>
          <a:bodyPr vert="horz" wrap="square" lIns="0" tIns="85511" rIns="0" bIns="0" rtlCol="0">
            <a:spAutoFit/>
          </a:bodyPr>
          <a:lstStyle/>
          <a:p>
            <a:pPr marL="515607">
              <a:spcBef>
                <a:spcPts val="673"/>
              </a:spcBef>
            </a:pPr>
            <a:r>
              <a:rPr sz="1500" spc="-20" dirty="0">
                <a:solidFill>
                  <a:srgbClr val="FF9900"/>
                </a:solidFill>
                <a:latin typeface="Arial"/>
                <a:cs typeface="Arial"/>
              </a:rPr>
              <a:t>3x3 conv, </a:t>
            </a:r>
            <a:r>
              <a:rPr sz="1500" spc="-113" dirty="0">
                <a:solidFill>
                  <a:srgbClr val="FF9900"/>
                </a:solidFill>
                <a:latin typeface="Arial"/>
                <a:cs typeface="Arial"/>
              </a:rPr>
              <a:t>F </a:t>
            </a:r>
            <a:r>
              <a:rPr sz="1500" spc="-33" dirty="0">
                <a:solidFill>
                  <a:srgbClr val="FF9900"/>
                </a:solidFill>
                <a:latin typeface="Arial"/>
                <a:cs typeface="Arial"/>
              </a:rPr>
              <a:t>x</a:t>
            </a:r>
            <a:r>
              <a:rPr sz="1500" spc="-193" dirty="0">
                <a:solidFill>
                  <a:srgbClr val="FF9900"/>
                </a:solidFill>
                <a:latin typeface="Arial"/>
                <a:cs typeface="Arial"/>
              </a:rPr>
              <a:t> </a:t>
            </a:r>
            <a:r>
              <a:rPr sz="1500" dirty="0">
                <a:solidFill>
                  <a:srgbClr val="FF9900"/>
                </a:solidFill>
                <a:latin typeface="Arial"/>
                <a:cs typeface="Arial"/>
              </a:rPr>
              <a:t>k</a:t>
            </a:r>
            <a:endParaRPr sz="1500"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10016279" y="3259647"/>
            <a:ext cx="5080" cy="240453"/>
          </a:xfrm>
          <a:custGeom>
            <a:avLst/>
            <a:gdLst/>
            <a:ahLst/>
            <a:cxnLst/>
            <a:rect l="l" t="t" r="r" b="b"/>
            <a:pathLst>
              <a:path w="3809" h="180339">
                <a:moveTo>
                  <a:pt x="3424" y="180159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9995314" y="3202023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0" y="43514"/>
                </a:moveTo>
                <a:lnTo>
                  <a:pt x="14924" y="0"/>
                </a:lnTo>
                <a:lnTo>
                  <a:pt x="31474" y="42919"/>
                </a:lnTo>
                <a:lnTo>
                  <a:pt x="0" y="4351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9995314" y="3202023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74" y="42919"/>
                </a:moveTo>
                <a:lnTo>
                  <a:pt x="14924" y="0"/>
                </a:lnTo>
                <a:lnTo>
                  <a:pt x="0" y="43514"/>
                </a:lnTo>
                <a:lnTo>
                  <a:pt x="31474" y="42919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9853780" y="2165553"/>
            <a:ext cx="329353" cy="329353"/>
          </a:xfrm>
          <a:custGeom>
            <a:avLst/>
            <a:gdLst/>
            <a:ahLst/>
            <a:cxnLst/>
            <a:rect l="l" t="t" r="r" b="b"/>
            <a:pathLst>
              <a:path w="247015" h="247014">
                <a:moveTo>
                  <a:pt x="0" y="123257"/>
                </a:moveTo>
                <a:lnTo>
                  <a:pt x="9684" y="75280"/>
                </a:lnTo>
                <a:lnTo>
                  <a:pt x="36096" y="36101"/>
                </a:lnTo>
                <a:lnTo>
                  <a:pt x="75272" y="9686"/>
                </a:lnTo>
                <a:lnTo>
                  <a:pt x="123249" y="0"/>
                </a:lnTo>
                <a:lnTo>
                  <a:pt x="170424" y="9383"/>
                </a:lnTo>
                <a:lnTo>
                  <a:pt x="210399" y="36102"/>
                </a:lnTo>
                <a:lnTo>
                  <a:pt x="237121" y="76089"/>
                </a:lnTo>
                <a:lnTo>
                  <a:pt x="246499" y="123257"/>
                </a:lnTo>
                <a:lnTo>
                  <a:pt x="236814" y="171233"/>
                </a:lnTo>
                <a:lnTo>
                  <a:pt x="210402" y="210411"/>
                </a:lnTo>
                <a:lnTo>
                  <a:pt x="171226" y="236826"/>
                </a:lnTo>
                <a:lnTo>
                  <a:pt x="123249" y="246512"/>
                </a:lnTo>
                <a:lnTo>
                  <a:pt x="75272" y="236826"/>
                </a:lnTo>
                <a:lnTo>
                  <a:pt x="36096" y="210411"/>
                </a:lnTo>
                <a:lnTo>
                  <a:pt x="9684" y="171233"/>
                </a:lnTo>
                <a:lnTo>
                  <a:pt x="0" y="123257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9995580" y="2240208"/>
            <a:ext cx="45720" cy="67733"/>
          </a:xfrm>
          <a:custGeom>
            <a:avLst/>
            <a:gdLst/>
            <a:ahLst/>
            <a:cxnLst/>
            <a:rect l="l" t="t" r="r" b="b"/>
            <a:pathLst>
              <a:path w="34290" h="50800">
                <a:moveTo>
                  <a:pt x="33824" y="50354"/>
                </a:moveTo>
                <a:lnTo>
                  <a:pt x="0" y="50354"/>
                </a:lnTo>
                <a:lnTo>
                  <a:pt x="0" y="0"/>
                </a:lnTo>
                <a:lnTo>
                  <a:pt x="33824" y="0"/>
                </a:lnTo>
                <a:lnTo>
                  <a:pt x="33824" y="5035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9928447" y="2329895"/>
            <a:ext cx="179493" cy="0"/>
          </a:xfrm>
          <a:custGeom>
            <a:avLst/>
            <a:gdLst/>
            <a:ahLst/>
            <a:cxnLst/>
            <a:rect l="l" t="t" r="r" b="b"/>
            <a:pathLst>
              <a:path w="134620">
                <a:moveTo>
                  <a:pt x="0" y="0"/>
                </a:moveTo>
                <a:lnTo>
                  <a:pt x="134524" y="0"/>
                </a:lnTo>
              </a:path>
            </a:pathLst>
          </a:custGeom>
          <a:ln w="3381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9995580" y="2352442"/>
            <a:ext cx="45720" cy="67733"/>
          </a:xfrm>
          <a:custGeom>
            <a:avLst/>
            <a:gdLst/>
            <a:ahLst/>
            <a:cxnLst/>
            <a:rect l="l" t="t" r="r" b="b"/>
            <a:pathLst>
              <a:path w="34290" h="50800">
                <a:moveTo>
                  <a:pt x="33824" y="50354"/>
                </a:moveTo>
                <a:lnTo>
                  <a:pt x="0" y="50354"/>
                </a:lnTo>
                <a:lnTo>
                  <a:pt x="0" y="0"/>
                </a:lnTo>
                <a:lnTo>
                  <a:pt x="33824" y="0"/>
                </a:lnTo>
                <a:lnTo>
                  <a:pt x="33824" y="5035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0014946" y="2570422"/>
            <a:ext cx="2540" cy="198967"/>
          </a:xfrm>
          <a:custGeom>
            <a:avLst/>
            <a:gdLst/>
            <a:ahLst/>
            <a:cxnLst/>
            <a:rect l="l" t="t" r="r" b="b"/>
            <a:pathLst>
              <a:path w="1904" h="149225">
                <a:moveTo>
                  <a:pt x="0" y="148654"/>
                </a:moveTo>
                <a:lnTo>
                  <a:pt x="1724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9996279" y="2512791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74" y="43407"/>
                </a:moveTo>
                <a:lnTo>
                  <a:pt x="0" y="43039"/>
                </a:lnTo>
                <a:lnTo>
                  <a:pt x="16249" y="0"/>
                </a:lnTo>
                <a:lnTo>
                  <a:pt x="31474" y="434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9996279" y="2512791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74" y="43407"/>
                </a:moveTo>
                <a:lnTo>
                  <a:pt x="16249" y="0"/>
                </a:lnTo>
                <a:lnTo>
                  <a:pt x="0" y="43039"/>
                </a:lnTo>
                <a:lnTo>
                  <a:pt x="31474" y="43407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9922947" y="3926809"/>
            <a:ext cx="189799" cy="48141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0017845" y="1953726"/>
            <a:ext cx="0" cy="198967"/>
          </a:xfrm>
          <a:custGeom>
            <a:avLst/>
            <a:gdLst/>
            <a:ahLst/>
            <a:cxnLst/>
            <a:rect l="l" t="t" r="r" b="b"/>
            <a:pathLst>
              <a:path h="149225">
                <a:moveTo>
                  <a:pt x="0" y="148649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9996880" y="1896093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5">
                <a:moveTo>
                  <a:pt x="31474" y="43224"/>
                </a:moveTo>
                <a:lnTo>
                  <a:pt x="0" y="43224"/>
                </a:lnTo>
                <a:lnTo>
                  <a:pt x="15724" y="0"/>
                </a:lnTo>
                <a:lnTo>
                  <a:pt x="31474" y="432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9996880" y="1896093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5">
                <a:moveTo>
                  <a:pt x="31474" y="43224"/>
                </a:moveTo>
                <a:lnTo>
                  <a:pt x="15724" y="0"/>
                </a:lnTo>
                <a:lnTo>
                  <a:pt x="0" y="43224"/>
                </a:lnTo>
                <a:lnTo>
                  <a:pt x="31474" y="43224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0100046" y="2335951"/>
            <a:ext cx="1637453" cy="1977813"/>
          </a:xfrm>
          <a:custGeom>
            <a:avLst/>
            <a:gdLst/>
            <a:ahLst/>
            <a:cxnLst/>
            <a:rect l="l" t="t" r="r" b="b"/>
            <a:pathLst>
              <a:path w="1228090" h="1483360">
                <a:moveTo>
                  <a:pt x="0" y="1483029"/>
                </a:moveTo>
                <a:lnTo>
                  <a:pt x="55782" y="1482015"/>
                </a:lnTo>
                <a:lnTo>
                  <a:pt x="111424" y="1479013"/>
                </a:lnTo>
                <a:lnTo>
                  <a:pt x="166826" y="1474087"/>
                </a:lnTo>
                <a:lnTo>
                  <a:pt x="221889" y="1467298"/>
                </a:lnTo>
                <a:lnTo>
                  <a:pt x="276516" y="1458708"/>
                </a:lnTo>
                <a:lnTo>
                  <a:pt x="330606" y="1448379"/>
                </a:lnTo>
                <a:lnTo>
                  <a:pt x="384063" y="1436374"/>
                </a:lnTo>
                <a:lnTo>
                  <a:pt x="436786" y="1422754"/>
                </a:lnTo>
                <a:lnTo>
                  <a:pt x="488678" y="1407582"/>
                </a:lnTo>
                <a:lnTo>
                  <a:pt x="539639" y="1390920"/>
                </a:lnTo>
                <a:lnTo>
                  <a:pt x="589571" y="1372829"/>
                </a:lnTo>
                <a:lnTo>
                  <a:pt x="638376" y="1353372"/>
                </a:lnTo>
                <a:lnTo>
                  <a:pt x="685955" y="1332611"/>
                </a:lnTo>
                <a:lnTo>
                  <a:pt x="732208" y="1310609"/>
                </a:lnTo>
                <a:lnTo>
                  <a:pt x="777038" y="1287426"/>
                </a:lnTo>
                <a:lnTo>
                  <a:pt x="820346" y="1263126"/>
                </a:lnTo>
                <a:lnTo>
                  <a:pt x="862032" y="1237770"/>
                </a:lnTo>
                <a:lnTo>
                  <a:pt x="902000" y="1211420"/>
                </a:lnTo>
                <a:lnTo>
                  <a:pt x="940148" y="1184139"/>
                </a:lnTo>
                <a:lnTo>
                  <a:pt x="976380" y="1155989"/>
                </a:lnTo>
                <a:lnTo>
                  <a:pt x="1010597" y="1127031"/>
                </a:lnTo>
                <a:lnTo>
                  <a:pt x="1042699" y="1097328"/>
                </a:lnTo>
                <a:lnTo>
                  <a:pt x="1072589" y="1066942"/>
                </a:lnTo>
                <a:lnTo>
                  <a:pt x="1100167" y="1035936"/>
                </a:lnTo>
                <a:lnTo>
                  <a:pt x="1125334" y="1004370"/>
                </a:lnTo>
                <a:lnTo>
                  <a:pt x="1147993" y="972307"/>
                </a:lnTo>
                <a:lnTo>
                  <a:pt x="1168045" y="939810"/>
                </a:lnTo>
                <a:lnTo>
                  <a:pt x="1199931" y="873760"/>
                </a:lnTo>
                <a:lnTo>
                  <a:pt x="1220203" y="806716"/>
                </a:lnTo>
                <a:lnTo>
                  <a:pt x="1228072" y="739176"/>
                </a:lnTo>
                <a:lnTo>
                  <a:pt x="1226339" y="696282"/>
                </a:lnTo>
                <a:lnTo>
                  <a:pt x="1219501" y="653516"/>
                </a:lnTo>
                <a:lnTo>
                  <a:pt x="1207764" y="611004"/>
                </a:lnTo>
                <a:lnTo>
                  <a:pt x="1191336" y="568872"/>
                </a:lnTo>
                <a:lnTo>
                  <a:pt x="1170423" y="527249"/>
                </a:lnTo>
                <a:lnTo>
                  <a:pt x="1145232" y="486260"/>
                </a:lnTo>
                <a:lnTo>
                  <a:pt x="1115971" y="446033"/>
                </a:lnTo>
                <a:lnTo>
                  <a:pt x="1082845" y="406695"/>
                </a:lnTo>
                <a:lnTo>
                  <a:pt x="1046062" y="368373"/>
                </a:lnTo>
                <a:lnTo>
                  <a:pt x="1005829" y="331193"/>
                </a:lnTo>
                <a:lnTo>
                  <a:pt x="962353" y="295283"/>
                </a:lnTo>
                <a:lnTo>
                  <a:pt x="915840" y="260769"/>
                </a:lnTo>
                <a:lnTo>
                  <a:pt x="866498" y="227779"/>
                </a:lnTo>
                <a:lnTo>
                  <a:pt x="824467" y="202185"/>
                </a:lnTo>
                <a:lnTo>
                  <a:pt x="780817" y="177748"/>
                </a:lnTo>
                <a:lnTo>
                  <a:pt x="735660" y="154536"/>
                </a:lnTo>
                <a:lnTo>
                  <a:pt x="689104" y="132619"/>
                </a:lnTo>
                <a:lnTo>
                  <a:pt x="641262" y="112064"/>
                </a:lnTo>
                <a:lnTo>
                  <a:pt x="592244" y="92939"/>
                </a:lnTo>
                <a:lnTo>
                  <a:pt x="542161" y="75312"/>
                </a:lnTo>
                <a:lnTo>
                  <a:pt x="491124" y="59252"/>
                </a:lnTo>
                <a:lnTo>
                  <a:pt x="439237" y="44825"/>
                </a:lnTo>
                <a:lnTo>
                  <a:pt x="386624" y="32101"/>
                </a:lnTo>
                <a:lnTo>
                  <a:pt x="333392" y="21148"/>
                </a:lnTo>
                <a:lnTo>
                  <a:pt x="279649" y="12034"/>
                </a:lnTo>
                <a:lnTo>
                  <a:pt x="239065" y="6446"/>
                </a:lnTo>
                <a:lnTo>
                  <a:pt x="198324" y="1959"/>
                </a:lnTo>
                <a:lnTo>
                  <a:pt x="184699" y="714"/>
                </a:lnTo>
                <a:lnTo>
                  <a:pt x="175999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0206846" y="2281333"/>
            <a:ext cx="142265" cy="10923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47585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57533" y="1746385"/>
            <a:ext cx="1678940" cy="318347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900" i="1" spc="-7" dirty="0">
                <a:latin typeface="Arial"/>
                <a:cs typeface="Arial"/>
              </a:rPr>
              <a:t>[Xie et al.</a:t>
            </a:r>
            <a:r>
              <a:rPr sz="1900" i="1" spc="-107" dirty="0">
                <a:latin typeface="Arial"/>
                <a:cs typeface="Arial"/>
              </a:rPr>
              <a:t> </a:t>
            </a:r>
            <a:r>
              <a:rPr sz="1900" i="1" spc="-7" dirty="0">
                <a:latin typeface="Arial"/>
                <a:cs typeface="Arial"/>
              </a:rPr>
              <a:t>2016]</a:t>
            </a:r>
            <a:endParaRPr sz="19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43232" y="2192342"/>
            <a:ext cx="3417993" cy="3714327"/>
          </a:xfrm>
          <a:prstGeom prst="rect">
            <a:avLst/>
          </a:prstGeom>
        </p:spPr>
        <p:txBody>
          <a:bodyPr vert="horz" wrap="square" lIns="0" tIns="14393" rIns="0" bIns="0" rtlCol="0">
            <a:spAutoFit/>
          </a:bodyPr>
          <a:lstStyle/>
          <a:p>
            <a:pPr marL="422476" marR="177796" indent="-405543">
              <a:lnSpc>
                <a:spcPct val="100699"/>
              </a:lnSpc>
              <a:spcBef>
                <a:spcPts val="113"/>
              </a:spcBef>
              <a:buChar char="-"/>
              <a:tabLst>
                <a:tab pos="422476" algn="l"/>
                <a:tab pos="423323" algn="l"/>
              </a:tabLst>
            </a:pP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Also from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creators</a:t>
            </a:r>
            <a:r>
              <a:rPr sz="2400" spc="-133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of  ResNet</a:t>
            </a:r>
            <a:endParaRPr sz="2400" dirty="0">
              <a:latin typeface="Arial"/>
              <a:cs typeface="Arial"/>
            </a:endParaRPr>
          </a:p>
          <a:p>
            <a:pPr marL="422476" marR="6773" indent="-405543">
              <a:lnSpc>
                <a:spcPct val="100699"/>
              </a:lnSpc>
              <a:buChar char="-"/>
              <a:tabLst>
                <a:tab pos="422476" algn="l"/>
                <a:tab pos="423323" algn="l"/>
              </a:tabLst>
            </a:pP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Increases width of  residual block</a:t>
            </a:r>
            <a:r>
              <a:rPr sz="2400" spc="-12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through  multiple parallel  pathways  (“cardinality”)</a:t>
            </a:r>
            <a:endParaRPr sz="2400" dirty="0">
              <a:latin typeface="Arial"/>
              <a:cs typeface="Arial"/>
            </a:endParaRPr>
          </a:p>
          <a:p>
            <a:pPr marL="422476" marR="601118" indent="-405543">
              <a:lnSpc>
                <a:spcPct val="100699"/>
              </a:lnSpc>
              <a:buChar char="-"/>
              <a:tabLst>
                <a:tab pos="422476" algn="l"/>
                <a:tab pos="423323" algn="l"/>
              </a:tabLst>
            </a:pP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Parallel</a:t>
            </a:r>
            <a:r>
              <a:rPr sz="2400" spc="-127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pathways 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similar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in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spirit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to  Inception</a:t>
            </a:r>
            <a:r>
              <a:rPr sz="2400" spc="-73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module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00565" y="47982"/>
            <a:ext cx="10691707" cy="107442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lnSpc>
                <a:spcPts val="3613"/>
              </a:lnSpc>
              <a:spcBef>
                <a:spcPts val="133"/>
              </a:spcBef>
            </a:pPr>
            <a:r>
              <a:rPr sz="3200" spc="-7" dirty="0">
                <a:solidFill>
                  <a:srgbClr val="000000"/>
                </a:solidFill>
              </a:rPr>
              <a:t>Improving</a:t>
            </a:r>
            <a:r>
              <a:rPr sz="3200" spc="-20" dirty="0">
                <a:solidFill>
                  <a:srgbClr val="000000"/>
                </a:solidFill>
              </a:rPr>
              <a:t> </a:t>
            </a:r>
            <a:r>
              <a:rPr sz="3200" spc="-7" dirty="0">
                <a:solidFill>
                  <a:srgbClr val="000000"/>
                </a:solidFill>
              </a:rPr>
              <a:t>ResNets...</a:t>
            </a:r>
            <a:endParaRPr sz="3200" dirty="0"/>
          </a:p>
          <a:p>
            <a:pPr marL="57572">
              <a:lnSpc>
                <a:spcPts val="4572"/>
              </a:lnSpc>
            </a:pPr>
            <a:r>
              <a:rPr sz="4000" spc="-13" dirty="0">
                <a:solidFill>
                  <a:srgbClr val="000000"/>
                </a:solidFill>
              </a:rPr>
              <a:t>Aggregated </a:t>
            </a:r>
            <a:r>
              <a:rPr sz="4000" spc="-7" dirty="0">
                <a:solidFill>
                  <a:srgbClr val="000000"/>
                </a:solidFill>
              </a:rPr>
              <a:t>Residual </a:t>
            </a:r>
            <a:r>
              <a:rPr sz="4000" spc="-13" dirty="0">
                <a:solidFill>
                  <a:srgbClr val="000000"/>
                </a:solidFill>
              </a:rPr>
              <a:t>Transformations </a:t>
            </a:r>
            <a:r>
              <a:rPr sz="4000" spc="-7" dirty="0">
                <a:solidFill>
                  <a:srgbClr val="000000"/>
                </a:solidFill>
              </a:rPr>
              <a:t>for</a:t>
            </a:r>
            <a:r>
              <a:rPr sz="4000" spc="-100" dirty="0">
                <a:solidFill>
                  <a:srgbClr val="000000"/>
                </a:solidFill>
              </a:rPr>
              <a:t> </a:t>
            </a:r>
            <a:r>
              <a:rPr sz="4000" spc="-7" dirty="0">
                <a:solidFill>
                  <a:srgbClr val="000000"/>
                </a:solidFill>
              </a:rPr>
              <a:t>Deep</a:t>
            </a:r>
            <a:endParaRPr sz="4000" dirty="0"/>
          </a:p>
        </p:txBody>
      </p:sp>
      <p:sp>
        <p:nvSpPr>
          <p:cNvPr id="5" name="object 5"/>
          <p:cNvSpPr txBox="1"/>
          <p:nvPr/>
        </p:nvSpPr>
        <p:spPr>
          <a:xfrm>
            <a:off x="341532" y="1087749"/>
            <a:ext cx="6297507" cy="643467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4000" spc="-7" dirty="0">
                <a:latin typeface="Arial"/>
                <a:cs typeface="Arial"/>
              </a:rPr>
              <a:t>Neural Networks</a:t>
            </a:r>
            <a:r>
              <a:rPr sz="4000" spc="-120" dirty="0">
                <a:latin typeface="Arial"/>
                <a:cs typeface="Arial"/>
              </a:rPr>
              <a:t> </a:t>
            </a:r>
            <a:r>
              <a:rPr sz="4000" spc="-7" dirty="0">
                <a:latin typeface="Arial"/>
                <a:cs typeface="Arial"/>
              </a:rPr>
              <a:t>(ResNeXt)</a:t>
            </a:r>
            <a:endParaRPr sz="40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306525" y="3097081"/>
            <a:ext cx="1619673" cy="385233"/>
          </a:xfrm>
          <a:custGeom>
            <a:avLst/>
            <a:gdLst/>
            <a:ahLst/>
            <a:cxnLst/>
            <a:rect l="l" t="t" r="r" b="b"/>
            <a:pathLst>
              <a:path w="1214754" h="288925">
                <a:moveTo>
                  <a:pt x="0" y="0"/>
                </a:moveTo>
                <a:lnTo>
                  <a:pt x="1214397" y="0"/>
                </a:lnTo>
                <a:lnTo>
                  <a:pt x="1214397" y="288609"/>
                </a:lnTo>
                <a:lnTo>
                  <a:pt x="0" y="288609"/>
                </a:lnTo>
                <a:lnTo>
                  <a:pt x="0" y="0"/>
                </a:lnTo>
                <a:close/>
              </a:path>
            </a:pathLst>
          </a:custGeom>
          <a:solidFill>
            <a:srgbClr val="FBE4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306525" y="3097081"/>
            <a:ext cx="1619673" cy="274431"/>
          </a:xfrm>
          <a:prstGeom prst="rect">
            <a:avLst/>
          </a:prstGeom>
          <a:ln w="19049">
            <a:solidFill>
              <a:srgbClr val="FF9900"/>
            </a:solidFill>
          </a:ln>
        </p:spPr>
        <p:txBody>
          <a:bodyPr vert="horz" wrap="square" lIns="0" tIns="104137" rIns="0" bIns="0" rtlCol="0">
            <a:spAutoFit/>
          </a:bodyPr>
          <a:lstStyle/>
          <a:p>
            <a:pPr marL="391997">
              <a:spcBef>
                <a:spcPts val="820"/>
              </a:spcBef>
            </a:pPr>
            <a:r>
              <a:rPr sz="1100" spc="-13" dirty="0">
                <a:solidFill>
                  <a:srgbClr val="FF9900"/>
                </a:solidFill>
                <a:latin typeface="Arial"/>
                <a:cs typeface="Arial"/>
              </a:rPr>
              <a:t>1x1 conv,</a:t>
            </a:r>
            <a:r>
              <a:rPr sz="1100" spc="-20" dirty="0">
                <a:solidFill>
                  <a:srgbClr val="FF9900"/>
                </a:solidFill>
                <a:latin typeface="Arial"/>
                <a:cs typeface="Arial"/>
              </a:rPr>
              <a:t> </a:t>
            </a:r>
            <a:r>
              <a:rPr sz="1100" spc="-7" dirty="0">
                <a:solidFill>
                  <a:srgbClr val="FF9900"/>
                </a:solidFill>
                <a:latin typeface="Arial"/>
                <a:cs typeface="Arial"/>
              </a:rPr>
              <a:t>256</a:t>
            </a:r>
            <a:endParaRPr sz="11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987757" y="2607268"/>
            <a:ext cx="256540" cy="232833"/>
          </a:xfrm>
          <a:custGeom>
            <a:avLst/>
            <a:gdLst/>
            <a:ahLst/>
            <a:cxnLst/>
            <a:rect l="l" t="t" r="r" b="b"/>
            <a:pathLst>
              <a:path w="192404" h="174625">
                <a:moveTo>
                  <a:pt x="0" y="87179"/>
                </a:moveTo>
                <a:lnTo>
                  <a:pt x="7538" y="53245"/>
                </a:lnTo>
                <a:lnTo>
                  <a:pt x="28093" y="25534"/>
                </a:lnTo>
                <a:lnTo>
                  <a:pt x="58577" y="6851"/>
                </a:lnTo>
                <a:lnTo>
                  <a:pt x="95899" y="0"/>
                </a:lnTo>
                <a:lnTo>
                  <a:pt x="133232" y="6851"/>
                </a:lnTo>
                <a:lnTo>
                  <a:pt x="163715" y="25534"/>
                </a:lnTo>
                <a:lnTo>
                  <a:pt x="184264" y="53245"/>
                </a:lnTo>
                <a:lnTo>
                  <a:pt x="191799" y="87179"/>
                </a:lnTo>
                <a:lnTo>
                  <a:pt x="184264" y="121115"/>
                </a:lnTo>
                <a:lnTo>
                  <a:pt x="163715" y="148828"/>
                </a:lnTo>
                <a:lnTo>
                  <a:pt x="133232" y="167513"/>
                </a:lnTo>
                <a:lnTo>
                  <a:pt x="95899" y="174364"/>
                </a:lnTo>
                <a:lnTo>
                  <a:pt x="58577" y="167513"/>
                </a:lnTo>
                <a:lnTo>
                  <a:pt x="28093" y="148828"/>
                </a:lnTo>
                <a:lnTo>
                  <a:pt x="7538" y="121115"/>
                </a:lnTo>
                <a:lnTo>
                  <a:pt x="0" y="87179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093357" y="2660071"/>
            <a:ext cx="44873" cy="48260"/>
          </a:xfrm>
          <a:custGeom>
            <a:avLst/>
            <a:gdLst/>
            <a:ahLst/>
            <a:cxnLst/>
            <a:rect l="l" t="t" r="r" b="b"/>
            <a:pathLst>
              <a:path w="33654" h="36194">
                <a:moveTo>
                  <a:pt x="33424" y="35617"/>
                </a:moveTo>
                <a:lnTo>
                  <a:pt x="0" y="35617"/>
                </a:lnTo>
                <a:lnTo>
                  <a:pt x="0" y="0"/>
                </a:lnTo>
                <a:lnTo>
                  <a:pt x="33424" y="0"/>
                </a:lnTo>
                <a:lnTo>
                  <a:pt x="33424" y="3561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045857" y="2723509"/>
            <a:ext cx="139700" cy="0"/>
          </a:xfrm>
          <a:custGeom>
            <a:avLst/>
            <a:gdLst/>
            <a:ahLst/>
            <a:cxnLst/>
            <a:rect l="l" t="t" r="r" b="b"/>
            <a:pathLst>
              <a:path w="104775">
                <a:moveTo>
                  <a:pt x="0" y="0"/>
                </a:moveTo>
                <a:lnTo>
                  <a:pt x="104674" y="0"/>
                </a:lnTo>
              </a:path>
            </a:pathLst>
          </a:custGeom>
          <a:ln w="2392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093357" y="2739458"/>
            <a:ext cx="44873" cy="48260"/>
          </a:xfrm>
          <a:custGeom>
            <a:avLst/>
            <a:gdLst/>
            <a:ahLst/>
            <a:cxnLst/>
            <a:rect l="l" t="t" r="r" b="b"/>
            <a:pathLst>
              <a:path w="33654" h="36194">
                <a:moveTo>
                  <a:pt x="33424" y="35617"/>
                </a:moveTo>
                <a:lnTo>
                  <a:pt x="0" y="35617"/>
                </a:lnTo>
                <a:lnTo>
                  <a:pt x="0" y="0"/>
                </a:lnTo>
                <a:lnTo>
                  <a:pt x="33424" y="0"/>
                </a:lnTo>
                <a:lnTo>
                  <a:pt x="33424" y="3561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115857" y="2916080"/>
            <a:ext cx="847" cy="181187"/>
          </a:xfrm>
          <a:custGeom>
            <a:avLst/>
            <a:gdLst/>
            <a:ahLst/>
            <a:cxnLst/>
            <a:rect l="l" t="t" r="r" b="b"/>
            <a:pathLst>
              <a:path w="635" h="135889">
                <a:moveTo>
                  <a:pt x="199" y="135749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094856" y="2858447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0" y="43249"/>
                </a:moveTo>
                <a:lnTo>
                  <a:pt x="15674" y="0"/>
                </a:lnTo>
                <a:lnTo>
                  <a:pt x="31474" y="43202"/>
                </a:lnTo>
                <a:lnTo>
                  <a:pt x="0" y="432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094856" y="2858447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74" y="43202"/>
                </a:moveTo>
                <a:lnTo>
                  <a:pt x="15674" y="0"/>
                </a:lnTo>
                <a:lnTo>
                  <a:pt x="0" y="43249"/>
                </a:lnTo>
                <a:lnTo>
                  <a:pt x="31474" y="43202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988023" y="4884008"/>
            <a:ext cx="255799" cy="54128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112289" y="2369458"/>
            <a:ext cx="3387" cy="237913"/>
          </a:xfrm>
          <a:custGeom>
            <a:avLst/>
            <a:gdLst/>
            <a:ahLst/>
            <a:cxnLst/>
            <a:rect l="l" t="t" r="r" b="b"/>
            <a:pathLst>
              <a:path w="2539" h="178435">
                <a:moveTo>
                  <a:pt x="2499" y="178357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091323" y="2311833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0" y="43442"/>
                </a:moveTo>
                <a:lnTo>
                  <a:pt x="15124" y="0"/>
                </a:lnTo>
                <a:lnTo>
                  <a:pt x="31474" y="42999"/>
                </a:lnTo>
                <a:lnTo>
                  <a:pt x="0" y="4344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091323" y="2311833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74" y="42999"/>
                </a:moveTo>
                <a:lnTo>
                  <a:pt x="15124" y="0"/>
                </a:lnTo>
                <a:lnTo>
                  <a:pt x="0" y="43442"/>
                </a:lnTo>
                <a:lnTo>
                  <a:pt x="31474" y="42999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933659" y="2740631"/>
            <a:ext cx="1067647" cy="2556933"/>
          </a:xfrm>
          <a:custGeom>
            <a:avLst/>
            <a:gdLst/>
            <a:ahLst/>
            <a:cxnLst/>
            <a:rect l="l" t="t" r="r" b="b"/>
            <a:pathLst>
              <a:path w="800735" h="1917700">
                <a:moveTo>
                  <a:pt x="800298" y="1917568"/>
                </a:moveTo>
                <a:lnTo>
                  <a:pt x="760302" y="1915977"/>
                </a:lnTo>
                <a:lnTo>
                  <a:pt x="720402" y="1911276"/>
                </a:lnTo>
                <a:lnTo>
                  <a:pt x="680686" y="1903572"/>
                </a:lnTo>
                <a:lnTo>
                  <a:pt x="641242" y="1892972"/>
                </a:lnTo>
                <a:lnTo>
                  <a:pt x="602159" y="1879584"/>
                </a:lnTo>
                <a:lnTo>
                  <a:pt x="563525" y="1863514"/>
                </a:lnTo>
                <a:lnTo>
                  <a:pt x="525427" y="1844871"/>
                </a:lnTo>
                <a:lnTo>
                  <a:pt x="487954" y="1823760"/>
                </a:lnTo>
                <a:lnTo>
                  <a:pt x="451194" y="1800290"/>
                </a:lnTo>
                <a:lnTo>
                  <a:pt x="415236" y="1774568"/>
                </a:lnTo>
                <a:lnTo>
                  <a:pt x="380166" y="1746701"/>
                </a:lnTo>
                <a:lnTo>
                  <a:pt x="346074" y="1716797"/>
                </a:lnTo>
                <a:lnTo>
                  <a:pt x="313047" y="1684961"/>
                </a:lnTo>
                <a:lnTo>
                  <a:pt x="281174" y="1651303"/>
                </a:lnTo>
                <a:lnTo>
                  <a:pt x="250543" y="1615928"/>
                </a:lnTo>
                <a:lnTo>
                  <a:pt x="221241" y="1578945"/>
                </a:lnTo>
                <a:lnTo>
                  <a:pt x="193358" y="1540460"/>
                </a:lnTo>
                <a:lnTo>
                  <a:pt x="166980" y="1500581"/>
                </a:lnTo>
                <a:lnTo>
                  <a:pt x="142197" y="1459415"/>
                </a:lnTo>
                <a:lnTo>
                  <a:pt x="119096" y="1417069"/>
                </a:lnTo>
                <a:lnTo>
                  <a:pt x="97765" y="1373651"/>
                </a:lnTo>
                <a:lnTo>
                  <a:pt x="78293" y="1329267"/>
                </a:lnTo>
                <a:lnTo>
                  <a:pt x="60768" y="1284026"/>
                </a:lnTo>
                <a:lnTo>
                  <a:pt x="45277" y="1238034"/>
                </a:lnTo>
                <a:lnTo>
                  <a:pt x="31909" y="1191398"/>
                </a:lnTo>
                <a:lnTo>
                  <a:pt x="20753" y="1144226"/>
                </a:lnTo>
                <a:lnTo>
                  <a:pt x="11895" y="1096625"/>
                </a:lnTo>
                <a:lnTo>
                  <a:pt x="5425" y="1048702"/>
                </a:lnTo>
                <a:lnTo>
                  <a:pt x="1431" y="1000565"/>
                </a:lnTo>
                <a:lnTo>
                  <a:pt x="0" y="952320"/>
                </a:lnTo>
                <a:lnTo>
                  <a:pt x="1375" y="900630"/>
                </a:lnTo>
                <a:lnTo>
                  <a:pt x="5684" y="849073"/>
                </a:lnTo>
                <a:lnTo>
                  <a:pt x="12820" y="797780"/>
                </a:lnTo>
                <a:lnTo>
                  <a:pt x="22672" y="746883"/>
                </a:lnTo>
                <a:lnTo>
                  <a:pt x="35132" y="696514"/>
                </a:lnTo>
                <a:lnTo>
                  <a:pt x="50091" y="646805"/>
                </a:lnTo>
                <a:lnTo>
                  <a:pt x="67440" y="597888"/>
                </a:lnTo>
                <a:lnTo>
                  <a:pt x="87070" y="549895"/>
                </a:lnTo>
                <a:lnTo>
                  <a:pt x="108872" y="502957"/>
                </a:lnTo>
                <a:lnTo>
                  <a:pt x="132737" y="457206"/>
                </a:lnTo>
                <a:lnTo>
                  <a:pt x="158556" y="412774"/>
                </a:lnTo>
                <a:lnTo>
                  <a:pt x="186220" y="369793"/>
                </a:lnTo>
                <a:lnTo>
                  <a:pt x="215621" y="328395"/>
                </a:lnTo>
                <a:lnTo>
                  <a:pt x="246649" y="288711"/>
                </a:lnTo>
                <a:lnTo>
                  <a:pt x="279190" y="250874"/>
                </a:lnTo>
                <a:lnTo>
                  <a:pt x="313140" y="215016"/>
                </a:lnTo>
                <a:lnTo>
                  <a:pt x="348389" y="181268"/>
                </a:lnTo>
                <a:lnTo>
                  <a:pt x="384829" y="149763"/>
                </a:lnTo>
                <a:lnTo>
                  <a:pt x="422351" y="120633"/>
                </a:lnTo>
                <a:lnTo>
                  <a:pt x="460843" y="94008"/>
                </a:lnTo>
                <a:lnTo>
                  <a:pt x="500198" y="70022"/>
                </a:lnTo>
                <a:lnTo>
                  <a:pt x="535254" y="51303"/>
                </a:lnTo>
                <a:lnTo>
                  <a:pt x="570811" y="34792"/>
                </a:lnTo>
                <a:lnTo>
                  <a:pt x="606799" y="20579"/>
                </a:lnTo>
                <a:lnTo>
                  <a:pt x="643148" y="8752"/>
                </a:lnTo>
                <a:lnTo>
                  <a:pt x="670623" y="1499"/>
                </a:lnTo>
                <a:lnTo>
                  <a:pt x="672148" y="1137"/>
                </a:lnTo>
                <a:lnTo>
                  <a:pt x="673673" y="779"/>
                </a:lnTo>
                <a:lnTo>
                  <a:pt x="675198" y="429"/>
                </a:lnTo>
                <a:lnTo>
                  <a:pt x="677123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819057" y="2686245"/>
            <a:ext cx="144665" cy="10876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306525" y="3792126"/>
            <a:ext cx="1619673" cy="385233"/>
          </a:xfrm>
          <a:custGeom>
            <a:avLst/>
            <a:gdLst/>
            <a:ahLst/>
            <a:cxnLst/>
            <a:rect l="l" t="t" r="r" b="b"/>
            <a:pathLst>
              <a:path w="1214754" h="288925">
                <a:moveTo>
                  <a:pt x="0" y="0"/>
                </a:moveTo>
                <a:lnTo>
                  <a:pt x="1214397" y="0"/>
                </a:lnTo>
                <a:lnTo>
                  <a:pt x="1214397" y="288599"/>
                </a:lnTo>
                <a:lnTo>
                  <a:pt x="0" y="288599"/>
                </a:lnTo>
                <a:lnTo>
                  <a:pt x="0" y="0"/>
                </a:lnTo>
                <a:close/>
              </a:path>
            </a:pathLst>
          </a:custGeom>
          <a:solidFill>
            <a:srgbClr val="FBE4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4306525" y="3792126"/>
            <a:ext cx="1619673" cy="274431"/>
          </a:xfrm>
          <a:prstGeom prst="rect">
            <a:avLst/>
          </a:prstGeom>
          <a:ln w="19049">
            <a:solidFill>
              <a:srgbClr val="FF9900"/>
            </a:solidFill>
          </a:ln>
        </p:spPr>
        <p:txBody>
          <a:bodyPr vert="horz" wrap="square" lIns="0" tIns="104137" rIns="0" bIns="0" rtlCol="0">
            <a:spAutoFit/>
          </a:bodyPr>
          <a:lstStyle/>
          <a:p>
            <a:pPr marL="429249">
              <a:spcBef>
                <a:spcPts val="820"/>
              </a:spcBef>
            </a:pPr>
            <a:r>
              <a:rPr sz="1100" spc="-13" dirty="0">
                <a:solidFill>
                  <a:srgbClr val="FF9900"/>
                </a:solidFill>
                <a:latin typeface="Arial"/>
                <a:cs typeface="Arial"/>
              </a:rPr>
              <a:t>3x3 conv,</a:t>
            </a:r>
            <a:r>
              <a:rPr sz="1100" spc="-20" dirty="0">
                <a:solidFill>
                  <a:srgbClr val="FF9900"/>
                </a:solidFill>
                <a:latin typeface="Arial"/>
                <a:cs typeface="Arial"/>
              </a:rPr>
              <a:t> </a:t>
            </a:r>
            <a:r>
              <a:rPr sz="1100" spc="-7" dirty="0">
                <a:solidFill>
                  <a:srgbClr val="FF9900"/>
                </a:solidFill>
                <a:latin typeface="Arial"/>
                <a:cs typeface="Arial"/>
              </a:rPr>
              <a:t>64</a:t>
            </a:r>
            <a:endParaRPr sz="1100">
              <a:latin typeface="Arial"/>
              <a:cs typeface="Arial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5116123" y="3557926"/>
            <a:ext cx="0" cy="234527"/>
          </a:xfrm>
          <a:custGeom>
            <a:avLst/>
            <a:gdLst/>
            <a:ahLst/>
            <a:cxnLst/>
            <a:rect l="l" t="t" r="r" b="b"/>
            <a:pathLst>
              <a:path h="175894">
                <a:moveTo>
                  <a:pt x="0" y="175649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095156" y="3500293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49" y="43224"/>
                </a:moveTo>
                <a:lnTo>
                  <a:pt x="0" y="43224"/>
                </a:lnTo>
                <a:lnTo>
                  <a:pt x="15724" y="0"/>
                </a:lnTo>
                <a:lnTo>
                  <a:pt x="31449" y="432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095156" y="3500293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49" y="43224"/>
                </a:moveTo>
                <a:lnTo>
                  <a:pt x="15724" y="0"/>
                </a:lnTo>
                <a:lnTo>
                  <a:pt x="0" y="43224"/>
                </a:lnTo>
                <a:lnTo>
                  <a:pt x="31449" y="43224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306025" y="4487125"/>
            <a:ext cx="1619673" cy="385233"/>
          </a:xfrm>
          <a:custGeom>
            <a:avLst/>
            <a:gdLst/>
            <a:ahLst/>
            <a:cxnLst/>
            <a:rect l="l" t="t" r="r" b="b"/>
            <a:pathLst>
              <a:path w="1214754" h="288925">
                <a:moveTo>
                  <a:pt x="0" y="0"/>
                </a:moveTo>
                <a:lnTo>
                  <a:pt x="1214397" y="0"/>
                </a:lnTo>
                <a:lnTo>
                  <a:pt x="1214397" y="288599"/>
                </a:lnTo>
                <a:lnTo>
                  <a:pt x="0" y="288599"/>
                </a:lnTo>
                <a:lnTo>
                  <a:pt x="0" y="0"/>
                </a:lnTo>
                <a:close/>
              </a:path>
            </a:pathLst>
          </a:custGeom>
          <a:solidFill>
            <a:srgbClr val="FBE4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4306025" y="4487125"/>
            <a:ext cx="1619673" cy="274431"/>
          </a:xfrm>
          <a:prstGeom prst="rect">
            <a:avLst/>
          </a:prstGeom>
          <a:ln w="19049">
            <a:solidFill>
              <a:srgbClr val="FF9900"/>
            </a:solidFill>
          </a:ln>
        </p:spPr>
        <p:txBody>
          <a:bodyPr vert="horz" wrap="square" lIns="0" tIns="104137" rIns="0" bIns="0" rtlCol="0">
            <a:spAutoFit/>
          </a:bodyPr>
          <a:lstStyle/>
          <a:p>
            <a:pPr marL="429249">
              <a:spcBef>
                <a:spcPts val="820"/>
              </a:spcBef>
            </a:pPr>
            <a:r>
              <a:rPr sz="1100" spc="-13" dirty="0">
                <a:solidFill>
                  <a:srgbClr val="FF9900"/>
                </a:solidFill>
                <a:latin typeface="Arial"/>
                <a:cs typeface="Arial"/>
              </a:rPr>
              <a:t>1x1 conv,</a:t>
            </a:r>
            <a:r>
              <a:rPr sz="1100" spc="-20" dirty="0">
                <a:solidFill>
                  <a:srgbClr val="FF9900"/>
                </a:solidFill>
                <a:latin typeface="Arial"/>
                <a:cs typeface="Arial"/>
              </a:rPr>
              <a:t> </a:t>
            </a:r>
            <a:r>
              <a:rPr sz="1100" spc="-7" dirty="0">
                <a:solidFill>
                  <a:srgbClr val="FF9900"/>
                </a:solidFill>
                <a:latin typeface="Arial"/>
                <a:cs typeface="Arial"/>
              </a:rPr>
              <a:t>64</a:t>
            </a:r>
            <a:endParaRPr sz="1100">
              <a:latin typeface="Arial"/>
              <a:cs typeface="Arial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5115623" y="4252925"/>
            <a:ext cx="847" cy="234527"/>
          </a:xfrm>
          <a:custGeom>
            <a:avLst/>
            <a:gdLst/>
            <a:ahLst/>
            <a:cxnLst/>
            <a:rect l="l" t="t" r="r" b="b"/>
            <a:pathLst>
              <a:path w="635" h="175895">
                <a:moveTo>
                  <a:pt x="0" y="175649"/>
                </a:moveTo>
                <a:lnTo>
                  <a:pt x="224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094956" y="4195291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49" y="43249"/>
                </a:moveTo>
                <a:lnTo>
                  <a:pt x="0" y="43199"/>
                </a:lnTo>
                <a:lnTo>
                  <a:pt x="15774" y="0"/>
                </a:lnTo>
                <a:lnTo>
                  <a:pt x="31449" y="432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094956" y="4195291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49" y="43249"/>
                </a:moveTo>
                <a:lnTo>
                  <a:pt x="15774" y="0"/>
                </a:lnTo>
                <a:lnTo>
                  <a:pt x="0" y="43199"/>
                </a:lnTo>
                <a:lnTo>
                  <a:pt x="31449" y="43249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5327887" y="2551031"/>
            <a:ext cx="830580" cy="257387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500" dirty="0">
                <a:latin typeface="Arial"/>
                <a:cs typeface="Arial"/>
              </a:rPr>
              <a:t>256-d</a:t>
            </a:r>
            <a:r>
              <a:rPr sz="1500" spc="-73" dirty="0">
                <a:latin typeface="Arial"/>
                <a:cs typeface="Arial"/>
              </a:rPr>
              <a:t> </a:t>
            </a:r>
            <a:r>
              <a:rPr sz="1500" spc="-13" dirty="0">
                <a:latin typeface="Arial"/>
                <a:cs typeface="Arial"/>
              </a:rPr>
              <a:t>out</a:t>
            </a:r>
            <a:endParaRPr sz="150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5385453" y="5124883"/>
            <a:ext cx="706967" cy="257387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500" dirty="0">
                <a:latin typeface="Arial"/>
                <a:cs typeface="Arial"/>
              </a:rPr>
              <a:t>256-d</a:t>
            </a:r>
            <a:r>
              <a:rPr sz="1500" spc="-80" dirty="0">
                <a:latin typeface="Arial"/>
                <a:cs typeface="Arial"/>
              </a:rPr>
              <a:t> </a:t>
            </a:r>
            <a:r>
              <a:rPr sz="1500" spc="-53" dirty="0">
                <a:latin typeface="Arial"/>
                <a:cs typeface="Arial"/>
              </a:rPr>
              <a:t>in</a:t>
            </a:r>
            <a:endParaRPr sz="1500">
              <a:latin typeface="Arial"/>
              <a:cs typeface="Arial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8764049" y="3222628"/>
            <a:ext cx="1076113" cy="385233"/>
          </a:xfrm>
          <a:custGeom>
            <a:avLst/>
            <a:gdLst/>
            <a:ahLst/>
            <a:cxnLst/>
            <a:rect l="l" t="t" r="r" b="b"/>
            <a:pathLst>
              <a:path w="807084" h="288925">
                <a:moveTo>
                  <a:pt x="0" y="0"/>
                </a:moveTo>
                <a:lnTo>
                  <a:pt x="806998" y="0"/>
                </a:lnTo>
                <a:lnTo>
                  <a:pt x="806998" y="288599"/>
                </a:lnTo>
                <a:lnTo>
                  <a:pt x="0" y="288599"/>
                </a:lnTo>
                <a:lnTo>
                  <a:pt x="0" y="0"/>
                </a:lnTo>
                <a:close/>
              </a:path>
            </a:pathLst>
          </a:custGeom>
          <a:solidFill>
            <a:srgbClr val="FBE4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8764049" y="3222628"/>
            <a:ext cx="1076113" cy="274431"/>
          </a:xfrm>
          <a:prstGeom prst="rect">
            <a:avLst/>
          </a:prstGeom>
          <a:ln w="19049">
            <a:solidFill>
              <a:srgbClr val="FF9900"/>
            </a:solidFill>
          </a:ln>
        </p:spPr>
        <p:txBody>
          <a:bodyPr vert="horz" wrap="square" lIns="0" tIns="104137" rIns="0" bIns="0" rtlCol="0">
            <a:spAutoFit/>
          </a:bodyPr>
          <a:lstStyle/>
          <a:p>
            <a:pPr marL="120224">
              <a:spcBef>
                <a:spcPts val="820"/>
              </a:spcBef>
            </a:pPr>
            <a:r>
              <a:rPr sz="1100" spc="-13" dirty="0">
                <a:solidFill>
                  <a:srgbClr val="FF9900"/>
                </a:solidFill>
                <a:latin typeface="Arial"/>
                <a:cs typeface="Arial"/>
              </a:rPr>
              <a:t>1x1 conv,</a:t>
            </a:r>
            <a:r>
              <a:rPr sz="1100" spc="-47" dirty="0">
                <a:solidFill>
                  <a:srgbClr val="FF9900"/>
                </a:solidFill>
                <a:latin typeface="Arial"/>
                <a:cs typeface="Arial"/>
              </a:rPr>
              <a:t> </a:t>
            </a:r>
            <a:r>
              <a:rPr sz="1100" spc="-7" dirty="0">
                <a:solidFill>
                  <a:srgbClr val="FF9900"/>
                </a:solidFill>
                <a:latin typeface="Arial"/>
                <a:cs typeface="Arial"/>
              </a:rPr>
              <a:t>256</a:t>
            </a:r>
            <a:endParaRPr sz="1100">
              <a:latin typeface="Arial"/>
              <a:cs typeface="Arial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9180014" y="2732801"/>
            <a:ext cx="256540" cy="232833"/>
          </a:xfrm>
          <a:custGeom>
            <a:avLst/>
            <a:gdLst/>
            <a:ahLst/>
            <a:cxnLst/>
            <a:rect l="l" t="t" r="r" b="b"/>
            <a:pathLst>
              <a:path w="192404" h="174625">
                <a:moveTo>
                  <a:pt x="0" y="87182"/>
                </a:moveTo>
                <a:lnTo>
                  <a:pt x="7538" y="53246"/>
                </a:lnTo>
                <a:lnTo>
                  <a:pt x="28093" y="25534"/>
                </a:lnTo>
                <a:lnTo>
                  <a:pt x="58577" y="6851"/>
                </a:lnTo>
                <a:lnTo>
                  <a:pt x="95899" y="0"/>
                </a:lnTo>
                <a:lnTo>
                  <a:pt x="133232" y="6851"/>
                </a:lnTo>
                <a:lnTo>
                  <a:pt x="163715" y="25534"/>
                </a:lnTo>
                <a:lnTo>
                  <a:pt x="184264" y="53246"/>
                </a:lnTo>
                <a:lnTo>
                  <a:pt x="191799" y="87182"/>
                </a:lnTo>
                <a:lnTo>
                  <a:pt x="184264" y="121116"/>
                </a:lnTo>
                <a:lnTo>
                  <a:pt x="163715" y="148828"/>
                </a:lnTo>
                <a:lnTo>
                  <a:pt x="133232" y="167513"/>
                </a:lnTo>
                <a:lnTo>
                  <a:pt x="95899" y="174364"/>
                </a:lnTo>
                <a:lnTo>
                  <a:pt x="58577" y="167513"/>
                </a:lnTo>
                <a:lnTo>
                  <a:pt x="28093" y="148828"/>
                </a:lnTo>
                <a:lnTo>
                  <a:pt x="7538" y="121116"/>
                </a:lnTo>
                <a:lnTo>
                  <a:pt x="0" y="87182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9285616" y="2785605"/>
            <a:ext cx="44873" cy="48260"/>
          </a:xfrm>
          <a:custGeom>
            <a:avLst/>
            <a:gdLst/>
            <a:ahLst/>
            <a:cxnLst/>
            <a:rect l="l" t="t" r="r" b="b"/>
            <a:pathLst>
              <a:path w="33654" h="36194">
                <a:moveTo>
                  <a:pt x="33424" y="35617"/>
                </a:moveTo>
                <a:lnTo>
                  <a:pt x="0" y="35617"/>
                </a:lnTo>
                <a:lnTo>
                  <a:pt x="0" y="0"/>
                </a:lnTo>
                <a:lnTo>
                  <a:pt x="33424" y="0"/>
                </a:lnTo>
                <a:lnTo>
                  <a:pt x="33424" y="3561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9238115" y="2849041"/>
            <a:ext cx="139700" cy="0"/>
          </a:xfrm>
          <a:custGeom>
            <a:avLst/>
            <a:gdLst/>
            <a:ahLst/>
            <a:cxnLst/>
            <a:rect l="l" t="t" r="r" b="b"/>
            <a:pathLst>
              <a:path w="104775">
                <a:moveTo>
                  <a:pt x="0" y="0"/>
                </a:moveTo>
                <a:lnTo>
                  <a:pt x="104674" y="0"/>
                </a:lnTo>
              </a:path>
            </a:pathLst>
          </a:custGeom>
          <a:ln w="2392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9285616" y="2864991"/>
            <a:ext cx="44873" cy="48260"/>
          </a:xfrm>
          <a:custGeom>
            <a:avLst/>
            <a:gdLst/>
            <a:ahLst/>
            <a:cxnLst/>
            <a:rect l="l" t="t" r="r" b="b"/>
            <a:pathLst>
              <a:path w="33654" h="36194">
                <a:moveTo>
                  <a:pt x="33424" y="35617"/>
                </a:moveTo>
                <a:lnTo>
                  <a:pt x="0" y="35617"/>
                </a:lnTo>
                <a:lnTo>
                  <a:pt x="0" y="0"/>
                </a:lnTo>
                <a:lnTo>
                  <a:pt x="33424" y="0"/>
                </a:lnTo>
                <a:lnTo>
                  <a:pt x="33424" y="3561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9302049" y="3041607"/>
            <a:ext cx="4233" cy="181187"/>
          </a:xfrm>
          <a:custGeom>
            <a:avLst/>
            <a:gdLst/>
            <a:ahLst/>
            <a:cxnLst/>
            <a:rect l="l" t="t" r="r" b="b"/>
            <a:pathLst>
              <a:path w="3175" h="135889">
                <a:moveTo>
                  <a:pt x="0" y="135764"/>
                </a:moveTo>
                <a:lnTo>
                  <a:pt x="3174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9285315" y="2983987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49" y="43582"/>
                </a:moveTo>
                <a:lnTo>
                  <a:pt x="0" y="42847"/>
                </a:lnTo>
                <a:lnTo>
                  <a:pt x="16724" y="0"/>
                </a:lnTo>
                <a:lnTo>
                  <a:pt x="31449" y="4358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9285314" y="2983987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49" y="43582"/>
                </a:moveTo>
                <a:lnTo>
                  <a:pt x="16724" y="0"/>
                </a:lnTo>
                <a:lnTo>
                  <a:pt x="0" y="42847"/>
                </a:lnTo>
                <a:lnTo>
                  <a:pt x="31449" y="43582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9180282" y="5009540"/>
            <a:ext cx="255799" cy="54128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9307882" y="2622602"/>
            <a:ext cx="847" cy="110913"/>
          </a:xfrm>
          <a:custGeom>
            <a:avLst/>
            <a:gdLst/>
            <a:ahLst/>
            <a:cxnLst/>
            <a:rect l="l" t="t" r="r" b="b"/>
            <a:pathLst>
              <a:path w="634" h="83185">
                <a:moveTo>
                  <a:pt x="87" y="-4762"/>
                </a:moveTo>
                <a:lnTo>
                  <a:pt x="87" y="87412"/>
                </a:lnTo>
              </a:path>
            </a:pathLst>
          </a:custGeom>
          <a:ln w="96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9287147" y="2564965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74" y="43259"/>
                </a:moveTo>
                <a:lnTo>
                  <a:pt x="0" y="43192"/>
                </a:lnTo>
                <a:lnTo>
                  <a:pt x="15824" y="0"/>
                </a:lnTo>
                <a:lnTo>
                  <a:pt x="31474" y="4325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9287147" y="2564965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74" y="43259"/>
                </a:moveTo>
                <a:lnTo>
                  <a:pt x="15824" y="0"/>
                </a:lnTo>
                <a:lnTo>
                  <a:pt x="0" y="43192"/>
                </a:lnTo>
                <a:lnTo>
                  <a:pt x="31474" y="43259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6431953" y="2433168"/>
            <a:ext cx="2761827" cy="2990427"/>
          </a:xfrm>
          <a:custGeom>
            <a:avLst/>
            <a:gdLst/>
            <a:ahLst/>
            <a:cxnLst/>
            <a:rect l="l" t="t" r="r" b="b"/>
            <a:pathLst>
              <a:path w="2071370" h="2242820">
                <a:moveTo>
                  <a:pt x="2070770" y="2242315"/>
                </a:moveTo>
                <a:lnTo>
                  <a:pt x="2014301" y="2241762"/>
                </a:lnTo>
                <a:lnTo>
                  <a:pt x="1957872" y="2240116"/>
                </a:lnTo>
                <a:lnTo>
                  <a:pt x="1901520" y="2237397"/>
                </a:lnTo>
                <a:lnTo>
                  <a:pt x="1845282" y="2233627"/>
                </a:lnTo>
                <a:lnTo>
                  <a:pt x="1789195" y="2228824"/>
                </a:lnTo>
                <a:lnTo>
                  <a:pt x="1733296" y="2223009"/>
                </a:lnTo>
                <a:lnTo>
                  <a:pt x="1677623" y="2216203"/>
                </a:lnTo>
                <a:lnTo>
                  <a:pt x="1622213" y="2208425"/>
                </a:lnTo>
                <a:lnTo>
                  <a:pt x="1567103" y="2199696"/>
                </a:lnTo>
                <a:lnTo>
                  <a:pt x="1512331" y="2190037"/>
                </a:lnTo>
                <a:lnTo>
                  <a:pt x="1457933" y="2179466"/>
                </a:lnTo>
                <a:lnTo>
                  <a:pt x="1403946" y="2168006"/>
                </a:lnTo>
                <a:lnTo>
                  <a:pt x="1350409" y="2155675"/>
                </a:lnTo>
                <a:lnTo>
                  <a:pt x="1297357" y="2142494"/>
                </a:lnTo>
                <a:lnTo>
                  <a:pt x="1244829" y="2128483"/>
                </a:lnTo>
                <a:lnTo>
                  <a:pt x="1192862" y="2113663"/>
                </a:lnTo>
                <a:lnTo>
                  <a:pt x="1141492" y="2098054"/>
                </a:lnTo>
                <a:lnTo>
                  <a:pt x="1090758" y="2081675"/>
                </a:lnTo>
                <a:lnTo>
                  <a:pt x="1040695" y="2064548"/>
                </a:lnTo>
                <a:lnTo>
                  <a:pt x="991342" y="2046693"/>
                </a:lnTo>
                <a:lnTo>
                  <a:pt x="942735" y="2028129"/>
                </a:lnTo>
                <a:lnTo>
                  <a:pt x="894913" y="2008877"/>
                </a:lnTo>
                <a:lnTo>
                  <a:pt x="847911" y="1988957"/>
                </a:lnTo>
                <a:lnTo>
                  <a:pt x="801767" y="1968390"/>
                </a:lnTo>
                <a:lnTo>
                  <a:pt x="756519" y="1947195"/>
                </a:lnTo>
                <a:lnTo>
                  <a:pt x="712204" y="1925394"/>
                </a:lnTo>
                <a:lnTo>
                  <a:pt x="668858" y="1903005"/>
                </a:lnTo>
                <a:lnTo>
                  <a:pt x="626520" y="1880050"/>
                </a:lnTo>
                <a:lnTo>
                  <a:pt x="585225" y="1856548"/>
                </a:lnTo>
                <a:lnTo>
                  <a:pt x="545012" y="1832520"/>
                </a:lnTo>
                <a:lnTo>
                  <a:pt x="505918" y="1807987"/>
                </a:lnTo>
                <a:lnTo>
                  <a:pt x="467980" y="1782967"/>
                </a:lnTo>
                <a:lnTo>
                  <a:pt x="431235" y="1757482"/>
                </a:lnTo>
                <a:lnTo>
                  <a:pt x="395720" y="1731552"/>
                </a:lnTo>
                <a:lnTo>
                  <a:pt x="361472" y="1705197"/>
                </a:lnTo>
                <a:lnTo>
                  <a:pt x="328530" y="1678438"/>
                </a:lnTo>
                <a:lnTo>
                  <a:pt x="296929" y="1651293"/>
                </a:lnTo>
                <a:lnTo>
                  <a:pt x="266707" y="1623785"/>
                </a:lnTo>
                <a:lnTo>
                  <a:pt x="237902" y="1595932"/>
                </a:lnTo>
                <a:lnTo>
                  <a:pt x="210550" y="1567756"/>
                </a:lnTo>
                <a:lnTo>
                  <a:pt x="184689" y="1539276"/>
                </a:lnTo>
                <a:lnTo>
                  <a:pt x="137588" y="1481486"/>
                </a:lnTo>
                <a:lnTo>
                  <a:pt x="96896" y="1422726"/>
                </a:lnTo>
                <a:lnTo>
                  <a:pt x="62912" y="1363155"/>
                </a:lnTo>
                <a:lnTo>
                  <a:pt x="35932" y="1302937"/>
                </a:lnTo>
                <a:lnTo>
                  <a:pt x="16255" y="1242234"/>
                </a:lnTo>
                <a:lnTo>
                  <a:pt x="4179" y="1181207"/>
                </a:lnTo>
                <a:lnTo>
                  <a:pt x="0" y="1120017"/>
                </a:lnTo>
                <a:lnTo>
                  <a:pt x="1506" y="1081764"/>
                </a:lnTo>
                <a:lnTo>
                  <a:pt x="6142" y="1043550"/>
                </a:lnTo>
                <a:lnTo>
                  <a:pt x="13833" y="1005415"/>
                </a:lnTo>
                <a:lnTo>
                  <a:pt x="24507" y="967398"/>
                </a:lnTo>
                <a:lnTo>
                  <a:pt x="38091" y="929540"/>
                </a:lnTo>
                <a:lnTo>
                  <a:pt x="54512" y="891879"/>
                </a:lnTo>
                <a:lnTo>
                  <a:pt x="73698" y="854456"/>
                </a:lnTo>
                <a:lnTo>
                  <a:pt x="95575" y="817309"/>
                </a:lnTo>
                <a:lnTo>
                  <a:pt x="120071" y="780478"/>
                </a:lnTo>
                <a:lnTo>
                  <a:pt x="147113" y="744003"/>
                </a:lnTo>
                <a:lnTo>
                  <a:pt x="176627" y="707923"/>
                </a:lnTo>
                <a:lnTo>
                  <a:pt x="208542" y="672278"/>
                </a:lnTo>
                <a:lnTo>
                  <a:pt x="242784" y="637108"/>
                </a:lnTo>
                <a:lnTo>
                  <a:pt x="279281" y="602451"/>
                </a:lnTo>
                <a:lnTo>
                  <a:pt x="317959" y="568347"/>
                </a:lnTo>
                <a:lnTo>
                  <a:pt x="358746" y="534837"/>
                </a:lnTo>
                <a:lnTo>
                  <a:pt x="401569" y="501958"/>
                </a:lnTo>
                <a:lnTo>
                  <a:pt x="446355" y="469752"/>
                </a:lnTo>
                <a:lnTo>
                  <a:pt x="493031" y="438257"/>
                </a:lnTo>
                <a:lnTo>
                  <a:pt x="541525" y="407513"/>
                </a:lnTo>
                <a:lnTo>
                  <a:pt x="591763" y="377560"/>
                </a:lnTo>
                <a:lnTo>
                  <a:pt x="643673" y="348436"/>
                </a:lnTo>
                <a:lnTo>
                  <a:pt x="685582" y="326162"/>
                </a:lnTo>
                <a:lnTo>
                  <a:pt x="728443" y="304443"/>
                </a:lnTo>
                <a:lnTo>
                  <a:pt x="772221" y="283300"/>
                </a:lnTo>
                <a:lnTo>
                  <a:pt x="816879" y="262751"/>
                </a:lnTo>
                <a:lnTo>
                  <a:pt x="862384" y="242815"/>
                </a:lnTo>
                <a:lnTo>
                  <a:pt x="908698" y="223513"/>
                </a:lnTo>
                <a:lnTo>
                  <a:pt x="955788" y="204862"/>
                </a:lnTo>
                <a:lnTo>
                  <a:pt x="1003618" y="186882"/>
                </a:lnTo>
                <a:lnTo>
                  <a:pt x="1052151" y="169592"/>
                </a:lnTo>
                <a:lnTo>
                  <a:pt x="1101354" y="153011"/>
                </a:lnTo>
                <a:lnTo>
                  <a:pt x="1151190" y="137159"/>
                </a:lnTo>
                <a:lnTo>
                  <a:pt x="1201625" y="122055"/>
                </a:lnTo>
                <a:lnTo>
                  <a:pt x="1252622" y="107718"/>
                </a:lnTo>
                <a:lnTo>
                  <a:pt x="1304147" y="94167"/>
                </a:lnTo>
                <a:lnTo>
                  <a:pt x="1356169" y="81421"/>
                </a:lnTo>
                <a:lnTo>
                  <a:pt x="1408649" y="69499"/>
                </a:lnTo>
                <a:lnTo>
                  <a:pt x="1461549" y="58421"/>
                </a:lnTo>
                <a:lnTo>
                  <a:pt x="1514835" y="48205"/>
                </a:lnTo>
                <a:lnTo>
                  <a:pt x="1568471" y="38872"/>
                </a:lnTo>
                <a:lnTo>
                  <a:pt x="1622420" y="30439"/>
                </a:lnTo>
                <a:lnTo>
                  <a:pt x="1676646" y="22927"/>
                </a:lnTo>
                <a:lnTo>
                  <a:pt x="1724305" y="17124"/>
                </a:lnTo>
                <a:lnTo>
                  <a:pt x="1772127" y="12052"/>
                </a:lnTo>
                <a:lnTo>
                  <a:pt x="1820090" y="7726"/>
                </a:lnTo>
                <a:lnTo>
                  <a:pt x="1868171" y="4157"/>
                </a:lnTo>
                <a:lnTo>
                  <a:pt x="1916346" y="1359"/>
                </a:lnTo>
                <a:lnTo>
                  <a:pt x="1940446" y="254"/>
                </a:lnTo>
                <a:lnTo>
                  <a:pt x="1946896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9014248" y="2378522"/>
            <a:ext cx="141499" cy="10928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8764049" y="3917659"/>
            <a:ext cx="1076113" cy="385233"/>
          </a:xfrm>
          <a:custGeom>
            <a:avLst/>
            <a:gdLst/>
            <a:ahLst/>
            <a:cxnLst/>
            <a:rect l="l" t="t" r="r" b="b"/>
            <a:pathLst>
              <a:path w="807084" h="288925">
                <a:moveTo>
                  <a:pt x="0" y="0"/>
                </a:moveTo>
                <a:lnTo>
                  <a:pt x="806998" y="0"/>
                </a:lnTo>
                <a:lnTo>
                  <a:pt x="806998" y="288599"/>
                </a:lnTo>
                <a:lnTo>
                  <a:pt x="0" y="288599"/>
                </a:lnTo>
                <a:lnTo>
                  <a:pt x="0" y="0"/>
                </a:lnTo>
                <a:close/>
              </a:path>
            </a:pathLst>
          </a:custGeom>
          <a:solidFill>
            <a:srgbClr val="FBE4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 txBox="1"/>
          <p:nvPr/>
        </p:nvSpPr>
        <p:spPr>
          <a:xfrm>
            <a:off x="8764049" y="3917659"/>
            <a:ext cx="1076113" cy="274431"/>
          </a:xfrm>
          <a:prstGeom prst="rect">
            <a:avLst/>
          </a:prstGeom>
          <a:ln w="19049">
            <a:solidFill>
              <a:srgbClr val="FF9900"/>
            </a:solidFill>
          </a:ln>
        </p:spPr>
        <p:txBody>
          <a:bodyPr vert="horz" wrap="square" lIns="0" tIns="104137" rIns="0" bIns="0" rtlCol="0">
            <a:spAutoFit/>
          </a:bodyPr>
          <a:lstStyle/>
          <a:p>
            <a:pPr marL="195575">
              <a:spcBef>
                <a:spcPts val="820"/>
              </a:spcBef>
            </a:pPr>
            <a:r>
              <a:rPr sz="1100" spc="-13" dirty="0">
                <a:solidFill>
                  <a:srgbClr val="FF9900"/>
                </a:solidFill>
                <a:latin typeface="Arial"/>
                <a:cs typeface="Arial"/>
              </a:rPr>
              <a:t>3x3 conv,</a:t>
            </a:r>
            <a:r>
              <a:rPr sz="1100" spc="-40" dirty="0">
                <a:solidFill>
                  <a:srgbClr val="FF9900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F9900"/>
                </a:solidFill>
                <a:latin typeface="Arial"/>
                <a:cs typeface="Arial"/>
              </a:rPr>
              <a:t>4</a:t>
            </a:r>
            <a:endParaRPr sz="1100">
              <a:latin typeface="Arial"/>
              <a:cs typeface="Arial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9302048" y="3683459"/>
            <a:ext cx="0" cy="234527"/>
          </a:xfrm>
          <a:custGeom>
            <a:avLst/>
            <a:gdLst/>
            <a:ahLst/>
            <a:cxnLst/>
            <a:rect l="l" t="t" r="r" b="b"/>
            <a:pathLst>
              <a:path h="175894">
                <a:moveTo>
                  <a:pt x="0" y="175649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9281082" y="3625826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49" y="43224"/>
                </a:moveTo>
                <a:lnTo>
                  <a:pt x="0" y="43224"/>
                </a:lnTo>
                <a:lnTo>
                  <a:pt x="15724" y="0"/>
                </a:lnTo>
                <a:lnTo>
                  <a:pt x="31449" y="432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9281080" y="3625826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49" y="43224"/>
                </a:moveTo>
                <a:lnTo>
                  <a:pt x="15724" y="0"/>
                </a:lnTo>
                <a:lnTo>
                  <a:pt x="0" y="43224"/>
                </a:lnTo>
                <a:lnTo>
                  <a:pt x="31449" y="43224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8764049" y="4612658"/>
            <a:ext cx="1076113" cy="385233"/>
          </a:xfrm>
          <a:custGeom>
            <a:avLst/>
            <a:gdLst/>
            <a:ahLst/>
            <a:cxnLst/>
            <a:rect l="l" t="t" r="r" b="b"/>
            <a:pathLst>
              <a:path w="807084" h="288925">
                <a:moveTo>
                  <a:pt x="0" y="0"/>
                </a:moveTo>
                <a:lnTo>
                  <a:pt x="806998" y="0"/>
                </a:lnTo>
                <a:lnTo>
                  <a:pt x="806998" y="288599"/>
                </a:lnTo>
                <a:lnTo>
                  <a:pt x="0" y="288599"/>
                </a:lnTo>
                <a:lnTo>
                  <a:pt x="0" y="0"/>
                </a:lnTo>
                <a:close/>
              </a:path>
            </a:pathLst>
          </a:custGeom>
          <a:solidFill>
            <a:srgbClr val="FBE4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 txBox="1"/>
          <p:nvPr/>
        </p:nvSpPr>
        <p:spPr>
          <a:xfrm>
            <a:off x="8764049" y="4612658"/>
            <a:ext cx="1076113" cy="274431"/>
          </a:xfrm>
          <a:prstGeom prst="rect">
            <a:avLst/>
          </a:prstGeom>
          <a:ln w="19049">
            <a:solidFill>
              <a:srgbClr val="FF9900"/>
            </a:solidFill>
          </a:ln>
        </p:spPr>
        <p:txBody>
          <a:bodyPr vert="horz" wrap="square" lIns="0" tIns="104137" rIns="0" bIns="0" rtlCol="0">
            <a:spAutoFit/>
          </a:bodyPr>
          <a:lstStyle/>
          <a:p>
            <a:pPr marL="195575">
              <a:spcBef>
                <a:spcPts val="820"/>
              </a:spcBef>
            </a:pPr>
            <a:r>
              <a:rPr sz="1100" spc="-13" dirty="0">
                <a:solidFill>
                  <a:srgbClr val="FF9900"/>
                </a:solidFill>
                <a:latin typeface="Arial"/>
                <a:cs typeface="Arial"/>
              </a:rPr>
              <a:t>1x1 conv,</a:t>
            </a:r>
            <a:r>
              <a:rPr sz="1100" spc="-40" dirty="0">
                <a:solidFill>
                  <a:srgbClr val="FF9900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F9900"/>
                </a:solidFill>
                <a:latin typeface="Arial"/>
                <a:cs typeface="Arial"/>
              </a:rPr>
              <a:t>4</a:t>
            </a:r>
            <a:endParaRPr sz="1100">
              <a:latin typeface="Arial"/>
              <a:cs typeface="Arial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9302048" y="4378458"/>
            <a:ext cx="0" cy="234527"/>
          </a:xfrm>
          <a:custGeom>
            <a:avLst/>
            <a:gdLst/>
            <a:ahLst/>
            <a:cxnLst/>
            <a:rect l="l" t="t" r="r" b="b"/>
            <a:pathLst>
              <a:path h="175895">
                <a:moveTo>
                  <a:pt x="0" y="175649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9281082" y="4320825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49" y="43224"/>
                </a:moveTo>
                <a:lnTo>
                  <a:pt x="0" y="43224"/>
                </a:lnTo>
                <a:lnTo>
                  <a:pt x="15724" y="0"/>
                </a:lnTo>
                <a:lnTo>
                  <a:pt x="31449" y="432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9281080" y="4320825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49" y="43224"/>
                </a:moveTo>
                <a:lnTo>
                  <a:pt x="15724" y="0"/>
                </a:lnTo>
                <a:lnTo>
                  <a:pt x="0" y="43224"/>
                </a:lnTo>
                <a:lnTo>
                  <a:pt x="31449" y="43224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 txBox="1"/>
          <p:nvPr/>
        </p:nvSpPr>
        <p:spPr>
          <a:xfrm>
            <a:off x="8892947" y="1692893"/>
            <a:ext cx="830580" cy="257387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500" dirty="0">
                <a:latin typeface="Arial"/>
                <a:cs typeface="Arial"/>
              </a:rPr>
              <a:t>256-d</a:t>
            </a:r>
            <a:r>
              <a:rPr sz="1500" spc="-73" dirty="0">
                <a:latin typeface="Arial"/>
                <a:cs typeface="Arial"/>
              </a:rPr>
              <a:t> </a:t>
            </a:r>
            <a:r>
              <a:rPr sz="1500" spc="-13" dirty="0">
                <a:latin typeface="Arial"/>
                <a:cs typeface="Arial"/>
              </a:rPr>
              <a:t>out</a:t>
            </a:r>
            <a:endParaRPr sz="1500">
              <a:latin typeface="Arial"/>
              <a:cs typeface="Arial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8955022" y="5628019"/>
            <a:ext cx="706967" cy="257387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500" dirty="0">
                <a:latin typeface="Arial"/>
                <a:cs typeface="Arial"/>
              </a:rPr>
              <a:t>256-d</a:t>
            </a:r>
            <a:r>
              <a:rPr sz="1500" spc="-80" dirty="0">
                <a:latin typeface="Arial"/>
                <a:cs typeface="Arial"/>
              </a:rPr>
              <a:t> </a:t>
            </a:r>
            <a:r>
              <a:rPr sz="1500" spc="-53" dirty="0">
                <a:latin typeface="Arial"/>
                <a:cs typeface="Arial"/>
              </a:rPr>
              <a:t>in</a:t>
            </a:r>
            <a:endParaRPr sz="1500">
              <a:latin typeface="Arial"/>
              <a:cs typeface="Arial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7365118" y="3222628"/>
            <a:ext cx="1076113" cy="274431"/>
          </a:xfrm>
          <a:prstGeom prst="rect">
            <a:avLst/>
          </a:prstGeom>
          <a:solidFill>
            <a:srgbClr val="FBE4CD"/>
          </a:solidFill>
          <a:ln w="19049">
            <a:solidFill>
              <a:srgbClr val="FF9900"/>
            </a:solidFill>
          </a:ln>
        </p:spPr>
        <p:txBody>
          <a:bodyPr vert="horz" wrap="square" lIns="0" tIns="104137" rIns="0" bIns="0" rtlCol="0">
            <a:spAutoFit/>
          </a:bodyPr>
          <a:lstStyle/>
          <a:p>
            <a:pPr marL="120224">
              <a:spcBef>
                <a:spcPts val="820"/>
              </a:spcBef>
            </a:pPr>
            <a:r>
              <a:rPr sz="1100" spc="-13" dirty="0">
                <a:solidFill>
                  <a:srgbClr val="FF9900"/>
                </a:solidFill>
                <a:latin typeface="Arial"/>
                <a:cs typeface="Arial"/>
              </a:rPr>
              <a:t>1x1 conv,</a:t>
            </a:r>
            <a:r>
              <a:rPr sz="1100" spc="-47" dirty="0">
                <a:solidFill>
                  <a:srgbClr val="FF9900"/>
                </a:solidFill>
                <a:latin typeface="Arial"/>
                <a:cs typeface="Arial"/>
              </a:rPr>
              <a:t> </a:t>
            </a:r>
            <a:r>
              <a:rPr sz="1100" spc="-7" dirty="0">
                <a:solidFill>
                  <a:srgbClr val="FF9900"/>
                </a:solidFill>
                <a:latin typeface="Arial"/>
                <a:cs typeface="Arial"/>
              </a:rPr>
              <a:t>256</a:t>
            </a:r>
            <a:endParaRPr sz="1100">
              <a:latin typeface="Arial"/>
              <a:cs typeface="Arial"/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7903118" y="2870427"/>
            <a:ext cx="1203959" cy="352213"/>
          </a:xfrm>
          <a:custGeom>
            <a:avLst/>
            <a:gdLst/>
            <a:ahLst/>
            <a:cxnLst/>
            <a:rect l="l" t="t" r="r" b="b"/>
            <a:pathLst>
              <a:path w="902970" h="264160">
                <a:moveTo>
                  <a:pt x="0" y="264149"/>
                </a:moveTo>
                <a:lnTo>
                  <a:pt x="902748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9100882" y="2850293"/>
            <a:ext cx="61807" cy="40640"/>
          </a:xfrm>
          <a:custGeom>
            <a:avLst/>
            <a:gdLst/>
            <a:ahLst/>
            <a:cxnLst/>
            <a:rect l="l" t="t" r="r" b="b"/>
            <a:pathLst>
              <a:path w="46354" h="30480">
                <a:moveTo>
                  <a:pt x="8849" y="30199"/>
                </a:moveTo>
                <a:lnTo>
                  <a:pt x="0" y="0"/>
                </a:lnTo>
                <a:lnTo>
                  <a:pt x="45899" y="2959"/>
                </a:lnTo>
                <a:lnTo>
                  <a:pt x="8849" y="301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9100881" y="2850293"/>
            <a:ext cx="61807" cy="40640"/>
          </a:xfrm>
          <a:custGeom>
            <a:avLst/>
            <a:gdLst/>
            <a:ahLst/>
            <a:cxnLst/>
            <a:rect l="l" t="t" r="r" b="b"/>
            <a:pathLst>
              <a:path w="46354" h="30480">
                <a:moveTo>
                  <a:pt x="8849" y="30199"/>
                </a:moveTo>
                <a:lnTo>
                  <a:pt x="45899" y="2959"/>
                </a:lnTo>
                <a:lnTo>
                  <a:pt x="0" y="0"/>
                </a:lnTo>
                <a:lnTo>
                  <a:pt x="8849" y="30199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7975350" y="5021190"/>
            <a:ext cx="1218353" cy="402167"/>
          </a:xfrm>
          <a:custGeom>
            <a:avLst/>
            <a:gdLst/>
            <a:ahLst/>
            <a:cxnLst/>
            <a:rect l="l" t="t" r="r" b="b"/>
            <a:pathLst>
              <a:path w="913765" h="301625">
                <a:moveTo>
                  <a:pt x="913223" y="301299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7920618" y="5001289"/>
            <a:ext cx="61807" cy="40640"/>
          </a:xfrm>
          <a:custGeom>
            <a:avLst/>
            <a:gdLst/>
            <a:ahLst/>
            <a:cxnLst/>
            <a:rect l="l" t="t" r="r" b="b"/>
            <a:pathLst>
              <a:path w="46354" h="30479">
                <a:moveTo>
                  <a:pt x="36099" y="29874"/>
                </a:moveTo>
                <a:lnTo>
                  <a:pt x="0" y="1374"/>
                </a:lnTo>
                <a:lnTo>
                  <a:pt x="45974" y="0"/>
                </a:lnTo>
                <a:lnTo>
                  <a:pt x="36099" y="2987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7920617" y="5001289"/>
            <a:ext cx="61807" cy="40640"/>
          </a:xfrm>
          <a:custGeom>
            <a:avLst/>
            <a:gdLst/>
            <a:ahLst/>
            <a:cxnLst/>
            <a:rect l="l" t="t" r="r" b="b"/>
            <a:pathLst>
              <a:path w="46354" h="30479">
                <a:moveTo>
                  <a:pt x="45974" y="0"/>
                </a:moveTo>
                <a:lnTo>
                  <a:pt x="0" y="1374"/>
                </a:lnTo>
                <a:lnTo>
                  <a:pt x="36099" y="29874"/>
                </a:lnTo>
                <a:lnTo>
                  <a:pt x="45974" y="0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 txBox="1"/>
          <p:nvPr/>
        </p:nvSpPr>
        <p:spPr>
          <a:xfrm>
            <a:off x="7365118" y="3917659"/>
            <a:ext cx="1076113" cy="274431"/>
          </a:xfrm>
          <a:prstGeom prst="rect">
            <a:avLst/>
          </a:prstGeom>
          <a:solidFill>
            <a:srgbClr val="FBE4CD"/>
          </a:solidFill>
          <a:ln w="19049">
            <a:solidFill>
              <a:srgbClr val="FF9900"/>
            </a:solidFill>
          </a:ln>
        </p:spPr>
        <p:txBody>
          <a:bodyPr vert="horz" wrap="square" lIns="0" tIns="104137" rIns="0" bIns="0" rtlCol="0">
            <a:spAutoFit/>
          </a:bodyPr>
          <a:lstStyle/>
          <a:p>
            <a:pPr marL="195575">
              <a:spcBef>
                <a:spcPts val="820"/>
              </a:spcBef>
            </a:pPr>
            <a:r>
              <a:rPr sz="1100" spc="-13" dirty="0">
                <a:solidFill>
                  <a:srgbClr val="FF9900"/>
                </a:solidFill>
                <a:latin typeface="Arial"/>
                <a:cs typeface="Arial"/>
              </a:rPr>
              <a:t>3x3 conv,</a:t>
            </a:r>
            <a:r>
              <a:rPr sz="1100" spc="-40" dirty="0">
                <a:solidFill>
                  <a:srgbClr val="FF9900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F9900"/>
                </a:solidFill>
                <a:latin typeface="Arial"/>
                <a:cs typeface="Arial"/>
              </a:rPr>
              <a:t>4</a:t>
            </a:r>
            <a:endParaRPr sz="1100">
              <a:latin typeface="Arial"/>
              <a:cs typeface="Arial"/>
            </a:endParaRPr>
          </a:p>
        </p:txBody>
      </p:sp>
      <p:sp>
        <p:nvSpPr>
          <p:cNvPr id="68" name="object 68"/>
          <p:cNvSpPr/>
          <p:nvPr/>
        </p:nvSpPr>
        <p:spPr>
          <a:xfrm>
            <a:off x="7903117" y="3683459"/>
            <a:ext cx="0" cy="234527"/>
          </a:xfrm>
          <a:custGeom>
            <a:avLst/>
            <a:gdLst/>
            <a:ahLst/>
            <a:cxnLst/>
            <a:rect l="l" t="t" r="r" b="b"/>
            <a:pathLst>
              <a:path h="175894">
                <a:moveTo>
                  <a:pt x="0" y="175649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7882151" y="3625826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49" y="43224"/>
                </a:moveTo>
                <a:lnTo>
                  <a:pt x="0" y="43224"/>
                </a:lnTo>
                <a:lnTo>
                  <a:pt x="15724" y="0"/>
                </a:lnTo>
                <a:lnTo>
                  <a:pt x="31449" y="432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7882151" y="3625826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49" y="43224"/>
                </a:moveTo>
                <a:lnTo>
                  <a:pt x="15724" y="0"/>
                </a:lnTo>
                <a:lnTo>
                  <a:pt x="0" y="43224"/>
                </a:lnTo>
                <a:lnTo>
                  <a:pt x="31449" y="43224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 txBox="1"/>
          <p:nvPr/>
        </p:nvSpPr>
        <p:spPr>
          <a:xfrm>
            <a:off x="7365118" y="4612658"/>
            <a:ext cx="1076113" cy="274431"/>
          </a:xfrm>
          <a:prstGeom prst="rect">
            <a:avLst/>
          </a:prstGeom>
          <a:solidFill>
            <a:srgbClr val="FBE4CD"/>
          </a:solidFill>
          <a:ln w="19049">
            <a:solidFill>
              <a:srgbClr val="FF9900"/>
            </a:solidFill>
          </a:ln>
        </p:spPr>
        <p:txBody>
          <a:bodyPr vert="horz" wrap="square" lIns="0" tIns="104137" rIns="0" bIns="0" rtlCol="0">
            <a:spAutoFit/>
          </a:bodyPr>
          <a:lstStyle/>
          <a:p>
            <a:pPr marL="195575">
              <a:spcBef>
                <a:spcPts val="820"/>
              </a:spcBef>
            </a:pPr>
            <a:r>
              <a:rPr sz="1100" spc="-13" dirty="0">
                <a:solidFill>
                  <a:srgbClr val="FF9900"/>
                </a:solidFill>
                <a:latin typeface="Arial"/>
                <a:cs typeface="Arial"/>
              </a:rPr>
              <a:t>1x1 conv,</a:t>
            </a:r>
            <a:r>
              <a:rPr sz="1100" spc="-40" dirty="0">
                <a:solidFill>
                  <a:srgbClr val="FF9900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F9900"/>
                </a:solidFill>
                <a:latin typeface="Arial"/>
                <a:cs typeface="Arial"/>
              </a:rPr>
              <a:t>4</a:t>
            </a:r>
            <a:endParaRPr sz="1100">
              <a:latin typeface="Arial"/>
              <a:cs typeface="Arial"/>
            </a:endParaRPr>
          </a:p>
        </p:txBody>
      </p:sp>
      <p:sp>
        <p:nvSpPr>
          <p:cNvPr id="72" name="object 72"/>
          <p:cNvSpPr/>
          <p:nvPr/>
        </p:nvSpPr>
        <p:spPr>
          <a:xfrm>
            <a:off x="7903117" y="4378458"/>
            <a:ext cx="0" cy="234527"/>
          </a:xfrm>
          <a:custGeom>
            <a:avLst/>
            <a:gdLst/>
            <a:ahLst/>
            <a:cxnLst/>
            <a:rect l="l" t="t" r="r" b="b"/>
            <a:pathLst>
              <a:path h="175895">
                <a:moveTo>
                  <a:pt x="0" y="175649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7882151" y="4320825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49" y="43224"/>
                </a:moveTo>
                <a:lnTo>
                  <a:pt x="0" y="43224"/>
                </a:lnTo>
                <a:lnTo>
                  <a:pt x="15724" y="0"/>
                </a:lnTo>
                <a:lnTo>
                  <a:pt x="31449" y="432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7882151" y="4320825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49" y="43224"/>
                </a:moveTo>
                <a:lnTo>
                  <a:pt x="15724" y="0"/>
                </a:lnTo>
                <a:lnTo>
                  <a:pt x="0" y="43224"/>
                </a:lnTo>
                <a:lnTo>
                  <a:pt x="31449" y="43224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 txBox="1"/>
          <p:nvPr/>
        </p:nvSpPr>
        <p:spPr>
          <a:xfrm>
            <a:off x="10709713" y="3222644"/>
            <a:ext cx="1076113" cy="274431"/>
          </a:xfrm>
          <a:prstGeom prst="rect">
            <a:avLst/>
          </a:prstGeom>
          <a:solidFill>
            <a:srgbClr val="FBE4CD"/>
          </a:solidFill>
          <a:ln w="19049">
            <a:solidFill>
              <a:srgbClr val="FF9900"/>
            </a:solidFill>
          </a:ln>
        </p:spPr>
        <p:txBody>
          <a:bodyPr vert="horz" wrap="square" lIns="0" tIns="104137" rIns="0" bIns="0" rtlCol="0">
            <a:spAutoFit/>
          </a:bodyPr>
          <a:lstStyle/>
          <a:p>
            <a:pPr marL="120224">
              <a:spcBef>
                <a:spcPts val="820"/>
              </a:spcBef>
            </a:pPr>
            <a:r>
              <a:rPr sz="1100" spc="-13" dirty="0">
                <a:solidFill>
                  <a:srgbClr val="FF9900"/>
                </a:solidFill>
                <a:latin typeface="Arial"/>
                <a:cs typeface="Arial"/>
              </a:rPr>
              <a:t>1x1 conv,</a:t>
            </a:r>
            <a:r>
              <a:rPr sz="1100" spc="-47" dirty="0">
                <a:solidFill>
                  <a:srgbClr val="FF9900"/>
                </a:solidFill>
                <a:latin typeface="Arial"/>
                <a:cs typeface="Arial"/>
              </a:rPr>
              <a:t> </a:t>
            </a:r>
            <a:r>
              <a:rPr sz="1100" spc="-7" dirty="0">
                <a:solidFill>
                  <a:srgbClr val="FF9900"/>
                </a:solidFill>
                <a:latin typeface="Arial"/>
                <a:cs typeface="Arial"/>
              </a:rPr>
              <a:t>256</a:t>
            </a:r>
            <a:endParaRPr sz="1100">
              <a:latin typeface="Arial"/>
              <a:cs typeface="Arial"/>
            </a:endParaRPr>
          </a:p>
        </p:txBody>
      </p:sp>
      <p:sp>
        <p:nvSpPr>
          <p:cNvPr id="76" name="object 76"/>
          <p:cNvSpPr/>
          <p:nvPr/>
        </p:nvSpPr>
        <p:spPr>
          <a:xfrm>
            <a:off x="9510347" y="2864431"/>
            <a:ext cx="1738207" cy="358987"/>
          </a:xfrm>
          <a:custGeom>
            <a:avLst/>
            <a:gdLst/>
            <a:ahLst/>
            <a:cxnLst/>
            <a:rect l="l" t="t" r="r" b="b"/>
            <a:pathLst>
              <a:path w="1303654" h="269239">
                <a:moveTo>
                  <a:pt x="1303022" y="268659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9453880" y="2843887"/>
            <a:ext cx="60960" cy="41487"/>
          </a:xfrm>
          <a:custGeom>
            <a:avLst/>
            <a:gdLst/>
            <a:ahLst/>
            <a:cxnLst/>
            <a:rect l="l" t="t" r="r" b="b"/>
            <a:pathLst>
              <a:path w="45720" h="31114">
                <a:moveTo>
                  <a:pt x="39174" y="30817"/>
                </a:moveTo>
                <a:lnTo>
                  <a:pt x="0" y="6679"/>
                </a:lnTo>
                <a:lnTo>
                  <a:pt x="45524" y="0"/>
                </a:lnTo>
                <a:lnTo>
                  <a:pt x="39174" y="3081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9453880" y="2843887"/>
            <a:ext cx="60960" cy="41487"/>
          </a:xfrm>
          <a:custGeom>
            <a:avLst/>
            <a:gdLst/>
            <a:ahLst/>
            <a:cxnLst/>
            <a:rect l="l" t="t" r="r" b="b"/>
            <a:pathLst>
              <a:path w="45720" h="31114">
                <a:moveTo>
                  <a:pt x="45524" y="0"/>
                </a:moveTo>
                <a:lnTo>
                  <a:pt x="0" y="6679"/>
                </a:lnTo>
                <a:lnTo>
                  <a:pt x="39174" y="30817"/>
                </a:lnTo>
                <a:lnTo>
                  <a:pt x="45524" y="0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9423381" y="5014623"/>
            <a:ext cx="1750907" cy="408940"/>
          </a:xfrm>
          <a:custGeom>
            <a:avLst/>
            <a:gdLst/>
            <a:ahLst/>
            <a:cxnLst/>
            <a:rect l="l" t="t" r="r" b="b"/>
            <a:pathLst>
              <a:path w="1313179" h="306704">
                <a:moveTo>
                  <a:pt x="0" y="306224"/>
                </a:moveTo>
                <a:lnTo>
                  <a:pt x="1312622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11168777" y="4994190"/>
            <a:ext cx="60960" cy="41487"/>
          </a:xfrm>
          <a:custGeom>
            <a:avLst/>
            <a:gdLst/>
            <a:ahLst/>
            <a:cxnLst/>
            <a:rect l="l" t="t" r="r" b="b"/>
            <a:pathLst>
              <a:path w="45720" h="31114">
                <a:moveTo>
                  <a:pt x="7149" y="30649"/>
                </a:moveTo>
                <a:lnTo>
                  <a:pt x="0" y="0"/>
                </a:lnTo>
                <a:lnTo>
                  <a:pt x="45674" y="5499"/>
                </a:lnTo>
                <a:lnTo>
                  <a:pt x="7149" y="306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11168777" y="4994190"/>
            <a:ext cx="60960" cy="41487"/>
          </a:xfrm>
          <a:custGeom>
            <a:avLst/>
            <a:gdLst/>
            <a:ahLst/>
            <a:cxnLst/>
            <a:rect l="l" t="t" r="r" b="b"/>
            <a:pathLst>
              <a:path w="45720" h="31114">
                <a:moveTo>
                  <a:pt x="7149" y="30649"/>
                </a:moveTo>
                <a:lnTo>
                  <a:pt x="45674" y="5499"/>
                </a:lnTo>
                <a:lnTo>
                  <a:pt x="0" y="0"/>
                </a:lnTo>
                <a:lnTo>
                  <a:pt x="7149" y="30649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 txBox="1"/>
          <p:nvPr/>
        </p:nvSpPr>
        <p:spPr>
          <a:xfrm>
            <a:off x="10709713" y="3917693"/>
            <a:ext cx="1076113" cy="274431"/>
          </a:xfrm>
          <a:prstGeom prst="rect">
            <a:avLst/>
          </a:prstGeom>
          <a:solidFill>
            <a:srgbClr val="FBE4CD"/>
          </a:solidFill>
          <a:ln w="19049">
            <a:solidFill>
              <a:srgbClr val="FF9900"/>
            </a:solidFill>
          </a:ln>
        </p:spPr>
        <p:txBody>
          <a:bodyPr vert="horz" wrap="square" lIns="0" tIns="104137" rIns="0" bIns="0" rtlCol="0">
            <a:spAutoFit/>
          </a:bodyPr>
          <a:lstStyle/>
          <a:p>
            <a:pPr marL="195575">
              <a:spcBef>
                <a:spcPts val="820"/>
              </a:spcBef>
            </a:pPr>
            <a:r>
              <a:rPr sz="1100" spc="-13" dirty="0">
                <a:solidFill>
                  <a:srgbClr val="FF9900"/>
                </a:solidFill>
                <a:latin typeface="Arial"/>
                <a:cs typeface="Arial"/>
              </a:rPr>
              <a:t>3x3 conv,</a:t>
            </a:r>
            <a:r>
              <a:rPr sz="1100" spc="-40" dirty="0">
                <a:solidFill>
                  <a:srgbClr val="FF9900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F9900"/>
                </a:solidFill>
                <a:latin typeface="Arial"/>
                <a:cs typeface="Arial"/>
              </a:rPr>
              <a:t>4</a:t>
            </a:r>
            <a:endParaRPr sz="1100">
              <a:latin typeface="Arial"/>
              <a:cs typeface="Arial"/>
            </a:endParaRPr>
          </a:p>
        </p:txBody>
      </p:sp>
      <p:sp>
        <p:nvSpPr>
          <p:cNvPr id="83" name="object 83"/>
          <p:cNvSpPr/>
          <p:nvPr/>
        </p:nvSpPr>
        <p:spPr>
          <a:xfrm>
            <a:off x="11247709" y="3683493"/>
            <a:ext cx="0" cy="234527"/>
          </a:xfrm>
          <a:custGeom>
            <a:avLst/>
            <a:gdLst/>
            <a:ahLst/>
            <a:cxnLst/>
            <a:rect l="l" t="t" r="r" b="b"/>
            <a:pathLst>
              <a:path h="175894">
                <a:moveTo>
                  <a:pt x="0" y="175649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11226744" y="3625826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49" y="43249"/>
                </a:moveTo>
                <a:lnTo>
                  <a:pt x="0" y="43249"/>
                </a:lnTo>
                <a:lnTo>
                  <a:pt x="15724" y="0"/>
                </a:lnTo>
                <a:lnTo>
                  <a:pt x="31449" y="432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11226744" y="3625826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49" y="43249"/>
                </a:moveTo>
                <a:lnTo>
                  <a:pt x="15724" y="0"/>
                </a:lnTo>
                <a:lnTo>
                  <a:pt x="0" y="43249"/>
                </a:lnTo>
                <a:lnTo>
                  <a:pt x="31449" y="43249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 txBox="1"/>
          <p:nvPr/>
        </p:nvSpPr>
        <p:spPr>
          <a:xfrm>
            <a:off x="10709713" y="4612658"/>
            <a:ext cx="1076113" cy="274431"/>
          </a:xfrm>
          <a:prstGeom prst="rect">
            <a:avLst/>
          </a:prstGeom>
          <a:solidFill>
            <a:srgbClr val="FBE4CD"/>
          </a:solidFill>
          <a:ln w="19049">
            <a:solidFill>
              <a:srgbClr val="FF9900"/>
            </a:solidFill>
          </a:ln>
        </p:spPr>
        <p:txBody>
          <a:bodyPr vert="horz" wrap="square" lIns="0" tIns="104137" rIns="0" bIns="0" rtlCol="0">
            <a:spAutoFit/>
          </a:bodyPr>
          <a:lstStyle/>
          <a:p>
            <a:pPr marL="195575">
              <a:spcBef>
                <a:spcPts val="820"/>
              </a:spcBef>
            </a:pPr>
            <a:r>
              <a:rPr sz="1100" spc="-13" dirty="0">
                <a:solidFill>
                  <a:srgbClr val="FF9900"/>
                </a:solidFill>
                <a:latin typeface="Arial"/>
                <a:cs typeface="Arial"/>
              </a:rPr>
              <a:t>1x1 conv,</a:t>
            </a:r>
            <a:r>
              <a:rPr sz="1100" spc="-40" dirty="0">
                <a:solidFill>
                  <a:srgbClr val="FF9900"/>
                </a:solidFill>
                <a:latin typeface="Arial"/>
                <a:cs typeface="Arial"/>
              </a:rPr>
              <a:t> </a:t>
            </a:r>
            <a:r>
              <a:rPr sz="1100" dirty="0">
                <a:solidFill>
                  <a:srgbClr val="FF9900"/>
                </a:solidFill>
                <a:latin typeface="Arial"/>
                <a:cs typeface="Arial"/>
              </a:rPr>
              <a:t>4</a:t>
            </a:r>
            <a:endParaRPr sz="1100">
              <a:latin typeface="Arial"/>
              <a:cs typeface="Arial"/>
            </a:endParaRPr>
          </a:p>
        </p:txBody>
      </p:sp>
      <p:sp>
        <p:nvSpPr>
          <p:cNvPr id="87" name="object 87"/>
          <p:cNvSpPr/>
          <p:nvPr/>
        </p:nvSpPr>
        <p:spPr>
          <a:xfrm>
            <a:off x="11247709" y="4378458"/>
            <a:ext cx="0" cy="234527"/>
          </a:xfrm>
          <a:custGeom>
            <a:avLst/>
            <a:gdLst/>
            <a:ahLst/>
            <a:cxnLst/>
            <a:rect l="l" t="t" r="r" b="b"/>
            <a:pathLst>
              <a:path h="175895">
                <a:moveTo>
                  <a:pt x="0" y="175649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11226744" y="4320825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49" y="43224"/>
                </a:moveTo>
                <a:lnTo>
                  <a:pt x="0" y="43224"/>
                </a:lnTo>
                <a:lnTo>
                  <a:pt x="15724" y="0"/>
                </a:lnTo>
                <a:lnTo>
                  <a:pt x="31449" y="432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11226744" y="4320825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49" y="43224"/>
                </a:moveTo>
                <a:lnTo>
                  <a:pt x="15724" y="0"/>
                </a:lnTo>
                <a:lnTo>
                  <a:pt x="0" y="43224"/>
                </a:lnTo>
                <a:lnTo>
                  <a:pt x="31449" y="43224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 txBox="1"/>
          <p:nvPr/>
        </p:nvSpPr>
        <p:spPr>
          <a:xfrm>
            <a:off x="10180355" y="3937563"/>
            <a:ext cx="188807" cy="257387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500" spc="-7" dirty="0">
                <a:latin typeface="Arial"/>
                <a:cs typeface="Arial"/>
              </a:rPr>
              <a:t>...</a:t>
            </a:r>
            <a:endParaRPr sz="1500">
              <a:latin typeface="Arial"/>
              <a:cs typeface="Arial"/>
            </a:endParaRPr>
          </a:p>
        </p:txBody>
      </p:sp>
      <p:sp>
        <p:nvSpPr>
          <p:cNvPr id="91" name="object 91"/>
          <p:cNvSpPr/>
          <p:nvPr/>
        </p:nvSpPr>
        <p:spPr>
          <a:xfrm>
            <a:off x="9167615" y="1995465"/>
            <a:ext cx="281132" cy="56376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 txBox="1"/>
          <p:nvPr/>
        </p:nvSpPr>
        <p:spPr>
          <a:xfrm>
            <a:off x="10154407" y="3558011"/>
            <a:ext cx="241300" cy="257387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500" spc="-7" dirty="0">
                <a:latin typeface="Arial"/>
                <a:cs typeface="Arial"/>
              </a:rPr>
              <a:t>32</a:t>
            </a:r>
            <a:endParaRPr sz="1500">
              <a:latin typeface="Arial"/>
              <a:cs typeface="Arial"/>
            </a:endParaRPr>
          </a:p>
        </p:txBody>
      </p:sp>
      <p:sp>
        <p:nvSpPr>
          <p:cNvPr id="93" name="object 93"/>
          <p:cNvSpPr txBox="1"/>
          <p:nvPr/>
        </p:nvSpPr>
        <p:spPr>
          <a:xfrm>
            <a:off x="10033892" y="3786611"/>
            <a:ext cx="482600" cy="257387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500" spc="-20" dirty="0">
                <a:latin typeface="Arial"/>
                <a:cs typeface="Arial"/>
              </a:rPr>
              <a:t>paths</a:t>
            </a:r>
            <a:endParaRPr sz="15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37489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66378"/>
            <a:ext cx="10515600" cy="4717279"/>
          </a:xfrm>
        </p:spPr>
        <p:txBody>
          <a:bodyPr/>
          <a:lstStyle/>
          <a:p>
            <a:endParaRPr lang="en-US" altLang="zh-CN" sz="800" dirty="0" smtClean="0"/>
          </a:p>
          <a:p>
            <a:r>
              <a:rPr lang="en-US" altLang="zh-CN" dirty="0" smtClean="0"/>
              <a:t>NN needs simple nonlinear </a:t>
            </a:r>
            <a:r>
              <a:rPr lang="en-US" altLang="zh-CN" i="1" dirty="0"/>
              <a:t>activation </a:t>
            </a:r>
            <a:r>
              <a:rPr lang="en-US" altLang="zh-CN" i="1" dirty="0" smtClean="0"/>
              <a:t>functions</a:t>
            </a:r>
            <a:r>
              <a:rPr lang="en-US" altLang="zh-CN" dirty="0" smtClean="0"/>
              <a:t>.</a:t>
            </a:r>
          </a:p>
          <a:p>
            <a:r>
              <a:rPr lang="en-US" altLang="zh-CN" dirty="0" smtClean="0"/>
              <a:t>Step </a:t>
            </a:r>
            <a:r>
              <a:rPr lang="en-US" altLang="zh-CN" i="1" dirty="0"/>
              <a:t>activation </a:t>
            </a:r>
            <a:r>
              <a:rPr lang="en-US" altLang="zh-CN" i="1" dirty="0" smtClean="0"/>
              <a:t>function</a:t>
            </a:r>
            <a:r>
              <a:rPr lang="en-US" altLang="zh-CN" dirty="0" smtClean="0"/>
              <a:t> </a:t>
            </a:r>
            <a:endParaRPr lang="en-US" dirty="0" smtClean="0"/>
          </a:p>
          <a:p>
            <a:pPr lvl="1">
              <a:buFontTx/>
              <a:buChar char="–"/>
            </a:pPr>
            <a:r>
              <a:rPr lang="en-US" dirty="0" smtClean="0"/>
              <a:t> </a:t>
            </a:r>
            <a:r>
              <a:rPr lang="en-US" dirty="0"/>
              <a:t>small change in input can cause large change in </a:t>
            </a:r>
            <a:r>
              <a:rPr lang="en-US" dirty="0" smtClean="0"/>
              <a:t>(</a:t>
            </a:r>
            <a:r>
              <a:rPr lang="en-US" altLang="zh-CN" dirty="0"/>
              <a:t>binary</a:t>
            </a:r>
            <a:r>
              <a:rPr lang="en-US" dirty="0" smtClean="0"/>
              <a:t>) </a:t>
            </a:r>
            <a:r>
              <a:rPr lang="en-US" dirty="0"/>
              <a:t>output.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38200" y="3821374"/>
            <a:ext cx="262486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/>
              <a:t>Activation function</a:t>
            </a:r>
            <a:endParaRPr lang="en-US" i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6948" y="3165983"/>
            <a:ext cx="6324717" cy="3424267"/>
          </a:xfrm>
          <a:prstGeom prst="rect">
            <a:avLst/>
          </a:prstGeom>
        </p:spPr>
      </p:pic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09393678"/>
              </p:ext>
            </p:extLst>
          </p:nvPr>
        </p:nvGraphicFramePr>
        <p:xfrm>
          <a:off x="1346470" y="5079258"/>
          <a:ext cx="1457325" cy="879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6" name="Equation" r:id="rId4" imgW="660240" imgH="431640" progId="Equation.DSMT4">
                  <p:embed/>
                </p:oleObj>
              </mc:Choice>
              <mc:Fallback>
                <p:oleObj name="Equation" r:id="rId4" imgW="660240" imgH="431640" progId="Equation.DSMT4">
                  <p:embed/>
                  <p:pic>
                    <p:nvPicPr>
                      <p:cNvPr id="0" name="对象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46470" y="5079258"/>
                        <a:ext cx="1457325" cy="879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CN" dirty="0" smtClean="0">
                <a:latin typeface="Calibri" panose="020F0502020204030204" pitchFamily="34" charset="0"/>
              </a:rPr>
              <a:t>Activation function</a:t>
            </a:r>
            <a:endParaRPr lang="en-US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4274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57532" y="1238382"/>
            <a:ext cx="6739467" cy="3157220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900" i="1" spc="-7" dirty="0">
                <a:latin typeface="Arial"/>
                <a:cs typeface="Arial"/>
              </a:rPr>
              <a:t>[Huang et al.</a:t>
            </a:r>
            <a:r>
              <a:rPr sz="1900" i="1" spc="-13" dirty="0">
                <a:latin typeface="Arial"/>
                <a:cs typeface="Arial"/>
              </a:rPr>
              <a:t> </a:t>
            </a:r>
            <a:r>
              <a:rPr sz="1900" i="1" spc="-7" dirty="0">
                <a:latin typeface="Arial"/>
                <a:cs typeface="Arial"/>
              </a:rPr>
              <a:t>2016]</a:t>
            </a:r>
            <a:endParaRPr sz="1900" dirty="0">
              <a:latin typeface="Arial"/>
              <a:cs typeface="Arial"/>
            </a:endParaRPr>
          </a:p>
          <a:p>
            <a:pPr>
              <a:spcBef>
                <a:spcPts val="53"/>
              </a:spcBef>
            </a:pPr>
            <a:endParaRPr sz="1700" dirty="0">
              <a:latin typeface="Times New Roman"/>
              <a:cs typeface="Times New Roman"/>
            </a:endParaRPr>
          </a:p>
          <a:p>
            <a:pPr marL="508834" marR="426709" indent="-406390" algn="just">
              <a:lnSpc>
                <a:spcPct val="100699"/>
              </a:lnSpc>
              <a:buChar char="-"/>
              <a:tabLst>
                <a:tab pos="509681" algn="l"/>
              </a:tabLst>
            </a:pP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Motivation: reduce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vanishing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gradients and  training time through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short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networks during  training</a:t>
            </a:r>
            <a:endParaRPr sz="2400" dirty="0">
              <a:latin typeface="Arial"/>
              <a:cs typeface="Arial"/>
            </a:endParaRPr>
          </a:p>
          <a:p>
            <a:pPr marL="508834" marR="6773" indent="-406390">
              <a:lnSpc>
                <a:spcPct val="100699"/>
              </a:lnSpc>
              <a:buChar char="-"/>
              <a:tabLst>
                <a:tab pos="508834" algn="l"/>
                <a:tab pos="509681" algn="l"/>
              </a:tabLst>
            </a:pP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Randomly drop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a subset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of layers during each  training</a:t>
            </a:r>
            <a:r>
              <a:rPr sz="2400" spc="-13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pass</a:t>
            </a:r>
            <a:endParaRPr sz="2400" dirty="0">
              <a:latin typeface="Arial"/>
              <a:cs typeface="Arial"/>
            </a:endParaRPr>
          </a:p>
          <a:p>
            <a:pPr marL="508834" indent="-406390">
              <a:spcBef>
                <a:spcPts val="20"/>
              </a:spcBef>
              <a:buChar char="-"/>
              <a:tabLst>
                <a:tab pos="508834" algn="l"/>
                <a:tab pos="509681" algn="l"/>
              </a:tabLst>
            </a:pP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Bypass with identity</a:t>
            </a:r>
            <a:r>
              <a:rPr sz="2400" spc="-27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function</a:t>
            </a:r>
            <a:endParaRPr sz="2400" dirty="0">
              <a:latin typeface="Arial"/>
              <a:cs typeface="Arial"/>
            </a:endParaRPr>
          </a:p>
          <a:p>
            <a:pPr marL="508834" indent="-406390">
              <a:spcBef>
                <a:spcPts val="20"/>
              </a:spcBef>
              <a:buChar char="-"/>
              <a:tabLst>
                <a:tab pos="508834" algn="l"/>
                <a:tab pos="509681" algn="l"/>
              </a:tabLst>
            </a:pP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Use full deep network at test</a:t>
            </a:r>
            <a:r>
              <a:rPr sz="2400" spc="-33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time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0566" y="12711"/>
            <a:ext cx="8558953" cy="1210733"/>
          </a:xfrm>
          <a:prstGeom prst="rect">
            <a:avLst/>
          </a:prstGeom>
        </p:spPr>
        <p:txBody>
          <a:bodyPr vert="horz" wrap="square" lIns="0" tIns="51645" rIns="0" bIns="0" rtlCol="0">
            <a:spAutoFit/>
          </a:bodyPr>
          <a:lstStyle/>
          <a:p>
            <a:pPr marL="16933">
              <a:lnSpc>
                <a:spcPct val="100000"/>
              </a:lnSpc>
              <a:spcBef>
                <a:spcPts val="407"/>
              </a:spcBef>
            </a:pPr>
            <a:r>
              <a:rPr sz="3200" spc="-7" dirty="0">
                <a:solidFill>
                  <a:srgbClr val="000000"/>
                </a:solidFill>
              </a:rPr>
              <a:t>Improving</a:t>
            </a:r>
            <a:r>
              <a:rPr sz="3200" spc="-20" dirty="0">
                <a:solidFill>
                  <a:srgbClr val="000000"/>
                </a:solidFill>
              </a:rPr>
              <a:t> </a:t>
            </a:r>
            <a:r>
              <a:rPr sz="3200" spc="-7" dirty="0">
                <a:solidFill>
                  <a:srgbClr val="000000"/>
                </a:solidFill>
              </a:rPr>
              <a:t>ResNets...</a:t>
            </a:r>
            <a:endParaRPr sz="3200" dirty="0"/>
          </a:p>
          <a:p>
            <a:pPr marL="57572">
              <a:lnSpc>
                <a:spcPct val="100000"/>
              </a:lnSpc>
              <a:spcBef>
                <a:spcPts val="347"/>
              </a:spcBef>
            </a:pPr>
            <a:r>
              <a:rPr sz="4000" spc="-7" dirty="0">
                <a:solidFill>
                  <a:srgbClr val="000000"/>
                </a:solidFill>
              </a:rPr>
              <a:t>Deep Networks with </a:t>
            </a:r>
            <a:r>
              <a:rPr sz="4000" spc="-13" dirty="0">
                <a:solidFill>
                  <a:srgbClr val="000000"/>
                </a:solidFill>
              </a:rPr>
              <a:t>Stochastic</a:t>
            </a:r>
            <a:r>
              <a:rPr sz="4000" spc="-107" dirty="0">
                <a:solidFill>
                  <a:srgbClr val="000000"/>
                </a:solidFill>
              </a:rPr>
              <a:t> </a:t>
            </a:r>
            <a:r>
              <a:rPr sz="4000" spc="-7" dirty="0">
                <a:solidFill>
                  <a:srgbClr val="000000"/>
                </a:solidFill>
              </a:rPr>
              <a:t>Depth</a:t>
            </a:r>
            <a:endParaRPr sz="4000" dirty="0"/>
          </a:p>
        </p:txBody>
      </p:sp>
      <p:sp>
        <p:nvSpPr>
          <p:cNvPr id="4" name="object 4"/>
          <p:cNvSpPr/>
          <p:nvPr/>
        </p:nvSpPr>
        <p:spPr>
          <a:xfrm>
            <a:off x="9587013" y="3129523"/>
            <a:ext cx="552027" cy="198967"/>
          </a:xfrm>
          <a:custGeom>
            <a:avLst/>
            <a:gdLst/>
            <a:ahLst/>
            <a:cxnLst/>
            <a:rect l="l" t="t" r="r" b="b"/>
            <a:pathLst>
              <a:path w="414020" h="149225">
                <a:moveTo>
                  <a:pt x="0" y="0"/>
                </a:moveTo>
                <a:lnTo>
                  <a:pt x="413874" y="0"/>
                </a:lnTo>
                <a:lnTo>
                  <a:pt x="413874" y="148634"/>
                </a:lnTo>
                <a:lnTo>
                  <a:pt x="0" y="148634"/>
                </a:lnTo>
                <a:lnTo>
                  <a:pt x="0" y="0"/>
                </a:lnTo>
                <a:close/>
              </a:path>
            </a:pathLst>
          </a:custGeom>
          <a:solidFill>
            <a:srgbClr val="FBE4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587013" y="3129523"/>
            <a:ext cx="552027" cy="198967"/>
          </a:xfrm>
          <a:custGeom>
            <a:avLst/>
            <a:gdLst/>
            <a:ahLst/>
            <a:cxnLst/>
            <a:rect l="l" t="t" r="r" b="b"/>
            <a:pathLst>
              <a:path w="414020" h="149225">
                <a:moveTo>
                  <a:pt x="0" y="0"/>
                </a:moveTo>
                <a:lnTo>
                  <a:pt x="413874" y="0"/>
                </a:lnTo>
                <a:lnTo>
                  <a:pt x="413874" y="148634"/>
                </a:lnTo>
                <a:lnTo>
                  <a:pt x="0" y="148634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587047" y="2780014"/>
            <a:ext cx="552027" cy="198967"/>
          </a:xfrm>
          <a:custGeom>
            <a:avLst/>
            <a:gdLst/>
            <a:ahLst/>
            <a:cxnLst/>
            <a:rect l="l" t="t" r="r" b="b"/>
            <a:pathLst>
              <a:path w="414020" h="149225">
                <a:moveTo>
                  <a:pt x="0" y="0"/>
                </a:moveTo>
                <a:lnTo>
                  <a:pt x="413899" y="0"/>
                </a:lnTo>
                <a:lnTo>
                  <a:pt x="413899" y="148634"/>
                </a:lnTo>
                <a:lnTo>
                  <a:pt x="0" y="148634"/>
                </a:lnTo>
                <a:lnTo>
                  <a:pt x="0" y="0"/>
                </a:lnTo>
                <a:close/>
              </a:path>
            </a:pathLst>
          </a:custGeom>
          <a:solidFill>
            <a:srgbClr val="FBE4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587047" y="2780014"/>
            <a:ext cx="552027" cy="198967"/>
          </a:xfrm>
          <a:custGeom>
            <a:avLst/>
            <a:gdLst/>
            <a:ahLst/>
            <a:cxnLst/>
            <a:rect l="l" t="t" r="r" b="b"/>
            <a:pathLst>
              <a:path w="414020" h="149225">
                <a:moveTo>
                  <a:pt x="0" y="0"/>
                </a:moveTo>
                <a:lnTo>
                  <a:pt x="413899" y="0"/>
                </a:lnTo>
                <a:lnTo>
                  <a:pt x="413899" y="148634"/>
                </a:lnTo>
                <a:lnTo>
                  <a:pt x="0" y="148634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9862945" y="3054448"/>
            <a:ext cx="0" cy="75353"/>
          </a:xfrm>
          <a:custGeom>
            <a:avLst/>
            <a:gdLst/>
            <a:ahLst/>
            <a:cxnLst/>
            <a:rect l="l" t="t" r="r" b="b"/>
            <a:pathLst>
              <a:path h="56514">
                <a:moveTo>
                  <a:pt x="0" y="56307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9841947" y="2996814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74" y="43224"/>
                </a:moveTo>
                <a:lnTo>
                  <a:pt x="0" y="43224"/>
                </a:lnTo>
                <a:lnTo>
                  <a:pt x="15749" y="0"/>
                </a:lnTo>
                <a:lnTo>
                  <a:pt x="31474" y="432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841947" y="2996814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74" y="43224"/>
                </a:moveTo>
                <a:lnTo>
                  <a:pt x="15749" y="0"/>
                </a:lnTo>
                <a:lnTo>
                  <a:pt x="0" y="43224"/>
                </a:lnTo>
                <a:lnTo>
                  <a:pt x="31474" y="43224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784447" y="2491671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18109" h="118110">
                <a:moveTo>
                  <a:pt x="0" y="58907"/>
                </a:moveTo>
                <a:lnTo>
                  <a:pt x="4629" y="35978"/>
                </a:lnTo>
                <a:lnTo>
                  <a:pt x="17253" y="17254"/>
                </a:lnTo>
                <a:lnTo>
                  <a:pt x="35975" y="4629"/>
                </a:lnTo>
                <a:lnTo>
                  <a:pt x="58899" y="0"/>
                </a:lnTo>
                <a:lnTo>
                  <a:pt x="100549" y="17254"/>
                </a:lnTo>
                <a:lnTo>
                  <a:pt x="117799" y="58907"/>
                </a:lnTo>
                <a:lnTo>
                  <a:pt x="113170" y="81837"/>
                </a:lnTo>
                <a:lnTo>
                  <a:pt x="100546" y="100562"/>
                </a:lnTo>
                <a:lnTo>
                  <a:pt x="81824" y="113187"/>
                </a:lnTo>
                <a:lnTo>
                  <a:pt x="58899" y="117817"/>
                </a:lnTo>
                <a:lnTo>
                  <a:pt x="35975" y="113187"/>
                </a:lnTo>
                <a:lnTo>
                  <a:pt x="17253" y="100562"/>
                </a:lnTo>
                <a:lnTo>
                  <a:pt x="4629" y="81837"/>
                </a:lnTo>
                <a:lnTo>
                  <a:pt x="0" y="58907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9820114" y="2527351"/>
            <a:ext cx="86359" cy="86359"/>
          </a:xfrm>
          <a:custGeom>
            <a:avLst/>
            <a:gdLst/>
            <a:ahLst/>
            <a:cxnLst/>
            <a:rect l="l" t="t" r="r" b="b"/>
            <a:pathLst>
              <a:path w="64770" h="64769">
                <a:moveTo>
                  <a:pt x="40224" y="24067"/>
                </a:moveTo>
                <a:lnTo>
                  <a:pt x="24074" y="24067"/>
                </a:lnTo>
                <a:lnTo>
                  <a:pt x="24074" y="0"/>
                </a:lnTo>
                <a:lnTo>
                  <a:pt x="40224" y="0"/>
                </a:lnTo>
                <a:lnTo>
                  <a:pt x="40224" y="24067"/>
                </a:lnTo>
                <a:close/>
              </a:path>
              <a:path w="64770" h="64769">
                <a:moveTo>
                  <a:pt x="64299" y="40229"/>
                </a:moveTo>
                <a:lnTo>
                  <a:pt x="0" y="40229"/>
                </a:lnTo>
                <a:lnTo>
                  <a:pt x="0" y="24067"/>
                </a:lnTo>
                <a:lnTo>
                  <a:pt x="64299" y="24067"/>
                </a:lnTo>
                <a:lnTo>
                  <a:pt x="64299" y="40229"/>
                </a:lnTo>
                <a:close/>
              </a:path>
              <a:path w="64770" h="64769">
                <a:moveTo>
                  <a:pt x="40224" y="64297"/>
                </a:moveTo>
                <a:lnTo>
                  <a:pt x="24074" y="64297"/>
                </a:lnTo>
                <a:lnTo>
                  <a:pt x="24074" y="40229"/>
                </a:lnTo>
                <a:lnTo>
                  <a:pt x="40224" y="40229"/>
                </a:lnTo>
                <a:lnTo>
                  <a:pt x="40224" y="6429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9862980" y="2725008"/>
            <a:ext cx="0" cy="55033"/>
          </a:xfrm>
          <a:custGeom>
            <a:avLst/>
            <a:gdLst/>
            <a:ahLst/>
            <a:cxnLst/>
            <a:rect l="l" t="t" r="r" b="b"/>
            <a:pathLst>
              <a:path h="41275">
                <a:moveTo>
                  <a:pt x="0" y="41254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9842014" y="2667374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49" y="43224"/>
                </a:moveTo>
                <a:lnTo>
                  <a:pt x="0" y="43224"/>
                </a:lnTo>
                <a:lnTo>
                  <a:pt x="15724" y="0"/>
                </a:lnTo>
                <a:lnTo>
                  <a:pt x="31449" y="432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9842012" y="2667374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49" y="43224"/>
                </a:moveTo>
                <a:lnTo>
                  <a:pt x="15724" y="0"/>
                </a:lnTo>
                <a:lnTo>
                  <a:pt x="0" y="43224"/>
                </a:lnTo>
                <a:lnTo>
                  <a:pt x="31449" y="43224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9810981" y="3339909"/>
            <a:ext cx="103999" cy="2304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9862980" y="2430245"/>
            <a:ext cx="0" cy="55033"/>
          </a:xfrm>
          <a:custGeom>
            <a:avLst/>
            <a:gdLst/>
            <a:ahLst/>
            <a:cxnLst/>
            <a:rect l="l" t="t" r="r" b="b"/>
            <a:pathLst>
              <a:path h="41275">
                <a:moveTo>
                  <a:pt x="0" y="41254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9842014" y="2372613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49" y="43224"/>
                </a:moveTo>
                <a:lnTo>
                  <a:pt x="0" y="43224"/>
                </a:lnTo>
                <a:lnTo>
                  <a:pt x="15724" y="0"/>
                </a:lnTo>
                <a:lnTo>
                  <a:pt x="31449" y="432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9842012" y="2372611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49" y="43224"/>
                </a:moveTo>
                <a:lnTo>
                  <a:pt x="15724" y="0"/>
                </a:lnTo>
                <a:lnTo>
                  <a:pt x="0" y="43224"/>
                </a:lnTo>
                <a:lnTo>
                  <a:pt x="31449" y="43224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9466947" y="2628909"/>
            <a:ext cx="357293" cy="889847"/>
          </a:xfrm>
          <a:custGeom>
            <a:avLst/>
            <a:gdLst/>
            <a:ahLst/>
            <a:cxnLst/>
            <a:rect l="l" t="t" r="r" b="b"/>
            <a:pathLst>
              <a:path w="267970" h="667385">
                <a:moveTo>
                  <a:pt x="267549" y="667063"/>
                </a:moveTo>
                <a:lnTo>
                  <a:pt x="227650" y="661908"/>
                </a:lnTo>
                <a:lnTo>
                  <a:pt x="188707" y="647155"/>
                </a:lnTo>
                <a:lnTo>
                  <a:pt x="151458" y="623870"/>
                </a:lnTo>
                <a:lnTo>
                  <a:pt x="116639" y="593119"/>
                </a:lnTo>
                <a:lnTo>
                  <a:pt x="84987" y="555969"/>
                </a:lnTo>
                <a:lnTo>
                  <a:pt x="57237" y="513487"/>
                </a:lnTo>
                <a:lnTo>
                  <a:pt x="34127" y="466738"/>
                </a:lnTo>
                <a:lnTo>
                  <a:pt x="16393" y="416790"/>
                </a:lnTo>
                <a:lnTo>
                  <a:pt x="4772" y="364709"/>
                </a:lnTo>
                <a:lnTo>
                  <a:pt x="0" y="311561"/>
                </a:lnTo>
                <a:lnTo>
                  <a:pt x="2552" y="258414"/>
                </a:lnTo>
                <a:lnTo>
                  <a:pt x="11909" y="206333"/>
                </a:lnTo>
                <a:lnTo>
                  <a:pt x="27293" y="156384"/>
                </a:lnTo>
                <a:lnTo>
                  <a:pt x="47924" y="109635"/>
                </a:lnTo>
                <a:lnTo>
                  <a:pt x="73024" y="67152"/>
                </a:lnTo>
                <a:lnTo>
                  <a:pt x="99891" y="32148"/>
                </a:lnTo>
                <a:lnTo>
                  <a:pt x="129374" y="2709"/>
                </a:lnTo>
                <a:lnTo>
                  <a:pt x="131924" y="534"/>
                </a:lnTo>
                <a:lnTo>
                  <a:pt x="132574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9614881" y="2571895"/>
            <a:ext cx="147932" cy="1084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9587013" y="4333091"/>
            <a:ext cx="552027" cy="198967"/>
          </a:xfrm>
          <a:custGeom>
            <a:avLst/>
            <a:gdLst/>
            <a:ahLst/>
            <a:cxnLst/>
            <a:rect l="l" t="t" r="r" b="b"/>
            <a:pathLst>
              <a:path w="414020" h="149225">
                <a:moveTo>
                  <a:pt x="0" y="0"/>
                </a:moveTo>
                <a:lnTo>
                  <a:pt x="413874" y="0"/>
                </a:lnTo>
                <a:lnTo>
                  <a:pt x="413874" y="148624"/>
                </a:lnTo>
                <a:lnTo>
                  <a:pt x="0" y="148624"/>
                </a:lnTo>
                <a:lnTo>
                  <a:pt x="0" y="0"/>
                </a:lnTo>
                <a:close/>
              </a:path>
            </a:pathLst>
          </a:custGeom>
          <a:solidFill>
            <a:srgbClr val="FBE4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9587013" y="4333091"/>
            <a:ext cx="552027" cy="198967"/>
          </a:xfrm>
          <a:custGeom>
            <a:avLst/>
            <a:gdLst/>
            <a:ahLst/>
            <a:cxnLst/>
            <a:rect l="l" t="t" r="r" b="b"/>
            <a:pathLst>
              <a:path w="414020" h="149225">
                <a:moveTo>
                  <a:pt x="0" y="0"/>
                </a:moveTo>
                <a:lnTo>
                  <a:pt x="413874" y="0"/>
                </a:lnTo>
                <a:lnTo>
                  <a:pt x="413874" y="148624"/>
                </a:lnTo>
                <a:lnTo>
                  <a:pt x="0" y="148624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9587047" y="3983591"/>
            <a:ext cx="552027" cy="198967"/>
          </a:xfrm>
          <a:custGeom>
            <a:avLst/>
            <a:gdLst/>
            <a:ahLst/>
            <a:cxnLst/>
            <a:rect l="l" t="t" r="r" b="b"/>
            <a:pathLst>
              <a:path w="414020" h="149225">
                <a:moveTo>
                  <a:pt x="0" y="0"/>
                </a:moveTo>
                <a:lnTo>
                  <a:pt x="413899" y="0"/>
                </a:lnTo>
                <a:lnTo>
                  <a:pt x="413899" y="148624"/>
                </a:lnTo>
                <a:lnTo>
                  <a:pt x="0" y="148624"/>
                </a:lnTo>
                <a:lnTo>
                  <a:pt x="0" y="0"/>
                </a:lnTo>
                <a:close/>
              </a:path>
            </a:pathLst>
          </a:custGeom>
          <a:solidFill>
            <a:srgbClr val="FBE4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9587047" y="3983591"/>
            <a:ext cx="552027" cy="198967"/>
          </a:xfrm>
          <a:custGeom>
            <a:avLst/>
            <a:gdLst/>
            <a:ahLst/>
            <a:cxnLst/>
            <a:rect l="l" t="t" r="r" b="b"/>
            <a:pathLst>
              <a:path w="414020" h="149225">
                <a:moveTo>
                  <a:pt x="0" y="0"/>
                </a:moveTo>
                <a:lnTo>
                  <a:pt x="413899" y="0"/>
                </a:lnTo>
                <a:lnTo>
                  <a:pt x="413899" y="148624"/>
                </a:lnTo>
                <a:lnTo>
                  <a:pt x="0" y="148624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9862945" y="4258025"/>
            <a:ext cx="0" cy="75353"/>
          </a:xfrm>
          <a:custGeom>
            <a:avLst/>
            <a:gdLst/>
            <a:ahLst/>
            <a:cxnLst/>
            <a:rect l="l" t="t" r="r" b="b"/>
            <a:pathLst>
              <a:path h="56514">
                <a:moveTo>
                  <a:pt x="0" y="56299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9841947" y="4200391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74" y="43224"/>
                </a:moveTo>
                <a:lnTo>
                  <a:pt x="0" y="43224"/>
                </a:lnTo>
                <a:lnTo>
                  <a:pt x="15749" y="0"/>
                </a:lnTo>
                <a:lnTo>
                  <a:pt x="31474" y="432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9841947" y="4200391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74" y="43224"/>
                </a:moveTo>
                <a:lnTo>
                  <a:pt x="15749" y="0"/>
                </a:lnTo>
                <a:lnTo>
                  <a:pt x="0" y="43224"/>
                </a:lnTo>
                <a:lnTo>
                  <a:pt x="31474" y="43224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9784447" y="3695225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18109" h="118110">
                <a:moveTo>
                  <a:pt x="0" y="58924"/>
                </a:moveTo>
                <a:lnTo>
                  <a:pt x="4629" y="35985"/>
                </a:lnTo>
                <a:lnTo>
                  <a:pt x="17253" y="17256"/>
                </a:lnTo>
                <a:lnTo>
                  <a:pt x="35975" y="4629"/>
                </a:lnTo>
                <a:lnTo>
                  <a:pt x="58899" y="0"/>
                </a:lnTo>
                <a:lnTo>
                  <a:pt x="100549" y="17249"/>
                </a:lnTo>
                <a:lnTo>
                  <a:pt x="117799" y="58924"/>
                </a:lnTo>
                <a:lnTo>
                  <a:pt x="113170" y="81849"/>
                </a:lnTo>
                <a:lnTo>
                  <a:pt x="100546" y="100571"/>
                </a:lnTo>
                <a:lnTo>
                  <a:pt x="81824" y="113195"/>
                </a:lnTo>
                <a:lnTo>
                  <a:pt x="58899" y="117824"/>
                </a:lnTo>
                <a:lnTo>
                  <a:pt x="35975" y="113195"/>
                </a:lnTo>
                <a:lnTo>
                  <a:pt x="17253" y="100571"/>
                </a:lnTo>
                <a:lnTo>
                  <a:pt x="4629" y="81849"/>
                </a:lnTo>
                <a:lnTo>
                  <a:pt x="0" y="58924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9820114" y="3730926"/>
            <a:ext cx="86359" cy="86359"/>
          </a:xfrm>
          <a:custGeom>
            <a:avLst/>
            <a:gdLst/>
            <a:ahLst/>
            <a:cxnLst/>
            <a:rect l="l" t="t" r="r" b="b"/>
            <a:pathLst>
              <a:path w="64770" h="64769">
                <a:moveTo>
                  <a:pt x="40224" y="24049"/>
                </a:moveTo>
                <a:lnTo>
                  <a:pt x="24074" y="24049"/>
                </a:lnTo>
                <a:lnTo>
                  <a:pt x="24074" y="0"/>
                </a:lnTo>
                <a:lnTo>
                  <a:pt x="40224" y="0"/>
                </a:lnTo>
                <a:lnTo>
                  <a:pt x="40224" y="24049"/>
                </a:lnTo>
                <a:close/>
              </a:path>
              <a:path w="64770" h="64769">
                <a:moveTo>
                  <a:pt x="64299" y="40224"/>
                </a:moveTo>
                <a:lnTo>
                  <a:pt x="0" y="40224"/>
                </a:lnTo>
                <a:lnTo>
                  <a:pt x="0" y="24049"/>
                </a:lnTo>
                <a:lnTo>
                  <a:pt x="64299" y="24049"/>
                </a:lnTo>
                <a:lnTo>
                  <a:pt x="64299" y="40224"/>
                </a:lnTo>
                <a:close/>
              </a:path>
              <a:path w="64770" h="64769">
                <a:moveTo>
                  <a:pt x="40224" y="64299"/>
                </a:moveTo>
                <a:lnTo>
                  <a:pt x="24074" y="64299"/>
                </a:lnTo>
                <a:lnTo>
                  <a:pt x="24074" y="40224"/>
                </a:lnTo>
                <a:lnTo>
                  <a:pt x="40224" y="40224"/>
                </a:lnTo>
                <a:lnTo>
                  <a:pt x="40224" y="642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9862980" y="3928558"/>
            <a:ext cx="0" cy="55033"/>
          </a:xfrm>
          <a:custGeom>
            <a:avLst/>
            <a:gdLst/>
            <a:ahLst/>
            <a:cxnLst/>
            <a:rect l="l" t="t" r="r" b="b"/>
            <a:pathLst>
              <a:path h="41275">
                <a:moveTo>
                  <a:pt x="0" y="41274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9842014" y="3870926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49" y="43224"/>
                </a:moveTo>
                <a:lnTo>
                  <a:pt x="0" y="43224"/>
                </a:lnTo>
                <a:lnTo>
                  <a:pt x="15724" y="0"/>
                </a:lnTo>
                <a:lnTo>
                  <a:pt x="31449" y="432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9842012" y="3870926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49" y="43224"/>
                </a:moveTo>
                <a:lnTo>
                  <a:pt x="15724" y="0"/>
                </a:lnTo>
                <a:lnTo>
                  <a:pt x="0" y="43224"/>
                </a:lnTo>
                <a:lnTo>
                  <a:pt x="31449" y="43224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9810981" y="4543473"/>
            <a:ext cx="103999" cy="2304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9862980" y="3633826"/>
            <a:ext cx="0" cy="55033"/>
          </a:xfrm>
          <a:custGeom>
            <a:avLst/>
            <a:gdLst/>
            <a:ahLst/>
            <a:cxnLst/>
            <a:rect l="l" t="t" r="r" b="b"/>
            <a:pathLst>
              <a:path h="41275">
                <a:moveTo>
                  <a:pt x="0" y="41249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9842014" y="3576159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49" y="43249"/>
                </a:moveTo>
                <a:lnTo>
                  <a:pt x="0" y="43249"/>
                </a:lnTo>
                <a:lnTo>
                  <a:pt x="15724" y="0"/>
                </a:lnTo>
                <a:lnTo>
                  <a:pt x="31449" y="432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9842012" y="3576159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49" y="43249"/>
                </a:moveTo>
                <a:lnTo>
                  <a:pt x="15724" y="0"/>
                </a:lnTo>
                <a:lnTo>
                  <a:pt x="0" y="43249"/>
                </a:lnTo>
                <a:lnTo>
                  <a:pt x="31449" y="43249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9466947" y="3832459"/>
            <a:ext cx="357293" cy="889847"/>
          </a:xfrm>
          <a:custGeom>
            <a:avLst/>
            <a:gdLst/>
            <a:ahLst/>
            <a:cxnLst/>
            <a:rect l="l" t="t" r="r" b="b"/>
            <a:pathLst>
              <a:path w="267970" h="667385">
                <a:moveTo>
                  <a:pt x="267549" y="667073"/>
                </a:moveTo>
                <a:lnTo>
                  <a:pt x="227650" y="661918"/>
                </a:lnTo>
                <a:lnTo>
                  <a:pt x="188707" y="647165"/>
                </a:lnTo>
                <a:lnTo>
                  <a:pt x="151458" y="623880"/>
                </a:lnTo>
                <a:lnTo>
                  <a:pt x="116639" y="593129"/>
                </a:lnTo>
                <a:lnTo>
                  <a:pt x="84987" y="555980"/>
                </a:lnTo>
                <a:lnTo>
                  <a:pt x="57237" y="513497"/>
                </a:lnTo>
                <a:lnTo>
                  <a:pt x="34127" y="466749"/>
                </a:lnTo>
                <a:lnTo>
                  <a:pt x="16393" y="416802"/>
                </a:lnTo>
                <a:lnTo>
                  <a:pt x="4772" y="364721"/>
                </a:lnTo>
                <a:lnTo>
                  <a:pt x="0" y="311574"/>
                </a:lnTo>
                <a:lnTo>
                  <a:pt x="2552" y="258427"/>
                </a:lnTo>
                <a:lnTo>
                  <a:pt x="11909" y="206346"/>
                </a:lnTo>
                <a:lnTo>
                  <a:pt x="27293" y="156400"/>
                </a:lnTo>
                <a:lnTo>
                  <a:pt x="47924" y="109653"/>
                </a:lnTo>
                <a:lnTo>
                  <a:pt x="73024" y="67174"/>
                </a:lnTo>
                <a:lnTo>
                  <a:pt x="99891" y="32155"/>
                </a:lnTo>
                <a:lnTo>
                  <a:pt x="129374" y="2724"/>
                </a:lnTo>
                <a:lnTo>
                  <a:pt x="131924" y="549"/>
                </a:lnTo>
                <a:lnTo>
                  <a:pt x="132574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9614881" y="3775459"/>
            <a:ext cx="147932" cy="10843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9587013" y="1925959"/>
            <a:ext cx="552027" cy="198967"/>
          </a:xfrm>
          <a:custGeom>
            <a:avLst/>
            <a:gdLst/>
            <a:ahLst/>
            <a:cxnLst/>
            <a:rect l="l" t="t" r="r" b="b"/>
            <a:pathLst>
              <a:path w="414020" h="149225">
                <a:moveTo>
                  <a:pt x="0" y="0"/>
                </a:moveTo>
                <a:lnTo>
                  <a:pt x="413874" y="0"/>
                </a:lnTo>
                <a:lnTo>
                  <a:pt x="413874" y="148634"/>
                </a:lnTo>
                <a:lnTo>
                  <a:pt x="0" y="148634"/>
                </a:lnTo>
                <a:lnTo>
                  <a:pt x="0" y="0"/>
                </a:lnTo>
                <a:close/>
              </a:path>
            </a:pathLst>
          </a:custGeom>
          <a:solidFill>
            <a:srgbClr val="FBE4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9587013" y="1925959"/>
            <a:ext cx="552027" cy="198967"/>
          </a:xfrm>
          <a:custGeom>
            <a:avLst/>
            <a:gdLst/>
            <a:ahLst/>
            <a:cxnLst/>
            <a:rect l="l" t="t" r="r" b="b"/>
            <a:pathLst>
              <a:path w="414020" h="149225">
                <a:moveTo>
                  <a:pt x="0" y="0"/>
                </a:moveTo>
                <a:lnTo>
                  <a:pt x="413874" y="0"/>
                </a:lnTo>
                <a:lnTo>
                  <a:pt x="413874" y="148634"/>
                </a:lnTo>
                <a:lnTo>
                  <a:pt x="0" y="148634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9587047" y="1576450"/>
            <a:ext cx="552027" cy="198967"/>
          </a:xfrm>
          <a:custGeom>
            <a:avLst/>
            <a:gdLst/>
            <a:ahLst/>
            <a:cxnLst/>
            <a:rect l="l" t="t" r="r" b="b"/>
            <a:pathLst>
              <a:path w="414020" h="149225">
                <a:moveTo>
                  <a:pt x="0" y="0"/>
                </a:moveTo>
                <a:lnTo>
                  <a:pt x="413899" y="0"/>
                </a:lnTo>
                <a:lnTo>
                  <a:pt x="413899" y="148634"/>
                </a:lnTo>
                <a:lnTo>
                  <a:pt x="0" y="148634"/>
                </a:lnTo>
                <a:lnTo>
                  <a:pt x="0" y="0"/>
                </a:lnTo>
                <a:close/>
              </a:path>
            </a:pathLst>
          </a:custGeom>
          <a:solidFill>
            <a:srgbClr val="FBE4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9587047" y="1576450"/>
            <a:ext cx="552027" cy="198967"/>
          </a:xfrm>
          <a:custGeom>
            <a:avLst/>
            <a:gdLst/>
            <a:ahLst/>
            <a:cxnLst/>
            <a:rect l="l" t="t" r="r" b="b"/>
            <a:pathLst>
              <a:path w="414020" h="149225">
                <a:moveTo>
                  <a:pt x="0" y="0"/>
                </a:moveTo>
                <a:lnTo>
                  <a:pt x="413899" y="0"/>
                </a:lnTo>
                <a:lnTo>
                  <a:pt x="413899" y="148634"/>
                </a:lnTo>
                <a:lnTo>
                  <a:pt x="0" y="148634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9862945" y="1850884"/>
            <a:ext cx="0" cy="75353"/>
          </a:xfrm>
          <a:custGeom>
            <a:avLst/>
            <a:gdLst/>
            <a:ahLst/>
            <a:cxnLst/>
            <a:rect l="l" t="t" r="r" b="b"/>
            <a:pathLst>
              <a:path h="56515">
                <a:moveTo>
                  <a:pt x="0" y="56307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9841947" y="1793250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5">
                <a:moveTo>
                  <a:pt x="31474" y="43224"/>
                </a:moveTo>
                <a:lnTo>
                  <a:pt x="0" y="43224"/>
                </a:lnTo>
                <a:lnTo>
                  <a:pt x="15749" y="0"/>
                </a:lnTo>
                <a:lnTo>
                  <a:pt x="31474" y="432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9841947" y="1793250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5">
                <a:moveTo>
                  <a:pt x="31474" y="43224"/>
                </a:moveTo>
                <a:lnTo>
                  <a:pt x="15749" y="0"/>
                </a:lnTo>
                <a:lnTo>
                  <a:pt x="0" y="43224"/>
                </a:lnTo>
                <a:lnTo>
                  <a:pt x="31474" y="43224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9784447" y="1288107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18109" h="118109">
                <a:moveTo>
                  <a:pt x="0" y="58907"/>
                </a:moveTo>
                <a:lnTo>
                  <a:pt x="4629" y="35978"/>
                </a:lnTo>
                <a:lnTo>
                  <a:pt x="17253" y="17254"/>
                </a:lnTo>
                <a:lnTo>
                  <a:pt x="35975" y="4629"/>
                </a:lnTo>
                <a:lnTo>
                  <a:pt x="58899" y="0"/>
                </a:lnTo>
                <a:lnTo>
                  <a:pt x="100549" y="17254"/>
                </a:lnTo>
                <a:lnTo>
                  <a:pt x="117799" y="58907"/>
                </a:lnTo>
                <a:lnTo>
                  <a:pt x="113170" y="81837"/>
                </a:lnTo>
                <a:lnTo>
                  <a:pt x="100546" y="100562"/>
                </a:lnTo>
                <a:lnTo>
                  <a:pt x="81824" y="113187"/>
                </a:lnTo>
                <a:lnTo>
                  <a:pt x="58899" y="117817"/>
                </a:lnTo>
                <a:lnTo>
                  <a:pt x="35975" y="113187"/>
                </a:lnTo>
                <a:lnTo>
                  <a:pt x="17253" y="100562"/>
                </a:lnTo>
                <a:lnTo>
                  <a:pt x="4629" y="81837"/>
                </a:lnTo>
                <a:lnTo>
                  <a:pt x="0" y="58907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9820114" y="1323787"/>
            <a:ext cx="86359" cy="86359"/>
          </a:xfrm>
          <a:custGeom>
            <a:avLst/>
            <a:gdLst/>
            <a:ahLst/>
            <a:cxnLst/>
            <a:rect l="l" t="t" r="r" b="b"/>
            <a:pathLst>
              <a:path w="64770" h="64769">
                <a:moveTo>
                  <a:pt x="40224" y="24067"/>
                </a:moveTo>
                <a:lnTo>
                  <a:pt x="24074" y="24067"/>
                </a:lnTo>
                <a:lnTo>
                  <a:pt x="24074" y="0"/>
                </a:lnTo>
                <a:lnTo>
                  <a:pt x="40224" y="0"/>
                </a:lnTo>
                <a:lnTo>
                  <a:pt x="40224" y="24067"/>
                </a:lnTo>
                <a:close/>
              </a:path>
              <a:path w="64770" h="64769">
                <a:moveTo>
                  <a:pt x="64299" y="40229"/>
                </a:moveTo>
                <a:lnTo>
                  <a:pt x="0" y="40229"/>
                </a:lnTo>
                <a:lnTo>
                  <a:pt x="0" y="24067"/>
                </a:lnTo>
                <a:lnTo>
                  <a:pt x="64299" y="24067"/>
                </a:lnTo>
                <a:lnTo>
                  <a:pt x="64299" y="40229"/>
                </a:lnTo>
                <a:close/>
              </a:path>
              <a:path w="64770" h="64769">
                <a:moveTo>
                  <a:pt x="40224" y="64297"/>
                </a:moveTo>
                <a:lnTo>
                  <a:pt x="24074" y="64297"/>
                </a:lnTo>
                <a:lnTo>
                  <a:pt x="24074" y="40229"/>
                </a:lnTo>
                <a:lnTo>
                  <a:pt x="40224" y="40229"/>
                </a:lnTo>
                <a:lnTo>
                  <a:pt x="40224" y="6429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9862980" y="1521444"/>
            <a:ext cx="0" cy="55033"/>
          </a:xfrm>
          <a:custGeom>
            <a:avLst/>
            <a:gdLst/>
            <a:ahLst/>
            <a:cxnLst/>
            <a:rect l="l" t="t" r="r" b="b"/>
            <a:pathLst>
              <a:path h="41275">
                <a:moveTo>
                  <a:pt x="0" y="41254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9842014" y="1463810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5">
                <a:moveTo>
                  <a:pt x="31449" y="43224"/>
                </a:moveTo>
                <a:lnTo>
                  <a:pt x="0" y="43224"/>
                </a:lnTo>
                <a:lnTo>
                  <a:pt x="15724" y="0"/>
                </a:lnTo>
                <a:lnTo>
                  <a:pt x="31449" y="432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9842012" y="1463810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5">
                <a:moveTo>
                  <a:pt x="31449" y="43224"/>
                </a:moveTo>
                <a:lnTo>
                  <a:pt x="15724" y="0"/>
                </a:lnTo>
                <a:lnTo>
                  <a:pt x="0" y="43224"/>
                </a:lnTo>
                <a:lnTo>
                  <a:pt x="31449" y="43224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9810981" y="2136356"/>
            <a:ext cx="103999" cy="23040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9862980" y="1226681"/>
            <a:ext cx="0" cy="55033"/>
          </a:xfrm>
          <a:custGeom>
            <a:avLst/>
            <a:gdLst/>
            <a:ahLst/>
            <a:cxnLst/>
            <a:rect l="l" t="t" r="r" b="b"/>
            <a:pathLst>
              <a:path h="41275">
                <a:moveTo>
                  <a:pt x="0" y="41254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9842014" y="1169047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5">
                <a:moveTo>
                  <a:pt x="31449" y="43224"/>
                </a:moveTo>
                <a:lnTo>
                  <a:pt x="0" y="43224"/>
                </a:lnTo>
                <a:lnTo>
                  <a:pt x="15724" y="0"/>
                </a:lnTo>
                <a:lnTo>
                  <a:pt x="31449" y="432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9842012" y="1169047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5">
                <a:moveTo>
                  <a:pt x="31449" y="43224"/>
                </a:moveTo>
                <a:lnTo>
                  <a:pt x="15724" y="0"/>
                </a:lnTo>
                <a:lnTo>
                  <a:pt x="0" y="43224"/>
                </a:lnTo>
                <a:lnTo>
                  <a:pt x="31449" y="43224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9466947" y="1425343"/>
            <a:ext cx="357293" cy="889847"/>
          </a:xfrm>
          <a:custGeom>
            <a:avLst/>
            <a:gdLst/>
            <a:ahLst/>
            <a:cxnLst/>
            <a:rect l="l" t="t" r="r" b="b"/>
            <a:pathLst>
              <a:path w="267970" h="667385">
                <a:moveTo>
                  <a:pt x="267549" y="667066"/>
                </a:moveTo>
                <a:lnTo>
                  <a:pt x="227650" y="661911"/>
                </a:lnTo>
                <a:lnTo>
                  <a:pt x="188707" y="647157"/>
                </a:lnTo>
                <a:lnTo>
                  <a:pt x="151458" y="623872"/>
                </a:lnTo>
                <a:lnTo>
                  <a:pt x="116639" y="593121"/>
                </a:lnTo>
                <a:lnTo>
                  <a:pt x="84987" y="555971"/>
                </a:lnTo>
                <a:lnTo>
                  <a:pt x="57237" y="513488"/>
                </a:lnTo>
                <a:lnTo>
                  <a:pt x="34127" y="466739"/>
                </a:lnTo>
                <a:lnTo>
                  <a:pt x="16393" y="416791"/>
                </a:lnTo>
                <a:lnTo>
                  <a:pt x="4772" y="364709"/>
                </a:lnTo>
                <a:lnTo>
                  <a:pt x="0" y="311561"/>
                </a:lnTo>
                <a:lnTo>
                  <a:pt x="2552" y="258414"/>
                </a:lnTo>
                <a:lnTo>
                  <a:pt x="11909" y="206333"/>
                </a:lnTo>
                <a:lnTo>
                  <a:pt x="27293" y="156384"/>
                </a:lnTo>
                <a:lnTo>
                  <a:pt x="47924" y="109635"/>
                </a:lnTo>
                <a:lnTo>
                  <a:pt x="73024" y="67152"/>
                </a:lnTo>
                <a:lnTo>
                  <a:pt x="99891" y="32148"/>
                </a:lnTo>
                <a:lnTo>
                  <a:pt x="129374" y="2709"/>
                </a:lnTo>
                <a:lnTo>
                  <a:pt x="131924" y="534"/>
                </a:lnTo>
                <a:lnTo>
                  <a:pt x="132574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9614881" y="1368329"/>
            <a:ext cx="147932" cy="10844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9587013" y="5536655"/>
            <a:ext cx="552027" cy="198967"/>
          </a:xfrm>
          <a:custGeom>
            <a:avLst/>
            <a:gdLst/>
            <a:ahLst/>
            <a:cxnLst/>
            <a:rect l="l" t="t" r="r" b="b"/>
            <a:pathLst>
              <a:path w="414020" h="149225">
                <a:moveTo>
                  <a:pt x="0" y="0"/>
                </a:moveTo>
                <a:lnTo>
                  <a:pt x="413874" y="0"/>
                </a:lnTo>
                <a:lnTo>
                  <a:pt x="413874" y="148624"/>
                </a:lnTo>
                <a:lnTo>
                  <a:pt x="0" y="148624"/>
                </a:lnTo>
                <a:lnTo>
                  <a:pt x="0" y="0"/>
                </a:lnTo>
                <a:close/>
              </a:path>
            </a:pathLst>
          </a:custGeom>
          <a:solidFill>
            <a:srgbClr val="FBE4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9587013" y="5536655"/>
            <a:ext cx="552027" cy="198967"/>
          </a:xfrm>
          <a:custGeom>
            <a:avLst/>
            <a:gdLst/>
            <a:ahLst/>
            <a:cxnLst/>
            <a:rect l="l" t="t" r="r" b="b"/>
            <a:pathLst>
              <a:path w="414020" h="149225">
                <a:moveTo>
                  <a:pt x="0" y="0"/>
                </a:moveTo>
                <a:lnTo>
                  <a:pt x="413874" y="0"/>
                </a:lnTo>
                <a:lnTo>
                  <a:pt x="413874" y="148624"/>
                </a:lnTo>
                <a:lnTo>
                  <a:pt x="0" y="148624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9587047" y="5187157"/>
            <a:ext cx="552027" cy="198967"/>
          </a:xfrm>
          <a:custGeom>
            <a:avLst/>
            <a:gdLst/>
            <a:ahLst/>
            <a:cxnLst/>
            <a:rect l="l" t="t" r="r" b="b"/>
            <a:pathLst>
              <a:path w="414020" h="149225">
                <a:moveTo>
                  <a:pt x="0" y="0"/>
                </a:moveTo>
                <a:lnTo>
                  <a:pt x="413899" y="0"/>
                </a:lnTo>
                <a:lnTo>
                  <a:pt x="413899" y="148624"/>
                </a:lnTo>
                <a:lnTo>
                  <a:pt x="0" y="148624"/>
                </a:lnTo>
                <a:lnTo>
                  <a:pt x="0" y="0"/>
                </a:lnTo>
                <a:close/>
              </a:path>
            </a:pathLst>
          </a:custGeom>
          <a:solidFill>
            <a:srgbClr val="FBE4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9587047" y="5187157"/>
            <a:ext cx="552027" cy="198967"/>
          </a:xfrm>
          <a:custGeom>
            <a:avLst/>
            <a:gdLst/>
            <a:ahLst/>
            <a:cxnLst/>
            <a:rect l="l" t="t" r="r" b="b"/>
            <a:pathLst>
              <a:path w="414020" h="149225">
                <a:moveTo>
                  <a:pt x="0" y="0"/>
                </a:moveTo>
                <a:lnTo>
                  <a:pt x="413899" y="0"/>
                </a:lnTo>
                <a:lnTo>
                  <a:pt x="413899" y="148624"/>
                </a:lnTo>
                <a:lnTo>
                  <a:pt x="0" y="148624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9862945" y="5461589"/>
            <a:ext cx="0" cy="75353"/>
          </a:xfrm>
          <a:custGeom>
            <a:avLst/>
            <a:gdLst/>
            <a:ahLst/>
            <a:cxnLst/>
            <a:rect l="l" t="t" r="r" b="b"/>
            <a:pathLst>
              <a:path h="56514">
                <a:moveTo>
                  <a:pt x="0" y="56299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9841947" y="5403955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74" y="43224"/>
                </a:moveTo>
                <a:lnTo>
                  <a:pt x="0" y="43224"/>
                </a:lnTo>
                <a:lnTo>
                  <a:pt x="15749" y="0"/>
                </a:lnTo>
                <a:lnTo>
                  <a:pt x="31474" y="432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9841947" y="5403955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74" y="43224"/>
                </a:moveTo>
                <a:lnTo>
                  <a:pt x="15749" y="0"/>
                </a:lnTo>
                <a:lnTo>
                  <a:pt x="0" y="43224"/>
                </a:lnTo>
                <a:lnTo>
                  <a:pt x="31474" y="43224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9784447" y="4898789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18109" h="118110">
                <a:moveTo>
                  <a:pt x="0" y="58924"/>
                </a:moveTo>
                <a:lnTo>
                  <a:pt x="4629" y="35985"/>
                </a:lnTo>
                <a:lnTo>
                  <a:pt x="17253" y="17256"/>
                </a:lnTo>
                <a:lnTo>
                  <a:pt x="35975" y="4629"/>
                </a:lnTo>
                <a:lnTo>
                  <a:pt x="58899" y="0"/>
                </a:lnTo>
                <a:lnTo>
                  <a:pt x="100549" y="17249"/>
                </a:lnTo>
                <a:lnTo>
                  <a:pt x="117799" y="58924"/>
                </a:lnTo>
                <a:lnTo>
                  <a:pt x="113170" y="81849"/>
                </a:lnTo>
                <a:lnTo>
                  <a:pt x="100546" y="100571"/>
                </a:lnTo>
                <a:lnTo>
                  <a:pt x="81824" y="113195"/>
                </a:lnTo>
                <a:lnTo>
                  <a:pt x="58899" y="117824"/>
                </a:lnTo>
                <a:lnTo>
                  <a:pt x="35975" y="113195"/>
                </a:lnTo>
                <a:lnTo>
                  <a:pt x="17253" y="100571"/>
                </a:lnTo>
                <a:lnTo>
                  <a:pt x="4629" y="81849"/>
                </a:lnTo>
                <a:lnTo>
                  <a:pt x="0" y="58924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9820114" y="4934490"/>
            <a:ext cx="86359" cy="86359"/>
          </a:xfrm>
          <a:custGeom>
            <a:avLst/>
            <a:gdLst/>
            <a:ahLst/>
            <a:cxnLst/>
            <a:rect l="l" t="t" r="r" b="b"/>
            <a:pathLst>
              <a:path w="64770" h="64770">
                <a:moveTo>
                  <a:pt x="40224" y="24049"/>
                </a:moveTo>
                <a:lnTo>
                  <a:pt x="24074" y="24049"/>
                </a:lnTo>
                <a:lnTo>
                  <a:pt x="24074" y="0"/>
                </a:lnTo>
                <a:lnTo>
                  <a:pt x="40224" y="0"/>
                </a:lnTo>
                <a:lnTo>
                  <a:pt x="40224" y="24049"/>
                </a:lnTo>
                <a:close/>
              </a:path>
              <a:path w="64770" h="64770">
                <a:moveTo>
                  <a:pt x="64299" y="40224"/>
                </a:moveTo>
                <a:lnTo>
                  <a:pt x="0" y="40224"/>
                </a:lnTo>
                <a:lnTo>
                  <a:pt x="0" y="24049"/>
                </a:lnTo>
                <a:lnTo>
                  <a:pt x="64299" y="24049"/>
                </a:lnTo>
                <a:lnTo>
                  <a:pt x="64299" y="40224"/>
                </a:lnTo>
                <a:close/>
              </a:path>
              <a:path w="64770" h="64770">
                <a:moveTo>
                  <a:pt x="40224" y="64299"/>
                </a:moveTo>
                <a:lnTo>
                  <a:pt x="24074" y="64299"/>
                </a:lnTo>
                <a:lnTo>
                  <a:pt x="24074" y="40224"/>
                </a:lnTo>
                <a:lnTo>
                  <a:pt x="40224" y="40224"/>
                </a:lnTo>
                <a:lnTo>
                  <a:pt x="40224" y="642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9862980" y="5132124"/>
            <a:ext cx="0" cy="55033"/>
          </a:xfrm>
          <a:custGeom>
            <a:avLst/>
            <a:gdLst/>
            <a:ahLst/>
            <a:cxnLst/>
            <a:rect l="l" t="t" r="r" b="b"/>
            <a:pathLst>
              <a:path h="41275">
                <a:moveTo>
                  <a:pt x="0" y="41274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9842014" y="5074490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49" y="43224"/>
                </a:moveTo>
                <a:lnTo>
                  <a:pt x="0" y="43224"/>
                </a:lnTo>
                <a:lnTo>
                  <a:pt x="15724" y="0"/>
                </a:lnTo>
                <a:lnTo>
                  <a:pt x="31449" y="432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9842012" y="5074490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49" y="43224"/>
                </a:moveTo>
                <a:lnTo>
                  <a:pt x="15724" y="0"/>
                </a:lnTo>
                <a:lnTo>
                  <a:pt x="0" y="43224"/>
                </a:lnTo>
                <a:lnTo>
                  <a:pt x="31449" y="43224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9810981" y="5747037"/>
            <a:ext cx="103999" cy="2304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9862980" y="4837357"/>
            <a:ext cx="0" cy="55033"/>
          </a:xfrm>
          <a:custGeom>
            <a:avLst/>
            <a:gdLst/>
            <a:ahLst/>
            <a:cxnLst/>
            <a:rect l="l" t="t" r="r" b="b"/>
            <a:pathLst>
              <a:path h="41275">
                <a:moveTo>
                  <a:pt x="0" y="41274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9842014" y="4779723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49" y="43224"/>
                </a:moveTo>
                <a:lnTo>
                  <a:pt x="0" y="43224"/>
                </a:lnTo>
                <a:lnTo>
                  <a:pt x="15724" y="0"/>
                </a:lnTo>
                <a:lnTo>
                  <a:pt x="31449" y="432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9842012" y="4779723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49" y="43224"/>
                </a:moveTo>
                <a:lnTo>
                  <a:pt x="15724" y="0"/>
                </a:lnTo>
                <a:lnTo>
                  <a:pt x="0" y="43224"/>
                </a:lnTo>
                <a:lnTo>
                  <a:pt x="31449" y="43224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9466947" y="5036023"/>
            <a:ext cx="357293" cy="889847"/>
          </a:xfrm>
          <a:custGeom>
            <a:avLst/>
            <a:gdLst/>
            <a:ahLst/>
            <a:cxnLst/>
            <a:rect l="l" t="t" r="r" b="b"/>
            <a:pathLst>
              <a:path w="267970" h="667385">
                <a:moveTo>
                  <a:pt x="267549" y="667073"/>
                </a:moveTo>
                <a:lnTo>
                  <a:pt x="227650" y="661918"/>
                </a:lnTo>
                <a:lnTo>
                  <a:pt x="188707" y="647165"/>
                </a:lnTo>
                <a:lnTo>
                  <a:pt x="151458" y="623880"/>
                </a:lnTo>
                <a:lnTo>
                  <a:pt x="116639" y="593129"/>
                </a:lnTo>
                <a:lnTo>
                  <a:pt x="84987" y="555980"/>
                </a:lnTo>
                <a:lnTo>
                  <a:pt x="57237" y="513497"/>
                </a:lnTo>
                <a:lnTo>
                  <a:pt x="34127" y="466749"/>
                </a:lnTo>
                <a:lnTo>
                  <a:pt x="16393" y="416802"/>
                </a:lnTo>
                <a:lnTo>
                  <a:pt x="4772" y="364721"/>
                </a:lnTo>
                <a:lnTo>
                  <a:pt x="0" y="311574"/>
                </a:lnTo>
                <a:lnTo>
                  <a:pt x="2552" y="258427"/>
                </a:lnTo>
                <a:lnTo>
                  <a:pt x="11909" y="206346"/>
                </a:lnTo>
                <a:lnTo>
                  <a:pt x="27293" y="156400"/>
                </a:lnTo>
                <a:lnTo>
                  <a:pt x="47924" y="109653"/>
                </a:lnTo>
                <a:lnTo>
                  <a:pt x="73024" y="67174"/>
                </a:lnTo>
                <a:lnTo>
                  <a:pt x="99891" y="32155"/>
                </a:lnTo>
                <a:lnTo>
                  <a:pt x="129374" y="2724"/>
                </a:lnTo>
                <a:lnTo>
                  <a:pt x="131924" y="549"/>
                </a:lnTo>
                <a:lnTo>
                  <a:pt x="132574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9614881" y="4979023"/>
            <a:ext cx="147932" cy="10843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10764479" y="3129523"/>
            <a:ext cx="552027" cy="198967"/>
          </a:xfrm>
          <a:custGeom>
            <a:avLst/>
            <a:gdLst/>
            <a:ahLst/>
            <a:cxnLst/>
            <a:rect l="l" t="t" r="r" b="b"/>
            <a:pathLst>
              <a:path w="414020" h="149225">
                <a:moveTo>
                  <a:pt x="0" y="0"/>
                </a:moveTo>
                <a:lnTo>
                  <a:pt x="413874" y="0"/>
                </a:lnTo>
                <a:lnTo>
                  <a:pt x="413874" y="148634"/>
                </a:lnTo>
                <a:lnTo>
                  <a:pt x="0" y="148634"/>
                </a:lnTo>
                <a:lnTo>
                  <a:pt x="0" y="0"/>
                </a:lnTo>
                <a:close/>
              </a:path>
            </a:pathLst>
          </a:custGeom>
          <a:solidFill>
            <a:srgbClr val="EFE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10764477" y="3129523"/>
            <a:ext cx="552027" cy="198967"/>
          </a:xfrm>
          <a:custGeom>
            <a:avLst/>
            <a:gdLst/>
            <a:ahLst/>
            <a:cxnLst/>
            <a:rect l="l" t="t" r="r" b="b"/>
            <a:pathLst>
              <a:path w="414020" h="149225">
                <a:moveTo>
                  <a:pt x="0" y="0"/>
                </a:moveTo>
                <a:lnTo>
                  <a:pt x="413874" y="0"/>
                </a:lnTo>
                <a:lnTo>
                  <a:pt x="413874" y="148634"/>
                </a:lnTo>
                <a:lnTo>
                  <a:pt x="0" y="148634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B6B6B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10764511" y="2780014"/>
            <a:ext cx="552027" cy="198967"/>
          </a:xfrm>
          <a:custGeom>
            <a:avLst/>
            <a:gdLst/>
            <a:ahLst/>
            <a:cxnLst/>
            <a:rect l="l" t="t" r="r" b="b"/>
            <a:pathLst>
              <a:path w="414020" h="149225">
                <a:moveTo>
                  <a:pt x="0" y="0"/>
                </a:moveTo>
                <a:lnTo>
                  <a:pt x="413899" y="0"/>
                </a:lnTo>
                <a:lnTo>
                  <a:pt x="413899" y="148634"/>
                </a:lnTo>
                <a:lnTo>
                  <a:pt x="0" y="148634"/>
                </a:lnTo>
                <a:lnTo>
                  <a:pt x="0" y="0"/>
                </a:lnTo>
                <a:close/>
              </a:path>
            </a:pathLst>
          </a:custGeom>
          <a:solidFill>
            <a:srgbClr val="EFE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10764511" y="2780014"/>
            <a:ext cx="552027" cy="198967"/>
          </a:xfrm>
          <a:custGeom>
            <a:avLst/>
            <a:gdLst/>
            <a:ahLst/>
            <a:cxnLst/>
            <a:rect l="l" t="t" r="r" b="b"/>
            <a:pathLst>
              <a:path w="414020" h="149225">
                <a:moveTo>
                  <a:pt x="0" y="0"/>
                </a:moveTo>
                <a:lnTo>
                  <a:pt x="413899" y="0"/>
                </a:lnTo>
                <a:lnTo>
                  <a:pt x="413899" y="148634"/>
                </a:lnTo>
                <a:lnTo>
                  <a:pt x="0" y="148634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B6B6B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11040411" y="3054448"/>
            <a:ext cx="0" cy="75353"/>
          </a:xfrm>
          <a:custGeom>
            <a:avLst/>
            <a:gdLst/>
            <a:ahLst/>
            <a:cxnLst/>
            <a:rect l="l" t="t" r="r" b="b"/>
            <a:pathLst>
              <a:path h="56514">
                <a:moveTo>
                  <a:pt x="0" y="56307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11019411" y="2996814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74" y="43224"/>
                </a:moveTo>
                <a:lnTo>
                  <a:pt x="0" y="43224"/>
                </a:lnTo>
                <a:lnTo>
                  <a:pt x="15749" y="0"/>
                </a:lnTo>
                <a:lnTo>
                  <a:pt x="31474" y="432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11019411" y="2996814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74" y="43224"/>
                </a:moveTo>
                <a:lnTo>
                  <a:pt x="15749" y="0"/>
                </a:lnTo>
                <a:lnTo>
                  <a:pt x="0" y="43224"/>
                </a:lnTo>
                <a:lnTo>
                  <a:pt x="31474" y="43224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10961911" y="2491671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18109" h="118110">
                <a:moveTo>
                  <a:pt x="0" y="58907"/>
                </a:moveTo>
                <a:lnTo>
                  <a:pt x="4629" y="35978"/>
                </a:lnTo>
                <a:lnTo>
                  <a:pt x="17253" y="17254"/>
                </a:lnTo>
                <a:lnTo>
                  <a:pt x="35975" y="4629"/>
                </a:lnTo>
                <a:lnTo>
                  <a:pt x="58899" y="0"/>
                </a:lnTo>
                <a:lnTo>
                  <a:pt x="100549" y="17254"/>
                </a:lnTo>
                <a:lnTo>
                  <a:pt x="117799" y="58907"/>
                </a:lnTo>
                <a:lnTo>
                  <a:pt x="113170" y="81837"/>
                </a:lnTo>
                <a:lnTo>
                  <a:pt x="100546" y="100562"/>
                </a:lnTo>
                <a:lnTo>
                  <a:pt x="81824" y="113187"/>
                </a:lnTo>
                <a:lnTo>
                  <a:pt x="58899" y="117817"/>
                </a:lnTo>
                <a:lnTo>
                  <a:pt x="35975" y="113187"/>
                </a:lnTo>
                <a:lnTo>
                  <a:pt x="17253" y="100562"/>
                </a:lnTo>
                <a:lnTo>
                  <a:pt x="4629" y="81837"/>
                </a:lnTo>
                <a:lnTo>
                  <a:pt x="0" y="58907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10997578" y="2527351"/>
            <a:ext cx="86359" cy="86359"/>
          </a:xfrm>
          <a:custGeom>
            <a:avLst/>
            <a:gdLst/>
            <a:ahLst/>
            <a:cxnLst/>
            <a:rect l="l" t="t" r="r" b="b"/>
            <a:pathLst>
              <a:path w="64770" h="64769">
                <a:moveTo>
                  <a:pt x="40224" y="24067"/>
                </a:moveTo>
                <a:lnTo>
                  <a:pt x="24074" y="24067"/>
                </a:lnTo>
                <a:lnTo>
                  <a:pt x="24074" y="0"/>
                </a:lnTo>
                <a:lnTo>
                  <a:pt x="40224" y="0"/>
                </a:lnTo>
                <a:lnTo>
                  <a:pt x="40224" y="24067"/>
                </a:lnTo>
                <a:close/>
              </a:path>
              <a:path w="64770" h="64769">
                <a:moveTo>
                  <a:pt x="64299" y="40229"/>
                </a:moveTo>
                <a:lnTo>
                  <a:pt x="0" y="40229"/>
                </a:lnTo>
                <a:lnTo>
                  <a:pt x="0" y="24067"/>
                </a:lnTo>
                <a:lnTo>
                  <a:pt x="64299" y="24067"/>
                </a:lnTo>
                <a:lnTo>
                  <a:pt x="64299" y="40229"/>
                </a:lnTo>
                <a:close/>
              </a:path>
              <a:path w="64770" h="64769">
                <a:moveTo>
                  <a:pt x="40224" y="64297"/>
                </a:moveTo>
                <a:lnTo>
                  <a:pt x="24074" y="64297"/>
                </a:lnTo>
                <a:lnTo>
                  <a:pt x="24074" y="40229"/>
                </a:lnTo>
                <a:lnTo>
                  <a:pt x="40224" y="40229"/>
                </a:lnTo>
                <a:lnTo>
                  <a:pt x="40224" y="6429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11040444" y="2725008"/>
            <a:ext cx="0" cy="55033"/>
          </a:xfrm>
          <a:custGeom>
            <a:avLst/>
            <a:gdLst/>
            <a:ahLst/>
            <a:cxnLst/>
            <a:rect l="l" t="t" r="r" b="b"/>
            <a:pathLst>
              <a:path h="41275">
                <a:moveTo>
                  <a:pt x="0" y="41254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11019478" y="2667374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49" y="43224"/>
                </a:moveTo>
                <a:lnTo>
                  <a:pt x="0" y="43224"/>
                </a:lnTo>
                <a:lnTo>
                  <a:pt x="15724" y="0"/>
                </a:lnTo>
                <a:lnTo>
                  <a:pt x="31449" y="432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11019478" y="2667374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49" y="43224"/>
                </a:moveTo>
                <a:lnTo>
                  <a:pt x="15724" y="0"/>
                </a:lnTo>
                <a:lnTo>
                  <a:pt x="0" y="43224"/>
                </a:lnTo>
                <a:lnTo>
                  <a:pt x="31449" y="43224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10988445" y="3339909"/>
            <a:ext cx="103999" cy="23041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11040444" y="2430245"/>
            <a:ext cx="0" cy="55033"/>
          </a:xfrm>
          <a:custGeom>
            <a:avLst/>
            <a:gdLst/>
            <a:ahLst/>
            <a:cxnLst/>
            <a:rect l="l" t="t" r="r" b="b"/>
            <a:pathLst>
              <a:path h="41275">
                <a:moveTo>
                  <a:pt x="0" y="41254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11019478" y="2372613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49" y="43224"/>
                </a:moveTo>
                <a:lnTo>
                  <a:pt x="0" y="43224"/>
                </a:lnTo>
                <a:lnTo>
                  <a:pt x="15724" y="0"/>
                </a:lnTo>
                <a:lnTo>
                  <a:pt x="31449" y="432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11019478" y="2372611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49" y="43224"/>
                </a:moveTo>
                <a:lnTo>
                  <a:pt x="15724" y="0"/>
                </a:lnTo>
                <a:lnTo>
                  <a:pt x="0" y="43224"/>
                </a:lnTo>
                <a:lnTo>
                  <a:pt x="31449" y="43224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10644411" y="2628909"/>
            <a:ext cx="357293" cy="889847"/>
          </a:xfrm>
          <a:custGeom>
            <a:avLst/>
            <a:gdLst/>
            <a:ahLst/>
            <a:cxnLst/>
            <a:rect l="l" t="t" r="r" b="b"/>
            <a:pathLst>
              <a:path w="267970" h="667385">
                <a:moveTo>
                  <a:pt x="267549" y="667063"/>
                </a:moveTo>
                <a:lnTo>
                  <a:pt x="227650" y="661908"/>
                </a:lnTo>
                <a:lnTo>
                  <a:pt x="188707" y="647155"/>
                </a:lnTo>
                <a:lnTo>
                  <a:pt x="151458" y="623870"/>
                </a:lnTo>
                <a:lnTo>
                  <a:pt x="116639" y="593119"/>
                </a:lnTo>
                <a:lnTo>
                  <a:pt x="84987" y="555969"/>
                </a:lnTo>
                <a:lnTo>
                  <a:pt x="57237" y="513487"/>
                </a:lnTo>
                <a:lnTo>
                  <a:pt x="34127" y="466738"/>
                </a:lnTo>
                <a:lnTo>
                  <a:pt x="16393" y="416790"/>
                </a:lnTo>
                <a:lnTo>
                  <a:pt x="4772" y="364709"/>
                </a:lnTo>
                <a:lnTo>
                  <a:pt x="0" y="311561"/>
                </a:lnTo>
                <a:lnTo>
                  <a:pt x="2552" y="258414"/>
                </a:lnTo>
                <a:lnTo>
                  <a:pt x="11909" y="206333"/>
                </a:lnTo>
                <a:lnTo>
                  <a:pt x="27293" y="156384"/>
                </a:lnTo>
                <a:lnTo>
                  <a:pt x="47924" y="109635"/>
                </a:lnTo>
                <a:lnTo>
                  <a:pt x="73024" y="67152"/>
                </a:lnTo>
                <a:lnTo>
                  <a:pt x="99891" y="32148"/>
                </a:lnTo>
                <a:lnTo>
                  <a:pt x="129374" y="2709"/>
                </a:lnTo>
                <a:lnTo>
                  <a:pt x="131924" y="534"/>
                </a:lnTo>
                <a:lnTo>
                  <a:pt x="132574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10792345" y="2571895"/>
            <a:ext cx="147932" cy="1084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10764479" y="4333091"/>
            <a:ext cx="552027" cy="198967"/>
          </a:xfrm>
          <a:custGeom>
            <a:avLst/>
            <a:gdLst/>
            <a:ahLst/>
            <a:cxnLst/>
            <a:rect l="l" t="t" r="r" b="b"/>
            <a:pathLst>
              <a:path w="414020" h="149225">
                <a:moveTo>
                  <a:pt x="0" y="0"/>
                </a:moveTo>
                <a:lnTo>
                  <a:pt x="413874" y="0"/>
                </a:lnTo>
                <a:lnTo>
                  <a:pt x="413874" y="148624"/>
                </a:lnTo>
                <a:lnTo>
                  <a:pt x="0" y="148624"/>
                </a:lnTo>
                <a:lnTo>
                  <a:pt x="0" y="0"/>
                </a:lnTo>
                <a:close/>
              </a:path>
            </a:pathLst>
          </a:custGeom>
          <a:solidFill>
            <a:srgbClr val="FBE4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10764477" y="4333091"/>
            <a:ext cx="552027" cy="198967"/>
          </a:xfrm>
          <a:custGeom>
            <a:avLst/>
            <a:gdLst/>
            <a:ahLst/>
            <a:cxnLst/>
            <a:rect l="l" t="t" r="r" b="b"/>
            <a:pathLst>
              <a:path w="414020" h="149225">
                <a:moveTo>
                  <a:pt x="0" y="0"/>
                </a:moveTo>
                <a:lnTo>
                  <a:pt x="413874" y="0"/>
                </a:lnTo>
                <a:lnTo>
                  <a:pt x="413874" y="148624"/>
                </a:lnTo>
                <a:lnTo>
                  <a:pt x="0" y="148624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10764511" y="3983591"/>
            <a:ext cx="552027" cy="198967"/>
          </a:xfrm>
          <a:custGeom>
            <a:avLst/>
            <a:gdLst/>
            <a:ahLst/>
            <a:cxnLst/>
            <a:rect l="l" t="t" r="r" b="b"/>
            <a:pathLst>
              <a:path w="414020" h="149225">
                <a:moveTo>
                  <a:pt x="0" y="0"/>
                </a:moveTo>
                <a:lnTo>
                  <a:pt x="413899" y="0"/>
                </a:lnTo>
                <a:lnTo>
                  <a:pt x="413899" y="148624"/>
                </a:lnTo>
                <a:lnTo>
                  <a:pt x="0" y="148624"/>
                </a:lnTo>
                <a:lnTo>
                  <a:pt x="0" y="0"/>
                </a:lnTo>
                <a:close/>
              </a:path>
            </a:pathLst>
          </a:custGeom>
          <a:solidFill>
            <a:srgbClr val="FBE4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10764511" y="3983591"/>
            <a:ext cx="552027" cy="198967"/>
          </a:xfrm>
          <a:custGeom>
            <a:avLst/>
            <a:gdLst/>
            <a:ahLst/>
            <a:cxnLst/>
            <a:rect l="l" t="t" r="r" b="b"/>
            <a:pathLst>
              <a:path w="414020" h="149225">
                <a:moveTo>
                  <a:pt x="0" y="0"/>
                </a:moveTo>
                <a:lnTo>
                  <a:pt x="413899" y="0"/>
                </a:lnTo>
                <a:lnTo>
                  <a:pt x="413899" y="148624"/>
                </a:lnTo>
                <a:lnTo>
                  <a:pt x="0" y="148624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11040411" y="4258025"/>
            <a:ext cx="0" cy="75353"/>
          </a:xfrm>
          <a:custGeom>
            <a:avLst/>
            <a:gdLst/>
            <a:ahLst/>
            <a:cxnLst/>
            <a:rect l="l" t="t" r="r" b="b"/>
            <a:pathLst>
              <a:path h="56514">
                <a:moveTo>
                  <a:pt x="0" y="56299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11019411" y="4200391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74" y="43224"/>
                </a:moveTo>
                <a:lnTo>
                  <a:pt x="0" y="43224"/>
                </a:lnTo>
                <a:lnTo>
                  <a:pt x="15749" y="0"/>
                </a:lnTo>
                <a:lnTo>
                  <a:pt x="31474" y="432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11019411" y="4200391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74" y="43224"/>
                </a:moveTo>
                <a:lnTo>
                  <a:pt x="15749" y="0"/>
                </a:lnTo>
                <a:lnTo>
                  <a:pt x="0" y="43224"/>
                </a:lnTo>
                <a:lnTo>
                  <a:pt x="31474" y="43224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10961911" y="3695225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18109" h="118110">
                <a:moveTo>
                  <a:pt x="0" y="58924"/>
                </a:moveTo>
                <a:lnTo>
                  <a:pt x="4629" y="35985"/>
                </a:lnTo>
                <a:lnTo>
                  <a:pt x="17253" y="17256"/>
                </a:lnTo>
                <a:lnTo>
                  <a:pt x="35975" y="4629"/>
                </a:lnTo>
                <a:lnTo>
                  <a:pt x="58899" y="0"/>
                </a:lnTo>
                <a:lnTo>
                  <a:pt x="100549" y="17249"/>
                </a:lnTo>
                <a:lnTo>
                  <a:pt x="117799" y="58924"/>
                </a:lnTo>
                <a:lnTo>
                  <a:pt x="113170" y="81849"/>
                </a:lnTo>
                <a:lnTo>
                  <a:pt x="100546" y="100571"/>
                </a:lnTo>
                <a:lnTo>
                  <a:pt x="81824" y="113195"/>
                </a:lnTo>
                <a:lnTo>
                  <a:pt x="58899" y="117824"/>
                </a:lnTo>
                <a:lnTo>
                  <a:pt x="35975" y="113195"/>
                </a:lnTo>
                <a:lnTo>
                  <a:pt x="17253" y="100571"/>
                </a:lnTo>
                <a:lnTo>
                  <a:pt x="4629" y="81849"/>
                </a:lnTo>
                <a:lnTo>
                  <a:pt x="0" y="58924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10997578" y="3730926"/>
            <a:ext cx="86359" cy="86359"/>
          </a:xfrm>
          <a:custGeom>
            <a:avLst/>
            <a:gdLst/>
            <a:ahLst/>
            <a:cxnLst/>
            <a:rect l="l" t="t" r="r" b="b"/>
            <a:pathLst>
              <a:path w="64770" h="64769">
                <a:moveTo>
                  <a:pt x="40224" y="24049"/>
                </a:moveTo>
                <a:lnTo>
                  <a:pt x="24074" y="24049"/>
                </a:lnTo>
                <a:lnTo>
                  <a:pt x="24074" y="0"/>
                </a:lnTo>
                <a:lnTo>
                  <a:pt x="40224" y="0"/>
                </a:lnTo>
                <a:lnTo>
                  <a:pt x="40224" y="24049"/>
                </a:lnTo>
                <a:close/>
              </a:path>
              <a:path w="64770" h="64769">
                <a:moveTo>
                  <a:pt x="64299" y="40224"/>
                </a:moveTo>
                <a:lnTo>
                  <a:pt x="0" y="40224"/>
                </a:lnTo>
                <a:lnTo>
                  <a:pt x="0" y="24049"/>
                </a:lnTo>
                <a:lnTo>
                  <a:pt x="64299" y="24049"/>
                </a:lnTo>
                <a:lnTo>
                  <a:pt x="64299" y="40224"/>
                </a:lnTo>
                <a:close/>
              </a:path>
              <a:path w="64770" h="64769">
                <a:moveTo>
                  <a:pt x="40224" y="64299"/>
                </a:moveTo>
                <a:lnTo>
                  <a:pt x="24074" y="64299"/>
                </a:lnTo>
                <a:lnTo>
                  <a:pt x="24074" y="40224"/>
                </a:lnTo>
                <a:lnTo>
                  <a:pt x="40224" y="40224"/>
                </a:lnTo>
                <a:lnTo>
                  <a:pt x="40224" y="642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11040444" y="3928558"/>
            <a:ext cx="0" cy="55033"/>
          </a:xfrm>
          <a:custGeom>
            <a:avLst/>
            <a:gdLst/>
            <a:ahLst/>
            <a:cxnLst/>
            <a:rect l="l" t="t" r="r" b="b"/>
            <a:pathLst>
              <a:path h="41275">
                <a:moveTo>
                  <a:pt x="0" y="41274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11019478" y="3870926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49" y="43224"/>
                </a:moveTo>
                <a:lnTo>
                  <a:pt x="0" y="43224"/>
                </a:lnTo>
                <a:lnTo>
                  <a:pt x="15724" y="0"/>
                </a:lnTo>
                <a:lnTo>
                  <a:pt x="31449" y="432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11019478" y="3870926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49" y="43224"/>
                </a:moveTo>
                <a:lnTo>
                  <a:pt x="15724" y="0"/>
                </a:lnTo>
                <a:lnTo>
                  <a:pt x="0" y="43224"/>
                </a:lnTo>
                <a:lnTo>
                  <a:pt x="31449" y="43224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10988445" y="4543473"/>
            <a:ext cx="103999" cy="23041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11040444" y="3633826"/>
            <a:ext cx="0" cy="55033"/>
          </a:xfrm>
          <a:custGeom>
            <a:avLst/>
            <a:gdLst/>
            <a:ahLst/>
            <a:cxnLst/>
            <a:rect l="l" t="t" r="r" b="b"/>
            <a:pathLst>
              <a:path h="41275">
                <a:moveTo>
                  <a:pt x="0" y="41249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11019478" y="3576159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49" y="43249"/>
                </a:moveTo>
                <a:lnTo>
                  <a:pt x="0" y="43249"/>
                </a:lnTo>
                <a:lnTo>
                  <a:pt x="15724" y="0"/>
                </a:lnTo>
                <a:lnTo>
                  <a:pt x="31449" y="432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11019478" y="3576159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49" y="43249"/>
                </a:moveTo>
                <a:lnTo>
                  <a:pt x="15724" y="0"/>
                </a:lnTo>
                <a:lnTo>
                  <a:pt x="0" y="43249"/>
                </a:lnTo>
                <a:lnTo>
                  <a:pt x="31449" y="43249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10644411" y="3832459"/>
            <a:ext cx="357293" cy="889847"/>
          </a:xfrm>
          <a:custGeom>
            <a:avLst/>
            <a:gdLst/>
            <a:ahLst/>
            <a:cxnLst/>
            <a:rect l="l" t="t" r="r" b="b"/>
            <a:pathLst>
              <a:path w="267970" h="667385">
                <a:moveTo>
                  <a:pt x="267549" y="667073"/>
                </a:moveTo>
                <a:lnTo>
                  <a:pt x="227650" y="661918"/>
                </a:lnTo>
                <a:lnTo>
                  <a:pt x="188707" y="647165"/>
                </a:lnTo>
                <a:lnTo>
                  <a:pt x="151458" y="623880"/>
                </a:lnTo>
                <a:lnTo>
                  <a:pt x="116639" y="593129"/>
                </a:lnTo>
                <a:lnTo>
                  <a:pt x="84987" y="555980"/>
                </a:lnTo>
                <a:lnTo>
                  <a:pt x="57237" y="513497"/>
                </a:lnTo>
                <a:lnTo>
                  <a:pt x="34127" y="466749"/>
                </a:lnTo>
                <a:lnTo>
                  <a:pt x="16393" y="416802"/>
                </a:lnTo>
                <a:lnTo>
                  <a:pt x="4772" y="364721"/>
                </a:lnTo>
                <a:lnTo>
                  <a:pt x="0" y="311574"/>
                </a:lnTo>
                <a:lnTo>
                  <a:pt x="2552" y="258427"/>
                </a:lnTo>
                <a:lnTo>
                  <a:pt x="11909" y="206346"/>
                </a:lnTo>
                <a:lnTo>
                  <a:pt x="27293" y="156400"/>
                </a:lnTo>
                <a:lnTo>
                  <a:pt x="47924" y="109653"/>
                </a:lnTo>
                <a:lnTo>
                  <a:pt x="73024" y="67174"/>
                </a:lnTo>
                <a:lnTo>
                  <a:pt x="99891" y="32155"/>
                </a:lnTo>
                <a:lnTo>
                  <a:pt x="129374" y="2724"/>
                </a:lnTo>
                <a:lnTo>
                  <a:pt x="131924" y="549"/>
                </a:lnTo>
                <a:lnTo>
                  <a:pt x="132574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10792345" y="3775459"/>
            <a:ext cx="147932" cy="10843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10764479" y="1925959"/>
            <a:ext cx="552027" cy="198967"/>
          </a:xfrm>
          <a:custGeom>
            <a:avLst/>
            <a:gdLst/>
            <a:ahLst/>
            <a:cxnLst/>
            <a:rect l="l" t="t" r="r" b="b"/>
            <a:pathLst>
              <a:path w="414020" h="149225">
                <a:moveTo>
                  <a:pt x="0" y="0"/>
                </a:moveTo>
                <a:lnTo>
                  <a:pt x="413874" y="0"/>
                </a:lnTo>
                <a:lnTo>
                  <a:pt x="413874" y="148634"/>
                </a:lnTo>
                <a:lnTo>
                  <a:pt x="0" y="148634"/>
                </a:lnTo>
                <a:lnTo>
                  <a:pt x="0" y="0"/>
                </a:lnTo>
                <a:close/>
              </a:path>
            </a:pathLst>
          </a:custGeom>
          <a:solidFill>
            <a:srgbClr val="FBE4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10764477" y="1925959"/>
            <a:ext cx="552027" cy="198967"/>
          </a:xfrm>
          <a:custGeom>
            <a:avLst/>
            <a:gdLst/>
            <a:ahLst/>
            <a:cxnLst/>
            <a:rect l="l" t="t" r="r" b="b"/>
            <a:pathLst>
              <a:path w="414020" h="149225">
                <a:moveTo>
                  <a:pt x="0" y="0"/>
                </a:moveTo>
                <a:lnTo>
                  <a:pt x="413874" y="0"/>
                </a:lnTo>
                <a:lnTo>
                  <a:pt x="413874" y="148634"/>
                </a:lnTo>
                <a:lnTo>
                  <a:pt x="0" y="148634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10764511" y="1576450"/>
            <a:ext cx="552027" cy="198967"/>
          </a:xfrm>
          <a:custGeom>
            <a:avLst/>
            <a:gdLst/>
            <a:ahLst/>
            <a:cxnLst/>
            <a:rect l="l" t="t" r="r" b="b"/>
            <a:pathLst>
              <a:path w="414020" h="149225">
                <a:moveTo>
                  <a:pt x="0" y="0"/>
                </a:moveTo>
                <a:lnTo>
                  <a:pt x="413899" y="0"/>
                </a:lnTo>
                <a:lnTo>
                  <a:pt x="413899" y="148634"/>
                </a:lnTo>
                <a:lnTo>
                  <a:pt x="0" y="148634"/>
                </a:lnTo>
                <a:lnTo>
                  <a:pt x="0" y="0"/>
                </a:lnTo>
                <a:close/>
              </a:path>
            </a:pathLst>
          </a:custGeom>
          <a:solidFill>
            <a:srgbClr val="FBE4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10764511" y="1576450"/>
            <a:ext cx="552027" cy="198967"/>
          </a:xfrm>
          <a:custGeom>
            <a:avLst/>
            <a:gdLst/>
            <a:ahLst/>
            <a:cxnLst/>
            <a:rect l="l" t="t" r="r" b="b"/>
            <a:pathLst>
              <a:path w="414020" h="149225">
                <a:moveTo>
                  <a:pt x="0" y="0"/>
                </a:moveTo>
                <a:lnTo>
                  <a:pt x="413899" y="0"/>
                </a:lnTo>
                <a:lnTo>
                  <a:pt x="413899" y="148634"/>
                </a:lnTo>
                <a:lnTo>
                  <a:pt x="0" y="148634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11040411" y="1850884"/>
            <a:ext cx="0" cy="75353"/>
          </a:xfrm>
          <a:custGeom>
            <a:avLst/>
            <a:gdLst/>
            <a:ahLst/>
            <a:cxnLst/>
            <a:rect l="l" t="t" r="r" b="b"/>
            <a:pathLst>
              <a:path h="56515">
                <a:moveTo>
                  <a:pt x="0" y="56307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11019411" y="1793250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5">
                <a:moveTo>
                  <a:pt x="31474" y="43224"/>
                </a:moveTo>
                <a:lnTo>
                  <a:pt x="0" y="43224"/>
                </a:lnTo>
                <a:lnTo>
                  <a:pt x="15749" y="0"/>
                </a:lnTo>
                <a:lnTo>
                  <a:pt x="31474" y="432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11019411" y="1793250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5">
                <a:moveTo>
                  <a:pt x="31474" y="43224"/>
                </a:moveTo>
                <a:lnTo>
                  <a:pt x="15749" y="0"/>
                </a:lnTo>
                <a:lnTo>
                  <a:pt x="0" y="43224"/>
                </a:lnTo>
                <a:lnTo>
                  <a:pt x="31474" y="43224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10961911" y="1288107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18109" h="118109">
                <a:moveTo>
                  <a:pt x="0" y="58907"/>
                </a:moveTo>
                <a:lnTo>
                  <a:pt x="4629" y="35978"/>
                </a:lnTo>
                <a:lnTo>
                  <a:pt x="17253" y="17254"/>
                </a:lnTo>
                <a:lnTo>
                  <a:pt x="35975" y="4629"/>
                </a:lnTo>
                <a:lnTo>
                  <a:pt x="58899" y="0"/>
                </a:lnTo>
                <a:lnTo>
                  <a:pt x="100549" y="17254"/>
                </a:lnTo>
                <a:lnTo>
                  <a:pt x="117799" y="58907"/>
                </a:lnTo>
                <a:lnTo>
                  <a:pt x="113170" y="81837"/>
                </a:lnTo>
                <a:lnTo>
                  <a:pt x="100546" y="100562"/>
                </a:lnTo>
                <a:lnTo>
                  <a:pt x="81824" y="113187"/>
                </a:lnTo>
                <a:lnTo>
                  <a:pt x="58899" y="117817"/>
                </a:lnTo>
                <a:lnTo>
                  <a:pt x="35975" y="113187"/>
                </a:lnTo>
                <a:lnTo>
                  <a:pt x="17253" y="100562"/>
                </a:lnTo>
                <a:lnTo>
                  <a:pt x="4629" y="81837"/>
                </a:lnTo>
                <a:lnTo>
                  <a:pt x="0" y="58907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10997578" y="1323787"/>
            <a:ext cx="86359" cy="86359"/>
          </a:xfrm>
          <a:custGeom>
            <a:avLst/>
            <a:gdLst/>
            <a:ahLst/>
            <a:cxnLst/>
            <a:rect l="l" t="t" r="r" b="b"/>
            <a:pathLst>
              <a:path w="64770" h="64769">
                <a:moveTo>
                  <a:pt x="40224" y="24067"/>
                </a:moveTo>
                <a:lnTo>
                  <a:pt x="24074" y="24067"/>
                </a:lnTo>
                <a:lnTo>
                  <a:pt x="24074" y="0"/>
                </a:lnTo>
                <a:lnTo>
                  <a:pt x="40224" y="0"/>
                </a:lnTo>
                <a:lnTo>
                  <a:pt x="40224" y="24067"/>
                </a:lnTo>
                <a:close/>
              </a:path>
              <a:path w="64770" h="64769">
                <a:moveTo>
                  <a:pt x="64299" y="40229"/>
                </a:moveTo>
                <a:lnTo>
                  <a:pt x="0" y="40229"/>
                </a:lnTo>
                <a:lnTo>
                  <a:pt x="0" y="24067"/>
                </a:lnTo>
                <a:lnTo>
                  <a:pt x="64299" y="24067"/>
                </a:lnTo>
                <a:lnTo>
                  <a:pt x="64299" y="40229"/>
                </a:lnTo>
                <a:close/>
              </a:path>
              <a:path w="64770" h="64769">
                <a:moveTo>
                  <a:pt x="40224" y="64297"/>
                </a:moveTo>
                <a:lnTo>
                  <a:pt x="24074" y="64297"/>
                </a:lnTo>
                <a:lnTo>
                  <a:pt x="24074" y="40229"/>
                </a:lnTo>
                <a:lnTo>
                  <a:pt x="40224" y="40229"/>
                </a:lnTo>
                <a:lnTo>
                  <a:pt x="40224" y="6429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11040444" y="1521444"/>
            <a:ext cx="0" cy="55033"/>
          </a:xfrm>
          <a:custGeom>
            <a:avLst/>
            <a:gdLst/>
            <a:ahLst/>
            <a:cxnLst/>
            <a:rect l="l" t="t" r="r" b="b"/>
            <a:pathLst>
              <a:path h="41275">
                <a:moveTo>
                  <a:pt x="0" y="41254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11019478" y="1463810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5">
                <a:moveTo>
                  <a:pt x="31449" y="43224"/>
                </a:moveTo>
                <a:lnTo>
                  <a:pt x="0" y="43224"/>
                </a:lnTo>
                <a:lnTo>
                  <a:pt x="15724" y="0"/>
                </a:lnTo>
                <a:lnTo>
                  <a:pt x="31449" y="432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11019478" y="1463810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5">
                <a:moveTo>
                  <a:pt x="31449" y="43224"/>
                </a:moveTo>
                <a:lnTo>
                  <a:pt x="15724" y="0"/>
                </a:lnTo>
                <a:lnTo>
                  <a:pt x="0" y="43224"/>
                </a:lnTo>
                <a:lnTo>
                  <a:pt x="31449" y="43224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10988445" y="2136356"/>
            <a:ext cx="103999" cy="23040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11040444" y="1226681"/>
            <a:ext cx="0" cy="55033"/>
          </a:xfrm>
          <a:custGeom>
            <a:avLst/>
            <a:gdLst/>
            <a:ahLst/>
            <a:cxnLst/>
            <a:rect l="l" t="t" r="r" b="b"/>
            <a:pathLst>
              <a:path h="41275">
                <a:moveTo>
                  <a:pt x="0" y="41254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11019478" y="1169047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5">
                <a:moveTo>
                  <a:pt x="31449" y="43224"/>
                </a:moveTo>
                <a:lnTo>
                  <a:pt x="0" y="43224"/>
                </a:lnTo>
                <a:lnTo>
                  <a:pt x="15724" y="0"/>
                </a:lnTo>
                <a:lnTo>
                  <a:pt x="31449" y="432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11019478" y="1169047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5">
                <a:moveTo>
                  <a:pt x="31449" y="43224"/>
                </a:moveTo>
                <a:lnTo>
                  <a:pt x="15724" y="0"/>
                </a:lnTo>
                <a:lnTo>
                  <a:pt x="0" y="43224"/>
                </a:lnTo>
                <a:lnTo>
                  <a:pt x="31449" y="43224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10644411" y="1425343"/>
            <a:ext cx="357293" cy="889847"/>
          </a:xfrm>
          <a:custGeom>
            <a:avLst/>
            <a:gdLst/>
            <a:ahLst/>
            <a:cxnLst/>
            <a:rect l="l" t="t" r="r" b="b"/>
            <a:pathLst>
              <a:path w="267970" h="667385">
                <a:moveTo>
                  <a:pt x="267549" y="667066"/>
                </a:moveTo>
                <a:lnTo>
                  <a:pt x="227650" y="661911"/>
                </a:lnTo>
                <a:lnTo>
                  <a:pt x="188707" y="647157"/>
                </a:lnTo>
                <a:lnTo>
                  <a:pt x="151458" y="623872"/>
                </a:lnTo>
                <a:lnTo>
                  <a:pt x="116639" y="593121"/>
                </a:lnTo>
                <a:lnTo>
                  <a:pt x="84987" y="555971"/>
                </a:lnTo>
                <a:lnTo>
                  <a:pt x="57237" y="513488"/>
                </a:lnTo>
                <a:lnTo>
                  <a:pt x="34127" y="466739"/>
                </a:lnTo>
                <a:lnTo>
                  <a:pt x="16393" y="416791"/>
                </a:lnTo>
                <a:lnTo>
                  <a:pt x="4772" y="364709"/>
                </a:lnTo>
                <a:lnTo>
                  <a:pt x="0" y="311561"/>
                </a:lnTo>
                <a:lnTo>
                  <a:pt x="2552" y="258414"/>
                </a:lnTo>
                <a:lnTo>
                  <a:pt x="11909" y="206333"/>
                </a:lnTo>
                <a:lnTo>
                  <a:pt x="27293" y="156384"/>
                </a:lnTo>
                <a:lnTo>
                  <a:pt x="47924" y="109635"/>
                </a:lnTo>
                <a:lnTo>
                  <a:pt x="73024" y="67152"/>
                </a:lnTo>
                <a:lnTo>
                  <a:pt x="99891" y="32148"/>
                </a:lnTo>
                <a:lnTo>
                  <a:pt x="129374" y="2709"/>
                </a:lnTo>
                <a:lnTo>
                  <a:pt x="131924" y="534"/>
                </a:lnTo>
                <a:lnTo>
                  <a:pt x="132574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10792345" y="1368329"/>
            <a:ext cx="147932" cy="10844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10764479" y="5536655"/>
            <a:ext cx="552027" cy="198967"/>
          </a:xfrm>
          <a:custGeom>
            <a:avLst/>
            <a:gdLst/>
            <a:ahLst/>
            <a:cxnLst/>
            <a:rect l="l" t="t" r="r" b="b"/>
            <a:pathLst>
              <a:path w="414020" h="149225">
                <a:moveTo>
                  <a:pt x="0" y="0"/>
                </a:moveTo>
                <a:lnTo>
                  <a:pt x="413874" y="0"/>
                </a:lnTo>
                <a:lnTo>
                  <a:pt x="413874" y="148624"/>
                </a:lnTo>
                <a:lnTo>
                  <a:pt x="0" y="148624"/>
                </a:lnTo>
                <a:lnTo>
                  <a:pt x="0" y="0"/>
                </a:lnTo>
                <a:close/>
              </a:path>
            </a:pathLst>
          </a:custGeom>
          <a:solidFill>
            <a:srgbClr val="EFE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10764477" y="5536655"/>
            <a:ext cx="552027" cy="198967"/>
          </a:xfrm>
          <a:custGeom>
            <a:avLst/>
            <a:gdLst/>
            <a:ahLst/>
            <a:cxnLst/>
            <a:rect l="l" t="t" r="r" b="b"/>
            <a:pathLst>
              <a:path w="414020" h="149225">
                <a:moveTo>
                  <a:pt x="0" y="0"/>
                </a:moveTo>
                <a:lnTo>
                  <a:pt x="413874" y="0"/>
                </a:lnTo>
                <a:lnTo>
                  <a:pt x="413874" y="148624"/>
                </a:lnTo>
                <a:lnTo>
                  <a:pt x="0" y="148624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B6B6B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10764511" y="5187157"/>
            <a:ext cx="552027" cy="198967"/>
          </a:xfrm>
          <a:custGeom>
            <a:avLst/>
            <a:gdLst/>
            <a:ahLst/>
            <a:cxnLst/>
            <a:rect l="l" t="t" r="r" b="b"/>
            <a:pathLst>
              <a:path w="414020" h="149225">
                <a:moveTo>
                  <a:pt x="0" y="0"/>
                </a:moveTo>
                <a:lnTo>
                  <a:pt x="413899" y="0"/>
                </a:lnTo>
                <a:lnTo>
                  <a:pt x="413899" y="148624"/>
                </a:lnTo>
                <a:lnTo>
                  <a:pt x="0" y="148624"/>
                </a:lnTo>
                <a:lnTo>
                  <a:pt x="0" y="0"/>
                </a:lnTo>
                <a:close/>
              </a:path>
            </a:pathLst>
          </a:custGeom>
          <a:solidFill>
            <a:srgbClr val="EFEFE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10764511" y="5187157"/>
            <a:ext cx="552027" cy="198967"/>
          </a:xfrm>
          <a:custGeom>
            <a:avLst/>
            <a:gdLst/>
            <a:ahLst/>
            <a:cxnLst/>
            <a:rect l="l" t="t" r="r" b="b"/>
            <a:pathLst>
              <a:path w="414020" h="149225">
                <a:moveTo>
                  <a:pt x="0" y="0"/>
                </a:moveTo>
                <a:lnTo>
                  <a:pt x="413899" y="0"/>
                </a:lnTo>
                <a:lnTo>
                  <a:pt x="413899" y="148624"/>
                </a:lnTo>
                <a:lnTo>
                  <a:pt x="0" y="148624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B6B6B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11040411" y="5461589"/>
            <a:ext cx="0" cy="75353"/>
          </a:xfrm>
          <a:custGeom>
            <a:avLst/>
            <a:gdLst/>
            <a:ahLst/>
            <a:cxnLst/>
            <a:rect l="l" t="t" r="r" b="b"/>
            <a:pathLst>
              <a:path h="56514">
                <a:moveTo>
                  <a:pt x="0" y="56299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11019411" y="5403955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74" y="43224"/>
                </a:moveTo>
                <a:lnTo>
                  <a:pt x="0" y="43224"/>
                </a:lnTo>
                <a:lnTo>
                  <a:pt x="15749" y="0"/>
                </a:lnTo>
                <a:lnTo>
                  <a:pt x="31474" y="432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11019411" y="5403955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74" y="43224"/>
                </a:moveTo>
                <a:lnTo>
                  <a:pt x="15749" y="0"/>
                </a:lnTo>
                <a:lnTo>
                  <a:pt x="0" y="43224"/>
                </a:lnTo>
                <a:lnTo>
                  <a:pt x="31474" y="43224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10961911" y="4898789"/>
            <a:ext cx="157480" cy="157480"/>
          </a:xfrm>
          <a:custGeom>
            <a:avLst/>
            <a:gdLst/>
            <a:ahLst/>
            <a:cxnLst/>
            <a:rect l="l" t="t" r="r" b="b"/>
            <a:pathLst>
              <a:path w="118109" h="118110">
                <a:moveTo>
                  <a:pt x="0" y="58924"/>
                </a:moveTo>
                <a:lnTo>
                  <a:pt x="4629" y="35985"/>
                </a:lnTo>
                <a:lnTo>
                  <a:pt x="17253" y="17256"/>
                </a:lnTo>
                <a:lnTo>
                  <a:pt x="35975" y="4629"/>
                </a:lnTo>
                <a:lnTo>
                  <a:pt x="58899" y="0"/>
                </a:lnTo>
                <a:lnTo>
                  <a:pt x="100549" y="17249"/>
                </a:lnTo>
                <a:lnTo>
                  <a:pt x="117799" y="58924"/>
                </a:lnTo>
                <a:lnTo>
                  <a:pt x="113170" y="81849"/>
                </a:lnTo>
                <a:lnTo>
                  <a:pt x="100546" y="100571"/>
                </a:lnTo>
                <a:lnTo>
                  <a:pt x="81824" y="113195"/>
                </a:lnTo>
                <a:lnTo>
                  <a:pt x="58899" y="117824"/>
                </a:lnTo>
                <a:lnTo>
                  <a:pt x="35975" y="113195"/>
                </a:lnTo>
                <a:lnTo>
                  <a:pt x="17253" y="100571"/>
                </a:lnTo>
                <a:lnTo>
                  <a:pt x="4629" y="81849"/>
                </a:lnTo>
                <a:lnTo>
                  <a:pt x="0" y="58924"/>
                </a:lnTo>
                <a:close/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10997578" y="4934490"/>
            <a:ext cx="86359" cy="86359"/>
          </a:xfrm>
          <a:custGeom>
            <a:avLst/>
            <a:gdLst/>
            <a:ahLst/>
            <a:cxnLst/>
            <a:rect l="l" t="t" r="r" b="b"/>
            <a:pathLst>
              <a:path w="64770" h="64770">
                <a:moveTo>
                  <a:pt x="40224" y="24049"/>
                </a:moveTo>
                <a:lnTo>
                  <a:pt x="24074" y="24049"/>
                </a:lnTo>
                <a:lnTo>
                  <a:pt x="24074" y="0"/>
                </a:lnTo>
                <a:lnTo>
                  <a:pt x="40224" y="0"/>
                </a:lnTo>
                <a:lnTo>
                  <a:pt x="40224" y="24049"/>
                </a:lnTo>
                <a:close/>
              </a:path>
              <a:path w="64770" h="64770">
                <a:moveTo>
                  <a:pt x="64299" y="40224"/>
                </a:moveTo>
                <a:lnTo>
                  <a:pt x="0" y="40224"/>
                </a:lnTo>
                <a:lnTo>
                  <a:pt x="0" y="24049"/>
                </a:lnTo>
                <a:lnTo>
                  <a:pt x="64299" y="24049"/>
                </a:lnTo>
                <a:lnTo>
                  <a:pt x="64299" y="40224"/>
                </a:lnTo>
                <a:close/>
              </a:path>
              <a:path w="64770" h="64770">
                <a:moveTo>
                  <a:pt x="40224" y="64299"/>
                </a:moveTo>
                <a:lnTo>
                  <a:pt x="24074" y="64299"/>
                </a:lnTo>
                <a:lnTo>
                  <a:pt x="24074" y="40224"/>
                </a:lnTo>
                <a:lnTo>
                  <a:pt x="40224" y="40224"/>
                </a:lnTo>
                <a:lnTo>
                  <a:pt x="40224" y="642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11040444" y="5132124"/>
            <a:ext cx="0" cy="55033"/>
          </a:xfrm>
          <a:custGeom>
            <a:avLst/>
            <a:gdLst/>
            <a:ahLst/>
            <a:cxnLst/>
            <a:rect l="l" t="t" r="r" b="b"/>
            <a:pathLst>
              <a:path h="41275">
                <a:moveTo>
                  <a:pt x="0" y="41274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11019478" y="5074490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49" y="43224"/>
                </a:moveTo>
                <a:lnTo>
                  <a:pt x="0" y="43224"/>
                </a:lnTo>
                <a:lnTo>
                  <a:pt x="15724" y="0"/>
                </a:lnTo>
                <a:lnTo>
                  <a:pt x="31449" y="432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11019478" y="5074490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49" y="43224"/>
                </a:moveTo>
                <a:lnTo>
                  <a:pt x="15724" y="0"/>
                </a:lnTo>
                <a:lnTo>
                  <a:pt x="0" y="43224"/>
                </a:lnTo>
                <a:lnTo>
                  <a:pt x="31449" y="43224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10988445" y="5747037"/>
            <a:ext cx="103999" cy="23041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11040444" y="4837357"/>
            <a:ext cx="0" cy="55033"/>
          </a:xfrm>
          <a:custGeom>
            <a:avLst/>
            <a:gdLst/>
            <a:ahLst/>
            <a:cxnLst/>
            <a:rect l="l" t="t" r="r" b="b"/>
            <a:pathLst>
              <a:path h="41275">
                <a:moveTo>
                  <a:pt x="0" y="41274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11019478" y="4779723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49" y="43224"/>
                </a:moveTo>
                <a:lnTo>
                  <a:pt x="0" y="43224"/>
                </a:lnTo>
                <a:lnTo>
                  <a:pt x="15724" y="0"/>
                </a:lnTo>
                <a:lnTo>
                  <a:pt x="31449" y="432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11019478" y="4779723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49" y="43224"/>
                </a:moveTo>
                <a:lnTo>
                  <a:pt x="15724" y="0"/>
                </a:lnTo>
                <a:lnTo>
                  <a:pt x="0" y="43224"/>
                </a:lnTo>
                <a:lnTo>
                  <a:pt x="31449" y="43224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10644411" y="5036023"/>
            <a:ext cx="357293" cy="889847"/>
          </a:xfrm>
          <a:custGeom>
            <a:avLst/>
            <a:gdLst/>
            <a:ahLst/>
            <a:cxnLst/>
            <a:rect l="l" t="t" r="r" b="b"/>
            <a:pathLst>
              <a:path w="267970" h="667385">
                <a:moveTo>
                  <a:pt x="267549" y="667073"/>
                </a:moveTo>
                <a:lnTo>
                  <a:pt x="227650" y="661918"/>
                </a:lnTo>
                <a:lnTo>
                  <a:pt x="188707" y="647165"/>
                </a:lnTo>
                <a:lnTo>
                  <a:pt x="151458" y="623880"/>
                </a:lnTo>
                <a:lnTo>
                  <a:pt x="116639" y="593129"/>
                </a:lnTo>
                <a:lnTo>
                  <a:pt x="84987" y="555980"/>
                </a:lnTo>
                <a:lnTo>
                  <a:pt x="57237" y="513497"/>
                </a:lnTo>
                <a:lnTo>
                  <a:pt x="34127" y="466749"/>
                </a:lnTo>
                <a:lnTo>
                  <a:pt x="16393" y="416802"/>
                </a:lnTo>
                <a:lnTo>
                  <a:pt x="4772" y="364721"/>
                </a:lnTo>
                <a:lnTo>
                  <a:pt x="0" y="311574"/>
                </a:lnTo>
                <a:lnTo>
                  <a:pt x="2552" y="258427"/>
                </a:lnTo>
                <a:lnTo>
                  <a:pt x="11909" y="206346"/>
                </a:lnTo>
                <a:lnTo>
                  <a:pt x="27293" y="156400"/>
                </a:lnTo>
                <a:lnTo>
                  <a:pt x="47924" y="109653"/>
                </a:lnTo>
                <a:lnTo>
                  <a:pt x="73024" y="67174"/>
                </a:lnTo>
                <a:lnTo>
                  <a:pt x="99891" y="32155"/>
                </a:lnTo>
                <a:lnTo>
                  <a:pt x="129374" y="2724"/>
                </a:lnTo>
                <a:lnTo>
                  <a:pt x="131924" y="549"/>
                </a:lnTo>
                <a:lnTo>
                  <a:pt x="132574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10792345" y="4979023"/>
            <a:ext cx="147932" cy="10843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19192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0565" y="47981"/>
            <a:ext cx="3417147" cy="521547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z="3200" spc="-7" dirty="0">
                <a:solidFill>
                  <a:srgbClr val="000000"/>
                </a:solidFill>
              </a:rPr>
              <a:t>Beyond</a:t>
            </a:r>
            <a:r>
              <a:rPr sz="3200" spc="-120" dirty="0">
                <a:solidFill>
                  <a:srgbClr val="000000"/>
                </a:solidFill>
              </a:rPr>
              <a:t> </a:t>
            </a:r>
            <a:r>
              <a:rPr sz="3200" spc="-7" dirty="0">
                <a:solidFill>
                  <a:srgbClr val="000000"/>
                </a:solidFill>
              </a:rPr>
              <a:t>ResNets...</a:t>
            </a:r>
            <a:endParaRPr sz="3200"/>
          </a:p>
        </p:txBody>
      </p:sp>
      <p:sp>
        <p:nvSpPr>
          <p:cNvPr id="3" name="object 3"/>
          <p:cNvSpPr txBox="1"/>
          <p:nvPr/>
        </p:nvSpPr>
        <p:spPr>
          <a:xfrm>
            <a:off x="341532" y="470078"/>
            <a:ext cx="10500360" cy="4711371"/>
          </a:xfrm>
          <a:prstGeom prst="rect">
            <a:avLst/>
          </a:prstGeom>
        </p:spPr>
        <p:txBody>
          <a:bodyPr vert="horz" wrap="square" lIns="0" tIns="193882" rIns="0" bIns="0" rtlCol="0">
            <a:spAutoFit/>
          </a:bodyPr>
          <a:lstStyle/>
          <a:p>
            <a:pPr marL="16933">
              <a:spcBef>
                <a:spcPts val="1527"/>
              </a:spcBef>
            </a:pPr>
            <a:r>
              <a:rPr sz="3200" spc="-7" dirty="0">
                <a:latin typeface="Arial"/>
                <a:cs typeface="Arial"/>
              </a:rPr>
              <a:t>FractalNet: Ultra-Deep Neural Networks without</a:t>
            </a:r>
            <a:r>
              <a:rPr sz="3200" spc="-107" dirty="0">
                <a:latin typeface="Arial"/>
                <a:cs typeface="Arial"/>
              </a:rPr>
              <a:t> </a:t>
            </a:r>
            <a:r>
              <a:rPr sz="3200" spc="-7" dirty="0">
                <a:latin typeface="Arial"/>
                <a:cs typeface="Arial"/>
              </a:rPr>
              <a:t>Residuals</a:t>
            </a:r>
            <a:endParaRPr sz="3200" dirty="0">
              <a:latin typeface="Arial"/>
              <a:cs typeface="Arial"/>
            </a:endParaRPr>
          </a:p>
          <a:p>
            <a:pPr marL="32173">
              <a:spcBef>
                <a:spcPts val="813"/>
              </a:spcBef>
            </a:pPr>
            <a:r>
              <a:rPr sz="1900" i="1" spc="-7" dirty="0">
                <a:latin typeface="Arial"/>
                <a:cs typeface="Arial"/>
              </a:rPr>
              <a:t>[Larsson et al.</a:t>
            </a:r>
            <a:r>
              <a:rPr sz="1900" i="1" spc="-13" dirty="0">
                <a:latin typeface="Arial"/>
                <a:cs typeface="Arial"/>
              </a:rPr>
              <a:t> </a:t>
            </a:r>
            <a:r>
              <a:rPr sz="1900" i="1" spc="-7" dirty="0">
                <a:latin typeface="Arial"/>
                <a:cs typeface="Arial"/>
              </a:rPr>
              <a:t>2017]</a:t>
            </a:r>
            <a:endParaRPr sz="1900" dirty="0">
              <a:latin typeface="Arial"/>
              <a:cs typeface="Arial"/>
            </a:endParaRPr>
          </a:p>
          <a:p>
            <a:pPr>
              <a:spcBef>
                <a:spcPts val="60"/>
              </a:spcBef>
            </a:pPr>
            <a:endParaRPr sz="1700" dirty="0">
              <a:latin typeface="Times New Roman"/>
              <a:cs typeface="Times New Roman"/>
            </a:endParaRPr>
          </a:p>
          <a:p>
            <a:pPr marL="524920" marR="5593787" indent="-406390">
              <a:lnSpc>
                <a:spcPct val="100699"/>
              </a:lnSpc>
              <a:buChar char="-"/>
              <a:tabLst>
                <a:tab pos="524074" algn="l"/>
                <a:tab pos="524920" algn="l"/>
              </a:tabLst>
            </a:pP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Argues that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key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is transitioning  effectively from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shallow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to deep  and residual representations are  not</a:t>
            </a:r>
            <a:r>
              <a:rPr sz="2400" spc="-13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necessary</a:t>
            </a:r>
            <a:endParaRPr sz="2400" dirty="0">
              <a:latin typeface="Arial"/>
              <a:cs typeface="Arial"/>
            </a:endParaRPr>
          </a:p>
          <a:p>
            <a:pPr marL="524920" marR="5493883" indent="-406390">
              <a:lnSpc>
                <a:spcPct val="100699"/>
              </a:lnSpc>
              <a:buChar char="-"/>
              <a:tabLst>
                <a:tab pos="524074" algn="l"/>
                <a:tab pos="524920" algn="l"/>
              </a:tabLst>
            </a:pP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Fractal architecture with both 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shallow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and deep paths to</a:t>
            </a:r>
            <a:r>
              <a:rPr sz="2400" spc="-12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output</a:t>
            </a:r>
            <a:endParaRPr sz="2400" dirty="0">
              <a:latin typeface="Arial"/>
              <a:cs typeface="Arial"/>
            </a:endParaRPr>
          </a:p>
          <a:p>
            <a:pPr marL="524920" marR="6530177" indent="-406390">
              <a:lnSpc>
                <a:spcPct val="100699"/>
              </a:lnSpc>
              <a:buChar char="-"/>
              <a:tabLst>
                <a:tab pos="524074" algn="l"/>
                <a:tab pos="524920" algn="l"/>
              </a:tabLst>
            </a:pP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Trained with dropping</a:t>
            </a:r>
            <a:r>
              <a:rPr sz="2400" spc="-113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out 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sub-paths</a:t>
            </a:r>
            <a:endParaRPr sz="2400" dirty="0">
              <a:latin typeface="Arial"/>
              <a:cs typeface="Arial"/>
            </a:endParaRPr>
          </a:p>
          <a:p>
            <a:pPr marL="524920" indent="-406390">
              <a:spcBef>
                <a:spcPts val="20"/>
              </a:spcBef>
              <a:buChar char="-"/>
              <a:tabLst>
                <a:tab pos="524074" algn="l"/>
                <a:tab pos="524920" algn="l"/>
              </a:tabLst>
            </a:pP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Full network at test</a:t>
            </a:r>
            <a:r>
              <a:rPr sz="2400" spc="-13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time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931143" y="1711562"/>
            <a:ext cx="6004451" cy="402414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77663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512846" y="3883393"/>
            <a:ext cx="1495213" cy="197490"/>
          </a:xfrm>
          <a:prstGeom prst="rect">
            <a:avLst/>
          </a:prstGeom>
          <a:solidFill>
            <a:srgbClr val="C8DAF7"/>
          </a:solidFill>
          <a:ln w="19049">
            <a:solidFill>
              <a:srgbClr val="4985E8"/>
            </a:solidFill>
          </a:ln>
        </p:spPr>
        <p:txBody>
          <a:bodyPr vert="horz" wrap="square" lIns="0" tIns="12700" rIns="0" bIns="0" rtlCol="0">
            <a:spAutoFit/>
          </a:bodyPr>
          <a:lstStyle/>
          <a:p>
            <a:pPr algn="ctr">
              <a:spcBef>
                <a:spcPts val="100"/>
              </a:spcBef>
            </a:pPr>
            <a:r>
              <a:rPr sz="1200" spc="-33" dirty="0">
                <a:solidFill>
                  <a:srgbClr val="4985E8"/>
                </a:solidFill>
                <a:latin typeface="Arial"/>
                <a:cs typeface="Arial"/>
              </a:rPr>
              <a:t>Pool</a:t>
            </a:r>
            <a:endParaRPr sz="12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512846" y="4198591"/>
            <a:ext cx="1495213" cy="197490"/>
          </a:xfrm>
          <a:prstGeom prst="rect">
            <a:avLst/>
          </a:prstGeom>
          <a:solidFill>
            <a:srgbClr val="FBE4CD"/>
          </a:solidFill>
          <a:ln w="19049">
            <a:solidFill>
              <a:srgbClr val="FF9900"/>
            </a:solidFill>
          </a:ln>
        </p:spPr>
        <p:txBody>
          <a:bodyPr vert="horz" wrap="square" lIns="0" tIns="12700" rIns="0" bIns="0" rtlCol="0">
            <a:spAutoFit/>
          </a:bodyPr>
          <a:lstStyle/>
          <a:p>
            <a:pPr algn="ctr">
              <a:spcBef>
                <a:spcPts val="100"/>
              </a:spcBef>
            </a:pPr>
            <a:r>
              <a:rPr sz="1200" spc="-33" dirty="0">
                <a:solidFill>
                  <a:srgbClr val="FF9900"/>
                </a:solidFill>
                <a:latin typeface="Arial"/>
                <a:cs typeface="Arial"/>
              </a:rPr>
              <a:t>Conv</a:t>
            </a:r>
            <a:endParaRPr sz="12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512846" y="4513825"/>
            <a:ext cx="1495213" cy="197490"/>
          </a:xfrm>
          <a:prstGeom prst="rect">
            <a:avLst/>
          </a:prstGeom>
          <a:solidFill>
            <a:srgbClr val="D8D1E8"/>
          </a:solidFill>
          <a:ln w="19049">
            <a:solidFill>
              <a:srgbClr val="9900FF"/>
            </a:solidFill>
          </a:ln>
        </p:spPr>
        <p:txBody>
          <a:bodyPr vert="horz" wrap="square" lIns="0" tIns="12700" rIns="0" bIns="0" rtlCol="0">
            <a:spAutoFit/>
          </a:bodyPr>
          <a:lstStyle/>
          <a:p>
            <a:pPr marL="268387">
              <a:spcBef>
                <a:spcPts val="100"/>
              </a:spcBef>
            </a:pPr>
            <a:r>
              <a:rPr sz="1200" spc="-47" dirty="0">
                <a:solidFill>
                  <a:srgbClr val="9900FF"/>
                </a:solidFill>
                <a:latin typeface="Arial"/>
                <a:cs typeface="Arial"/>
              </a:rPr>
              <a:t>Dense </a:t>
            </a:r>
            <a:r>
              <a:rPr sz="1200" spc="-13" dirty="0">
                <a:solidFill>
                  <a:srgbClr val="9900FF"/>
                </a:solidFill>
                <a:latin typeface="Arial"/>
                <a:cs typeface="Arial"/>
              </a:rPr>
              <a:t>Block</a:t>
            </a:r>
            <a:r>
              <a:rPr sz="1200" dirty="0">
                <a:solidFill>
                  <a:srgbClr val="9900FF"/>
                </a:solidFill>
                <a:latin typeface="Arial"/>
                <a:cs typeface="Arial"/>
              </a:rPr>
              <a:t> 1</a:t>
            </a:r>
            <a:endParaRPr sz="12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512846" y="4829023"/>
            <a:ext cx="1495213" cy="197490"/>
          </a:xfrm>
          <a:prstGeom prst="rect">
            <a:avLst/>
          </a:prstGeom>
          <a:solidFill>
            <a:srgbClr val="FBE4CD"/>
          </a:solidFill>
          <a:ln w="19049">
            <a:solidFill>
              <a:srgbClr val="FF9900"/>
            </a:solidFill>
          </a:ln>
        </p:spPr>
        <p:txBody>
          <a:bodyPr vert="horz" wrap="square" lIns="0" tIns="12700" rIns="0" bIns="0" rtlCol="0">
            <a:spAutoFit/>
          </a:bodyPr>
          <a:lstStyle/>
          <a:p>
            <a:pPr algn="ctr">
              <a:spcBef>
                <a:spcPts val="100"/>
              </a:spcBef>
            </a:pPr>
            <a:r>
              <a:rPr sz="1200" spc="-33" dirty="0">
                <a:solidFill>
                  <a:srgbClr val="FF9900"/>
                </a:solidFill>
                <a:latin typeface="Arial"/>
                <a:cs typeface="Arial"/>
              </a:rPr>
              <a:t>Conv</a:t>
            </a:r>
            <a:endParaRPr sz="12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512846" y="5144223"/>
            <a:ext cx="1495213" cy="197490"/>
          </a:xfrm>
          <a:prstGeom prst="rect">
            <a:avLst/>
          </a:prstGeom>
          <a:solidFill>
            <a:srgbClr val="D8D8D8"/>
          </a:solidFill>
          <a:ln w="19049">
            <a:solidFill>
              <a:srgbClr val="424242"/>
            </a:solidFill>
          </a:ln>
        </p:spPr>
        <p:txBody>
          <a:bodyPr vert="horz" wrap="square" lIns="0" tIns="12700" rIns="0" bIns="0" rtlCol="0">
            <a:spAutoFit/>
          </a:bodyPr>
          <a:lstStyle/>
          <a:p>
            <a:pPr algn="ctr">
              <a:spcBef>
                <a:spcPts val="100"/>
              </a:spcBef>
            </a:pPr>
            <a:r>
              <a:rPr sz="1200" spc="-27" dirty="0">
                <a:solidFill>
                  <a:srgbClr val="424242"/>
                </a:solidFill>
                <a:latin typeface="Arial"/>
                <a:cs typeface="Arial"/>
              </a:rPr>
              <a:t>Input</a:t>
            </a:r>
            <a:endParaRPr sz="12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506711" y="3565693"/>
            <a:ext cx="1495213" cy="197490"/>
          </a:xfrm>
          <a:prstGeom prst="rect">
            <a:avLst/>
          </a:prstGeom>
          <a:solidFill>
            <a:srgbClr val="FBE4CD"/>
          </a:solidFill>
          <a:ln w="19049">
            <a:solidFill>
              <a:srgbClr val="FF9900"/>
            </a:solidFill>
          </a:ln>
        </p:spPr>
        <p:txBody>
          <a:bodyPr vert="horz" wrap="square" lIns="0" tIns="12700" rIns="0" bIns="0" rtlCol="0">
            <a:spAutoFit/>
          </a:bodyPr>
          <a:lstStyle/>
          <a:p>
            <a:pPr algn="ctr">
              <a:spcBef>
                <a:spcPts val="100"/>
              </a:spcBef>
            </a:pPr>
            <a:r>
              <a:rPr sz="1200" spc="-33" dirty="0">
                <a:solidFill>
                  <a:srgbClr val="FF9900"/>
                </a:solidFill>
                <a:latin typeface="Arial"/>
                <a:cs typeface="Arial"/>
              </a:rPr>
              <a:t>Conv</a:t>
            </a:r>
            <a:endParaRPr sz="12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506711" y="3250490"/>
            <a:ext cx="1495213" cy="197490"/>
          </a:xfrm>
          <a:prstGeom prst="rect">
            <a:avLst/>
          </a:prstGeom>
          <a:solidFill>
            <a:srgbClr val="D8D1E8"/>
          </a:solidFill>
          <a:ln w="19049">
            <a:solidFill>
              <a:srgbClr val="9900FF"/>
            </a:solidFill>
          </a:ln>
        </p:spPr>
        <p:txBody>
          <a:bodyPr vert="horz" wrap="square" lIns="0" tIns="12700" rIns="0" bIns="0" rtlCol="0">
            <a:spAutoFit/>
          </a:bodyPr>
          <a:lstStyle/>
          <a:p>
            <a:pPr marL="268387">
              <a:spcBef>
                <a:spcPts val="100"/>
              </a:spcBef>
            </a:pPr>
            <a:r>
              <a:rPr sz="1200" spc="-47" dirty="0">
                <a:solidFill>
                  <a:srgbClr val="9900FF"/>
                </a:solidFill>
                <a:latin typeface="Arial"/>
                <a:cs typeface="Arial"/>
              </a:rPr>
              <a:t>Dense </a:t>
            </a:r>
            <a:r>
              <a:rPr sz="1200" spc="-13" dirty="0">
                <a:solidFill>
                  <a:srgbClr val="9900FF"/>
                </a:solidFill>
                <a:latin typeface="Arial"/>
                <a:cs typeface="Arial"/>
              </a:rPr>
              <a:t>Block</a:t>
            </a:r>
            <a:r>
              <a:rPr sz="1200" dirty="0">
                <a:solidFill>
                  <a:srgbClr val="9900FF"/>
                </a:solidFill>
                <a:latin typeface="Arial"/>
                <a:cs typeface="Arial"/>
              </a:rPr>
              <a:t> 2</a:t>
            </a:r>
            <a:endParaRPr sz="12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506711" y="2935285"/>
            <a:ext cx="1495213" cy="197490"/>
          </a:xfrm>
          <a:prstGeom prst="rect">
            <a:avLst/>
          </a:prstGeom>
          <a:solidFill>
            <a:srgbClr val="FBE4CD"/>
          </a:solidFill>
          <a:ln w="19049">
            <a:solidFill>
              <a:srgbClr val="FF9900"/>
            </a:solidFill>
          </a:ln>
        </p:spPr>
        <p:txBody>
          <a:bodyPr vert="horz" wrap="square" lIns="0" tIns="12700" rIns="0" bIns="0" rtlCol="0">
            <a:spAutoFit/>
          </a:bodyPr>
          <a:lstStyle/>
          <a:p>
            <a:pPr algn="ctr">
              <a:spcBef>
                <a:spcPts val="100"/>
              </a:spcBef>
            </a:pPr>
            <a:r>
              <a:rPr sz="1200" spc="-33" dirty="0">
                <a:solidFill>
                  <a:srgbClr val="FF9900"/>
                </a:solidFill>
                <a:latin typeface="Arial"/>
                <a:cs typeface="Arial"/>
              </a:rPr>
              <a:t>Conv</a:t>
            </a:r>
            <a:endParaRPr sz="12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506711" y="2620075"/>
            <a:ext cx="1495213" cy="197490"/>
          </a:xfrm>
          <a:prstGeom prst="rect">
            <a:avLst/>
          </a:prstGeom>
          <a:solidFill>
            <a:srgbClr val="C8DAF7"/>
          </a:solidFill>
          <a:ln w="19049">
            <a:solidFill>
              <a:srgbClr val="4985E8"/>
            </a:solidFill>
          </a:ln>
        </p:spPr>
        <p:txBody>
          <a:bodyPr vert="horz" wrap="square" lIns="0" tIns="12700" rIns="0" bIns="0" rtlCol="0">
            <a:spAutoFit/>
          </a:bodyPr>
          <a:lstStyle/>
          <a:p>
            <a:pPr algn="ctr">
              <a:spcBef>
                <a:spcPts val="100"/>
              </a:spcBef>
            </a:pPr>
            <a:r>
              <a:rPr sz="1200" spc="-33" dirty="0">
                <a:solidFill>
                  <a:srgbClr val="4985E8"/>
                </a:solidFill>
                <a:latin typeface="Arial"/>
                <a:cs typeface="Arial"/>
              </a:rPr>
              <a:t>Pool</a:t>
            </a:r>
            <a:endParaRPr sz="12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0506711" y="2304865"/>
            <a:ext cx="1495213" cy="197490"/>
          </a:xfrm>
          <a:prstGeom prst="rect">
            <a:avLst/>
          </a:prstGeom>
          <a:solidFill>
            <a:srgbClr val="FBE4CD"/>
          </a:solidFill>
          <a:ln w="19049">
            <a:solidFill>
              <a:srgbClr val="FF9900"/>
            </a:solidFill>
          </a:ln>
        </p:spPr>
        <p:txBody>
          <a:bodyPr vert="horz" wrap="square" lIns="0" tIns="12700" rIns="0" bIns="0" rtlCol="0">
            <a:spAutoFit/>
          </a:bodyPr>
          <a:lstStyle/>
          <a:p>
            <a:pPr algn="ctr">
              <a:spcBef>
                <a:spcPts val="100"/>
              </a:spcBef>
            </a:pPr>
            <a:r>
              <a:rPr sz="1200" spc="-33" dirty="0">
                <a:solidFill>
                  <a:srgbClr val="FF9900"/>
                </a:solidFill>
                <a:latin typeface="Arial"/>
                <a:cs typeface="Arial"/>
              </a:rPr>
              <a:t>Conv</a:t>
            </a:r>
            <a:endParaRPr sz="12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0506711" y="1989659"/>
            <a:ext cx="1495213" cy="197490"/>
          </a:xfrm>
          <a:prstGeom prst="rect">
            <a:avLst/>
          </a:prstGeom>
          <a:solidFill>
            <a:srgbClr val="D8D1E8"/>
          </a:solidFill>
          <a:ln w="19049">
            <a:solidFill>
              <a:srgbClr val="9900FF"/>
            </a:solidFill>
          </a:ln>
        </p:spPr>
        <p:txBody>
          <a:bodyPr vert="horz" wrap="square" lIns="0" tIns="12700" rIns="0" bIns="0" rtlCol="0">
            <a:spAutoFit/>
          </a:bodyPr>
          <a:lstStyle/>
          <a:p>
            <a:pPr marL="268387">
              <a:spcBef>
                <a:spcPts val="100"/>
              </a:spcBef>
            </a:pPr>
            <a:r>
              <a:rPr sz="1200" spc="-47" dirty="0">
                <a:solidFill>
                  <a:srgbClr val="9900FF"/>
                </a:solidFill>
                <a:latin typeface="Arial"/>
                <a:cs typeface="Arial"/>
              </a:rPr>
              <a:t>Dense </a:t>
            </a:r>
            <a:r>
              <a:rPr sz="1200" spc="-13" dirty="0">
                <a:solidFill>
                  <a:srgbClr val="9900FF"/>
                </a:solidFill>
                <a:latin typeface="Arial"/>
                <a:cs typeface="Arial"/>
              </a:rPr>
              <a:t>Block</a:t>
            </a:r>
            <a:r>
              <a:rPr sz="1200" dirty="0">
                <a:solidFill>
                  <a:srgbClr val="9900FF"/>
                </a:solidFill>
                <a:latin typeface="Arial"/>
                <a:cs typeface="Arial"/>
              </a:rPr>
              <a:t> 3</a:t>
            </a:r>
            <a:endParaRPr sz="12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0512846" y="1044034"/>
            <a:ext cx="1495213" cy="197490"/>
          </a:xfrm>
          <a:prstGeom prst="rect">
            <a:avLst/>
          </a:prstGeom>
          <a:solidFill>
            <a:srgbClr val="F4CCCC"/>
          </a:solidFill>
          <a:ln w="19049">
            <a:solidFill>
              <a:srgbClr val="FF0000"/>
            </a:solidFill>
          </a:ln>
        </p:spPr>
        <p:txBody>
          <a:bodyPr vert="horz" wrap="square" lIns="0" tIns="12700" rIns="0" bIns="0" rtlCol="0">
            <a:spAutoFit/>
          </a:bodyPr>
          <a:lstStyle/>
          <a:p>
            <a:pPr marL="474968">
              <a:spcBef>
                <a:spcPts val="100"/>
              </a:spcBef>
            </a:pPr>
            <a:r>
              <a:rPr sz="1200" spc="-27" dirty="0">
                <a:solidFill>
                  <a:srgbClr val="FF0000"/>
                </a:solidFill>
                <a:latin typeface="Arial"/>
                <a:cs typeface="Arial"/>
              </a:rPr>
              <a:t>Softmax</a:t>
            </a:r>
            <a:endParaRPr sz="12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0512846" y="1359243"/>
            <a:ext cx="1495213" cy="197490"/>
          </a:xfrm>
          <a:prstGeom prst="rect">
            <a:avLst/>
          </a:prstGeom>
          <a:solidFill>
            <a:srgbClr val="D8E9D3"/>
          </a:solidFill>
          <a:ln w="19049">
            <a:solidFill>
              <a:srgbClr val="38751C"/>
            </a:solidFill>
          </a:ln>
        </p:spPr>
        <p:txBody>
          <a:bodyPr vert="horz" wrap="square" lIns="0" tIns="12700" rIns="0" bIns="0" rtlCol="0">
            <a:spAutoFit/>
          </a:bodyPr>
          <a:lstStyle/>
          <a:p>
            <a:pPr algn="ctr">
              <a:spcBef>
                <a:spcPts val="100"/>
              </a:spcBef>
            </a:pPr>
            <a:r>
              <a:rPr sz="1200" spc="-67" dirty="0">
                <a:solidFill>
                  <a:srgbClr val="38751C"/>
                </a:solidFill>
                <a:latin typeface="Arial"/>
                <a:cs typeface="Arial"/>
              </a:rPr>
              <a:t>FC</a:t>
            </a:r>
            <a:endParaRPr sz="12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0506711" y="1674450"/>
            <a:ext cx="1495213" cy="197490"/>
          </a:xfrm>
          <a:prstGeom prst="rect">
            <a:avLst/>
          </a:prstGeom>
          <a:solidFill>
            <a:srgbClr val="C8DAF7"/>
          </a:solidFill>
          <a:ln w="19049">
            <a:solidFill>
              <a:srgbClr val="4985E8"/>
            </a:solidFill>
          </a:ln>
        </p:spPr>
        <p:txBody>
          <a:bodyPr vert="horz" wrap="square" lIns="0" tIns="12700" rIns="0" bIns="0" rtlCol="0">
            <a:spAutoFit/>
          </a:bodyPr>
          <a:lstStyle/>
          <a:p>
            <a:pPr algn="ctr">
              <a:spcBef>
                <a:spcPts val="100"/>
              </a:spcBef>
            </a:pPr>
            <a:r>
              <a:rPr sz="1200" spc="-33" dirty="0">
                <a:solidFill>
                  <a:srgbClr val="4985E8"/>
                </a:solidFill>
                <a:latin typeface="Arial"/>
                <a:cs typeface="Arial"/>
              </a:rPr>
              <a:t>Pool</a:t>
            </a:r>
            <a:endParaRPr sz="1200">
              <a:latin typeface="Arial"/>
              <a:cs typeface="Arial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323399" y="96115"/>
            <a:ext cx="3417147" cy="521547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z="3200" spc="-7" dirty="0">
                <a:solidFill>
                  <a:srgbClr val="000000"/>
                </a:solidFill>
              </a:rPr>
              <a:t>Beyond</a:t>
            </a:r>
            <a:r>
              <a:rPr sz="3200" spc="-120" dirty="0">
                <a:solidFill>
                  <a:srgbClr val="000000"/>
                </a:solidFill>
              </a:rPr>
              <a:t> </a:t>
            </a:r>
            <a:r>
              <a:rPr sz="3200" spc="-7" dirty="0">
                <a:solidFill>
                  <a:srgbClr val="000000"/>
                </a:solidFill>
              </a:rPr>
              <a:t>ResNets...</a:t>
            </a:r>
            <a:endParaRPr sz="3200"/>
          </a:p>
        </p:txBody>
      </p:sp>
      <p:sp>
        <p:nvSpPr>
          <p:cNvPr id="17" name="object 17"/>
          <p:cNvSpPr txBox="1"/>
          <p:nvPr/>
        </p:nvSpPr>
        <p:spPr>
          <a:xfrm>
            <a:off x="380366" y="1286515"/>
            <a:ext cx="2034540" cy="318347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900" i="1" spc="-7" dirty="0">
                <a:latin typeface="Arial"/>
                <a:cs typeface="Arial"/>
              </a:rPr>
              <a:t>[Huang et al.</a:t>
            </a:r>
            <a:r>
              <a:rPr sz="1900" i="1" spc="-107" dirty="0">
                <a:latin typeface="Arial"/>
                <a:cs typeface="Arial"/>
              </a:rPr>
              <a:t> </a:t>
            </a:r>
            <a:r>
              <a:rPr sz="1900" i="1" spc="-7" dirty="0">
                <a:latin typeface="Arial"/>
                <a:cs typeface="Arial"/>
              </a:rPr>
              <a:t>2017]</a:t>
            </a:r>
            <a:endParaRPr sz="19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66065" y="1834075"/>
            <a:ext cx="4976705" cy="2241127"/>
          </a:xfrm>
          <a:prstGeom prst="rect">
            <a:avLst/>
          </a:prstGeom>
        </p:spPr>
        <p:txBody>
          <a:bodyPr vert="horz" wrap="square" lIns="0" tIns="14393" rIns="0" bIns="0" rtlCol="0">
            <a:spAutoFit/>
          </a:bodyPr>
          <a:lstStyle/>
          <a:p>
            <a:pPr marL="422476" marR="6773" indent="-405543">
              <a:lnSpc>
                <a:spcPct val="100699"/>
              </a:lnSpc>
              <a:spcBef>
                <a:spcPts val="113"/>
              </a:spcBef>
              <a:buChar char="-"/>
              <a:tabLst>
                <a:tab pos="422476" algn="l"/>
                <a:tab pos="423323" algn="l"/>
              </a:tabLst>
            </a:pP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Dense blocks where each layer is 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connected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to every other layer in  feedforward</a:t>
            </a:r>
            <a:r>
              <a:rPr sz="2400" spc="-13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fashion</a:t>
            </a:r>
            <a:endParaRPr sz="2400" dirty="0">
              <a:latin typeface="Arial"/>
              <a:cs typeface="Arial"/>
            </a:endParaRPr>
          </a:p>
          <a:p>
            <a:pPr marL="422476" marR="142236" indent="-405543">
              <a:lnSpc>
                <a:spcPct val="100699"/>
              </a:lnSpc>
              <a:buChar char="-"/>
              <a:tabLst>
                <a:tab pos="422476" algn="l"/>
                <a:tab pos="423323" algn="l"/>
              </a:tabLst>
            </a:pP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Alleviates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vanishing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gradient, 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strengthens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feature</a:t>
            </a:r>
            <a:r>
              <a:rPr sz="2400" spc="-133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propagation,  encourages feature</a:t>
            </a:r>
            <a:r>
              <a:rPr sz="2400" spc="-27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reuse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64366" y="695447"/>
            <a:ext cx="7957820" cy="521547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3200" spc="-7" dirty="0">
                <a:latin typeface="Arial"/>
                <a:cs typeface="Arial"/>
              </a:rPr>
              <a:t>Densely Connected Convolutional</a:t>
            </a:r>
            <a:r>
              <a:rPr sz="3200" spc="-107" dirty="0">
                <a:latin typeface="Arial"/>
                <a:cs typeface="Arial"/>
              </a:rPr>
              <a:t> </a:t>
            </a:r>
            <a:r>
              <a:rPr sz="3200" spc="-7" dirty="0">
                <a:latin typeface="Arial"/>
                <a:cs typeface="Arial"/>
              </a:rPr>
              <a:t>Networks</a:t>
            </a:r>
            <a:endParaRPr sz="3200" dirty="0">
              <a:latin typeface="Arial"/>
              <a:cs typeface="Arial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8354150" y="5066990"/>
            <a:ext cx="2540" cy="129540"/>
          </a:xfrm>
          <a:custGeom>
            <a:avLst/>
            <a:gdLst/>
            <a:ahLst/>
            <a:cxnLst/>
            <a:rect l="l" t="t" r="r" b="b"/>
            <a:pathLst>
              <a:path w="1904" h="97154">
                <a:moveTo>
                  <a:pt x="0" y="96774"/>
                </a:moveTo>
                <a:lnTo>
                  <a:pt x="1324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8334950" y="5009357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49" y="43449"/>
                </a:moveTo>
                <a:lnTo>
                  <a:pt x="0" y="43024"/>
                </a:lnTo>
                <a:lnTo>
                  <a:pt x="16299" y="0"/>
                </a:lnTo>
                <a:lnTo>
                  <a:pt x="31449" y="434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334950" y="5009357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49" y="43449"/>
                </a:moveTo>
                <a:lnTo>
                  <a:pt x="16299" y="0"/>
                </a:lnTo>
                <a:lnTo>
                  <a:pt x="0" y="43024"/>
                </a:lnTo>
                <a:lnTo>
                  <a:pt x="31449" y="43449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775960" y="3266841"/>
            <a:ext cx="1581573" cy="1339425"/>
          </a:xfrm>
          <a:custGeom>
            <a:avLst/>
            <a:gdLst/>
            <a:ahLst/>
            <a:cxnLst/>
            <a:rect l="l" t="t" r="r" b="b"/>
            <a:pathLst>
              <a:path w="1186179" h="1004570">
                <a:moveTo>
                  <a:pt x="1185791" y="1004387"/>
                </a:moveTo>
                <a:lnTo>
                  <a:pt x="1169024" y="966336"/>
                </a:lnTo>
                <a:lnTo>
                  <a:pt x="1121852" y="935659"/>
                </a:lnTo>
                <a:lnTo>
                  <a:pt x="1048971" y="909867"/>
                </a:lnTo>
                <a:lnTo>
                  <a:pt x="1004357" y="898025"/>
                </a:lnTo>
                <a:lnTo>
                  <a:pt x="955077" y="886471"/>
                </a:lnTo>
                <a:lnTo>
                  <a:pt x="901717" y="874893"/>
                </a:lnTo>
                <a:lnTo>
                  <a:pt x="844864" y="862981"/>
                </a:lnTo>
                <a:lnTo>
                  <a:pt x="785106" y="850423"/>
                </a:lnTo>
                <a:lnTo>
                  <a:pt x="723029" y="836908"/>
                </a:lnTo>
                <a:lnTo>
                  <a:pt x="659221" y="822125"/>
                </a:lnTo>
                <a:lnTo>
                  <a:pt x="594267" y="805763"/>
                </a:lnTo>
                <a:lnTo>
                  <a:pt x="540358" y="790912"/>
                </a:lnTo>
                <a:lnTo>
                  <a:pt x="486533" y="774804"/>
                </a:lnTo>
                <a:lnTo>
                  <a:pt x="433252" y="757468"/>
                </a:lnTo>
                <a:lnTo>
                  <a:pt x="380976" y="738928"/>
                </a:lnTo>
                <a:lnTo>
                  <a:pt x="330168" y="719210"/>
                </a:lnTo>
                <a:lnTo>
                  <a:pt x="281288" y="698342"/>
                </a:lnTo>
                <a:lnTo>
                  <a:pt x="234797" y="676349"/>
                </a:lnTo>
                <a:lnTo>
                  <a:pt x="191157" y="653257"/>
                </a:lnTo>
                <a:lnTo>
                  <a:pt x="150828" y="629092"/>
                </a:lnTo>
                <a:lnTo>
                  <a:pt x="114273" y="603882"/>
                </a:lnTo>
                <a:lnTo>
                  <a:pt x="81951" y="577651"/>
                </a:lnTo>
                <a:lnTo>
                  <a:pt x="54325" y="550427"/>
                </a:lnTo>
                <a:lnTo>
                  <a:pt x="15004" y="493101"/>
                </a:lnTo>
                <a:lnTo>
                  <a:pt x="0" y="432114"/>
                </a:lnTo>
                <a:lnTo>
                  <a:pt x="2769" y="400314"/>
                </a:lnTo>
                <a:lnTo>
                  <a:pt x="32635" y="330479"/>
                </a:lnTo>
                <a:lnTo>
                  <a:pt x="59020" y="295106"/>
                </a:lnTo>
                <a:lnTo>
                  <a:pt x="92409" y="259945"/>
                </a:lnTo>
                <a:lnTo>
                  <a:pt x="132329" y="225382"/>
                </a:lnTo>
                <a:lnTo>
                  <a:pt x="178307" y="191802"/>
                </a:lnTo>
                <a:lnTo>
                  <a:pt x="229869" y="159593"/>
                </a:lnTo>
                <a:lnTo>
                  <a:pt x="286543" y="129139"/>
                </a:lnTo>
                <a:lnTo>
                  <a:pt x="326936" y="109998"/>
                </a:lnTo>
                <a:lnTo>
                  <a:pt x="369248" y="91924"/>
                </a:lnTo>
                <a:lnTo>
                  <a:pt x="413340" y="75030"/>
                </a:lnTo>
                <a:lnTo>
                  <a:pt x="459070" y="59431"/>
                </a:lnTo>
                <a:lnTo>
                  <a:pt x="506301" y="45239"/>
                </a:lnTo>
                <a:lnTo>
                  <a:pt x="554892" y="32567"/>
                </a:lnTo>
                <a:lnTo>
                  <a:pt x="592158" y="24131"/>
                </a:lnTo>
                <a:lnTo>
                  <a:pt x="630042" y="16662"/>
                </a:lnTo>
                <a:lnTo>
                  <a:pt x="668489" y="10211"/>
                </a:lnTo>
                <a:lnTo>
                  <a:pt x="707442" y="4824"/>
                </a:lnTo>
                <a:lnTo>
                  <a:pt x="746867" y="552"/>
                </a:lnTo>
                <a:lnTo>
                  <a:pt x="753017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765384" y="3212230"/>
            <a:ext cx="142432" cy="10922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8356200" y="4035141"/>
            <a:ext cx="0" cy="125307"/>
          </a:xfrm>
          <a:custGeom>
            <a:avLst/>
            <a:gdLst/>
            <a:ahLst/>
            <a:cxnLst/>
            <a:rect l="l" t="t" r="r" b="b"/>
            <a:pathLst>
              <a:path h="93980">
                <a:moveTo>
                  <a:pt x="0" y="0"/>
                </a:moveTo>
                <a:lnTo>
                  <a:pt x="0" y="93862"/>
                </a:lnTo>
              </a:path>
            </a:pathLst>
          </a:custGeom>
          <a:ln w="10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8335583" y="3983858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74" y="43324"/>
                </a:moveTo>
                <a:lnTo>
                  <a:pt x="0" y="43124"/>
                </a:lnTo>
                <a:lnTo>
                  <a:pt x="15999" y="0"/>
                </a:lnTo>
                <a:lnTo>
                  <a:pt x="31474" y="433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8335583" y="3983858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74" y="43324"/>
                </a:moveTo>
                <a:lnTo>
                  <a:pt x="15999" y="0"/>
                </a:lnTo>
                <a:lnTo>
                  <a:pt x="0" y="43124"/>
                </a:lnTo>
                <a:lnTo>
                  <a:pt x="31474" y="43324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8356632" y="4470673"/>
            <a:ext cx="0" cy="135467"/>
          </a:xfrm>
          <a:custGeom>
            <a:avLst/>
            <a:gdLst/>
            <a:ahLst/>
            <a:cxnLst/>
            <a:rect l="l" t="t" r="r" b="b"/>
            <a:pathLst>
              <a:path h="101600">
                <a:moveTo>
                  <a:pt x="0" y="0"/>
                </a:moveTo>
                <a:lnTo>
                  <a:pt x="0" y="101512"/>
                </a:lnTo>
              </a:path>
            </a:pathLst>
          </a:custGeom>
          <a:ln w="10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8335283" y="4419391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0" y="43324"/>
                </a:moveTo>
                <a:lnTo>
                  <a:pt x="15474" y="0"/>
                </a:lnTo>
                <a:lnTo>
                  <a:pt x="31474" y="43124"/>
                </a:lnTo>
                <a:lnTo>
                  <a:pt x="0" y="433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8335283" y="4419391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74" y="43124"/>
                </a:moveTo>
                <a:lnTo>
                  <a:pt x="15474" y="0"/>
                </a:lnTo>
                <a:lnTo>
                  <a:pt x="0" y="43324"/>
                </a:lnTo>
                <a:lnTo>
                  <a:pt x="31474" y="43124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547418" y="4606025"/>
            <a:ext cx="1619673" cy="385233"/>
          </a:xfrm>
          <a:custGeom>
            <a:avLst/>
            <a:gdLst/>
            <a:ahLst/>
            <a:cxnLst/>
            <a:rect l="l" t="t" r="r" b="b"/>
            <a:pathLst>
              <a:path w="1214754" h="288925">
                <a:moveTo>
                  <a:pt x="0" y="0"/>
                </a:moveTo>
                <a:lnTo>
                  <a:pt x="1214397" y="0"/>
                </a:lnTo>
                <a:lnTo>
                  <a:pt x="1214397" y="288599"/>
                </a:lnTo>
                <a:lnTo>
                  <a:pt x="0" y="288599"/>
                </a:lnTo>
                <a:lnTo>
                  <a:pt x="0" y="0"/>
                </a:lnTo>
                <a:close/>
              </a:path>
            </a:pathLst>
          </a:custGeom>
          <a:solidFill>
            <a:srgbClr val="FBE4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7547418" y="4606025"/>
            <a:ext cx="1619673" cy="385233"/>
          </a:xfrm>
          <a:custGeom>
            <a:avLst/>
            <a:gdLst/>
            <a:ahLst/>
            <a:cxnLst/>
            <a:rect l="l" t="t" r="r" b="b"/>
            <a:pathLst>
              <a:path w="1214754" h="288925">
                <a:moveTo>
                  <a:pt x="0" y="0"/>
                </a:moveTo>
                <a:lnTo>
                  <a:pt x="1214397" y="0"/>
                </a:lnTo>
                <a:lnTo>
                  <a:pt x="1214397" y="288599"/>
                </a:lnTo>
                <a:lnTo>
                  <a:pt x="0" y="2885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8187137" y="4693523"/>
            <a:ext cx="340360" cy="186375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100" spc="-27" dirty="0">
                <a:solidFill>
                  <a:srgbClr val="FF9900"/>
                </a:solidFill>
                <a:latin typeface="Arial"/>
                <a:cs typeface="Arial"/>
              </a:rPr>
              <a:t>Conv</a:t>
            </a:r>
            <a:endParaRPr sz="1100">
              <a:latin typeface="Arial"/>
              <a:cs typeface="Arial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8355616" y="3009613"/>
            <a:ext cx="0" cy="125307"/>
          </a:xfrm>
          <a:custGeom>
            <a:avLst/>
            <a:gdLst/>
            <a:ahLst/>
            <a:cxnLst/>
            <a:rect l="l" t="t" r="r" b="b"/>
            <a:pathLst>
              <a:path h="93980">
                <a:moveTo>
                  <a:pt x="0" y="0"/>
                </a:moveTo>
                <a:lnTo>
                  <a:pt x="0" y="93847"/>
                </a:lnTo>
              </a:path>
            </a:pathLst>
          </a:custGeom>
          <a:ln w="97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8334516" y="2958331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0" y="43257"/>
                </a:moveTo>
                <a:lnTo>
                  <a:pt x="15649" y="0"/>
                </a:lnTo>
                <a:lnTo>
                  <a:pt x="31474" y="43194"/>
                </a:lnTo>
                <a:lnTo>
                  <a:pt x="0" y="4325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8334516" y="2958331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74" y="43194"/>
                </a:moveTo>
                <a:lnTo>
                  <a:pt x="15649" y="0"/>
                </a:lnTo>
                <a:lnTo>
                  <a:pt x="0" y="43257"/>
                </a:lnTo>
                <a:lnTo>
                  <a:pt x="31474" y="43194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8355317" y="3461893"/>
            <a:ext cx="2540" cy="119380"/>
          </a:xfrm>
          <a:custGeom>
            <a:avLst/>
            <a:gdLst/>
            <a:ahLst/>
            <a:cxnLst/>
            <a:rect l="l" t="t" r="r" b="b"/>
            <a:pathLst>
              <a:path w="1904" h="89535">
                <a:moveTo>
                  <a:pt x="1274" y="88949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8334349" y="3404259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0" y="43449"/>
                </a:moveTo>
                <a:lnTo>
                  <a:pt x="15099" y="0"/>
                </a:lnTo>
                <a:lnTo>
                  <a:pt x="31449" y="42999"/>
                </a:lnTo>
                <a:lnTo>
                  <a:pt x="0" y="4344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8334349" y="3404259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49" y="42999"/>
                </a:moveTo>
                <a:lnTo>
                  <a:pt x="15099" y="0"/>
                </a:lnTo>
                <a:lnTo>
                  <a:pt x="0" y="43449"/>
                </a:lnTo>
                <a:lnTo>
                  <a:pt x="31449" y="42999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7547418" y="3580493"/>
            <a:ext cx="1619673" cy="385233"/>
          </a:xfrm>
          <a:custGeom>
            <a:avLst/>
            <a:gdLst/>
            <a:ahLst/>
            <a:cxnLst/>
            <a:rect l="l" t="t" r="r" b="b"/>
            <a:pathLst>
              <a:path w="1214754" h="288925">
                <a:moveTo>
                  <a:pt x="0" y="0"/>
                </a:moveTo>
                <a:lnTo>
                  <a:pt x="1214397" y="0"/>
                </a:lnTo>
                <a:lnTo>
                  <a:pt x="1214397" y="288599"/>
                </a:lnTo>
                <a:lnTo>
                  <a:pt x="0" y="288599"/>
                </a:lnTo>
                <a:lnTo>
                  <a:pt x="0" y="0"/>
                </a:lnTo>
                <a:close/>
              </a:path>
            </a:pathLst>
          </a:custGeom>
          <a:solidFill>
            <a:srgbClr val="FBE4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7547418" y="3580493"/>
            <a:ext cx="1619673" cy="385233"/>
          </a:xfrm>
          <a:custGeom>
            <a:avLst/>
            <a:gdLst/>
            <a:ahLst/>
            <a:cxnLst/>
            <a:rect l="l" t="t" r="r" b="b"/>
            <a:pathLst>
              <a:path w="1214754" h="288925">
                <a:moveTo>
                  <a:pt x="0" y="0"/>
                </a:moveTo>
                <a:lnTo>
                  <a:pt x="1214397" y="0"/>
                </a:lnTo>
                <a:lnTo>
                  <a:pt x="1214397" y="288599"/>
                </a:lnTo>
                <a:lnTo>
                  <a:pt x="0" y="2885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 txBox="1"/>
          <p:nvPr/>
        </p:nvSpPr>
        <p:spPr>
          <a:xfrm>
            <a:off x="8187137" y="3667988"/>
            <a:ext cx="340360" cy="186375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100" spc="-27" dirty="0">
                <a:solidFill>
                  <a:srgbClr val="FF9900"/>
                </a:solidFill>
                <a:latin typeface="Arial"/>
                <a:cs typeface="Arial"/>
              </a:rPr>
              <a:t>Conv</a:t>
            </a:r>
            <a:endParaRPr sz="1100">
              <a:latin typeface="Arial"/>
              <a:cs typeface="Arial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8354532" y="1984081"/>
            <a:ext cx="0" cy="115147"/>
          </a:xfrm>
          <a:custGeom>
            <a:avLst/>
            <a:gdLst/>
            <a:ahLst/>
            <a:cxnLst/>
            <a:rect l="l" t="t" r="r" b="b"/>
            <a:pathLst>
              <a:path h="86359">
                <a:moveTo>
                  <a:pt x="0" y="0"/>
                </a:moveTo>
                <a:lnTo>
                  <a:pt x="0" y="86172"/>
                </a:lnTo>
              </a:path>
            </a:pathLst>
          </a:custGeom>
          <a:ln w="10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8333916" y="1932799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5">
                <a:moveTo>
                  <a:pt x="31474" y="43317"/>
                </a:moveTo>
                <a:lnTo>
                  <a:pt x="0" y="43132"/>
                </a:lnTo>
                <a:lnTo>
                  <a:pt x="15999" y="0"/>
                </a:lnTo>
                <a:lnTo>
                  <a:pt x="31474" y="4331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8333916" y="1932799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5">
                <a:moveTo>
                  <a:pt x="31474" y="43317"/>
                </a:moveTo>
                <a:lnTo>
                  <a:pt x="15999" y="0"/>
                </a:lnTo>
                <a:lnTo>
                  <a:pt x="0" y="43132"/>
                </a:lnTo>
                <a:lnTo>
                  <a:pt x="31474" y="43317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8354965" y="2419615"/>
            <a:ext cx="0" cy="135467"/>
          </a:xfrm>
          <a:custGeom>
            <a:avLst/>
            <a:gdLst/>
            <a:ahLst/>
            <a:cxnLst/>
            <a:rect l="l" t="t" r="r" b="b"/>
            <a:pathLst>
              <a:path h="101600">
                <a:moveTo>
                  <a:pt x="0" y="0"/>
                </a:moveTo>
                <a:lnTo>
                  <a:pt x="0" y="101512"/>
                </a:lnTo>
              </a:path>
            </a:pathLst>
          </a:custGeom>
          <a:ln w="10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8333616" y="2368331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0" y="43317"/>
                </a:moveTo>
                <a:lnTo>
                  <a:pt x="15474" y="0"/>
                </a:lnTo>
                <a:lnTo>
                  <a:pt x="31474" y="43132"/>
                </a:lnTo>
                <a:lnTo>
                  <a:pt x="0" y="4331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8333616" y="2368331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74" y="43132"/>
                </a:moveTo>
                <a:lnTo>
                  <a:pt x="15474" y="0"/>
                </a:lnTo>
                <a:lnTo>
                  <a:pt x="0" y="43317"/>
                </a:lnTo>
                <a:lnTo>
                  <a:pt x="31474" y="43132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7545752" y="2554965"/>
            <a:ext cx="1619673" cy="385233"/>
          </a:xfrm>
          <a:custGeom>
            <a:avLst/>
            <a:gdLst/>
            <a:ahLst/>
            <a:cxnLst/>
            <a:rect l="l" t="t" r="r" b="b"/>
            <a:pathLst>
              <a:path w="1214754" h="288925">
                <a:moveTo>
                  <a:pt x="0" y="0"/>
                </a:moveTo>
                <a:lnTo>
                  <a:pt x="1214397" y="0"/>
                </a:lnTo>
                <a:lnTo>
                  <a:pt x="1214397" y="288599"/>
                </a:lnTo>
                <a:lnTo>
                  <a:pt x="0" y="288599"/>
                </a:lnTo>
                <a:lnTo>
                  <a:pt x="0" y="0"/>
                </a:lnTo>
                <a:close/>
              </a:path>
            </a:pathLst>
          </a:custGeom>
          <a:solidFill>
            <a:srgbClr val="FBE4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7545752" y="2554965"/>
            <a:ext cx="1619673" cy="385233"/>
          </a:xfrm>
          <a:custGeom>
            <a:avLst/>
            <a:gdLst/>
            <a:ahLst/>
            <a:cxnLst/>
            <a:rect l="l" t="t" r="r" b="b"/>
            <a:pathLst>
              <a:path w="1214754" h="288925">
                <a:moveTo>
                  <a:pt x="0" y="0"/>
                </a:moveTo>
                <a:lnTo>
                  <a:pt x="1214397" y="0"/>
                </a:lnTo>
                <a:lnTo>
                  <a:pt x="1214397" y="288599"/>
                </a:lnTo>
                <a:lnTo>
                  <a:pt x="0" y="2885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 txBox="1"/>
          <p:nvPr/>
        </p:nvSpPr>
        <p:spPr>
          <a:xfrm>
            <a:off x="7958519" y="2642464"/>
            <a:ext cx="794173" cy="186375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100" spc="-13" dirty="0">
                <a:solidFill>
                  <a:srgbClr val="FF9900"/>
                </a:solidFill>
                <a:latin typeface="Arial"/>
                <a:cs typeface="Arial"/>
              </a:rPr>
              <a:t>1x1 conv,</a:t>
            </a:r>
            <a:r>
              <a:rPr sz="1100" spc="-100" dirty="0">
                <a:solidFill>
                  <a:srgbClr val="FF9900"/>
                </a:solidFill>
                <a:latin typeface="Arial"/>
                <a:cs typeface="Arial"/>
              </a:rPr>
              <a:t> </a:t>
            </a:r>
            <a:r>
              <a:rPr sz="1100" spc="-7" dirty="0">
                <a:solidFill>
                  <a:srgbClr val="FF9900"/>
                </a:solidFill>
                <a:latin typeface="Arial"/>
                <a:cs typeface="Arial"/>
              </a:rPr>
              <a:t>64</a:t>
            </a:r>
            <a:endParaRPr sz="1100">
              <a:latin typeface="Arial"/>
              <a:cs typeface="Arial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8354965" y="1394083"/>
            <a:ext cx="0" cy="135467"/>
          </a:xfrm>
          <a:custGeom>
            <a:avLst/>
            <a:gdLst/>
            <a:ahLst/>
            <a:cxnLst/>
            <a:rect l="l" t="t" r="r" b="b"/>
            <a:pathLst>
              <a:path h="101600">
                <a:moveTo>
                  <a:pt x="0" y="0"/>
                </a:moveTo>
                <a:lnTo>
                  <a:pt x="0" y="101512"/>
                </a:lnTo>
              </a:path>
            </a:pathLst>
          </a:custGeom>
          <a:ln w="1009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8333616" y="1342801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5">
                <a:moveTo>
                  <a:pt x="0" y="43317"/>
                </a:moveTo>
                <a:lnTo>
                  <a:pt x="15474" y="0"/>
                </a:lnTo>
                <a:lnTo>
                  <a:pt x="31474" y="43132"/>
                </a:lnTo>
                <a:lnTo>
                  <a:pt x="0" y="4331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8333616" y="1342801"/>
            <a:ext cx="42333" cy="58420"/>
          </a:xfrm>
          <a:custGeom>
            <a:avLst/>
            <a:gdLst/>
            <a:ahLst/>
            <a:cxnLst/>
            <a:rect l="l" t="t" r="r" b="b"/>
            <a:pathLst>
              <a:path w="31750" h="43815">
                <a:moveTo>
                  <a:pt x="31474" y="43132"/>
                </a:moveTo>
                <a:lnTo>
                  <a:pt x="15474" y="0"/>
                </a:lnTo>
                <a:lnTo>
                  <a:pt x="0" y="43317"/>
                </a:lnTo>
                <a:lnTo>
                  <a:pt x="31474" y="43132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7545752" y="1529434"/>
            <a:ext cx="1619673" cy="385233"/>
          </a:xfrm>
          <a:custGeom>
            <a:avLst/>
            <a:gdLst/>
            <a:ahLst/>
            <a:cxnLst/>
            <a:rect l="l" t="t" r="r" b="b"/>
            <a:pathLst>
              <a:path w="1214754" h="288925">
                <a:moveTo>
                  <a:pt x="0" y="0"/>
                </a:moveTo>
                <a:lnTo>
                  <a:pt x="1214397" y="0"/>
                </a:lnTo>
                <a:lnTo>
                  <a:pt x="1214397" y="288599"/>
                </a:lnTo>
                <a:lnTo>
                  <a:pt x="0" y="288599"/>
                </a:lnTo>
                <a:lnTo>
                  <a:pt x="0" y="0"/>
                </a:lnTo>
                <a:close/>
              </a:path>
            </a:pathLst>
          </a:custGeom>
          <a:solidFill>
            <a:srgbClr val="FBE4C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7545752" y="1529434"/>
            <a:ext cx="1619673" cy="385233"/>
          </a:xfrm>
          <a:custGeom>
            <a:avLst/>
            <a:gdLst/>
            <a:ahLst/>
            <a:cxnLst/>
            <a:rect l="l" t="t" r="r" b="b"/>
            <a:pathLst>
              <a:path w="1214754" h="288925">
                <a:moveTo>
                  <a:pt x="0" y="0"/>
                </a:moveTo>
                <a:lnTo>
                  <a:pt x="1214397" y="0"/>
                </a:lnTo>
                <a:lnTo>
                  <a:pt x="1214397" y="288599"/>
                </a:lnTo>
                <a:lnTo>
                  <a:pt x="0" y="2885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FF99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 txBox="1"/>
          <p:nvPr/>
        </p:nvSpPr>
        <p:spPr>
          <a:xfrm>
            <a:off x="7958519" y="1616929"/>
            <a:ext cx="794173" cy="186375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100" spc="-13" dirty="0">
                <a:solidFill>
                  <a:srgbClr val="FF9900"/>
                </a:solidFill>
                <a:latin typeface="Arial"/>
                <a:cs typeface="Arial"/>
              </a:rPr>
              <a:t>1x1 conv,</a:t>
            </a:r>
            <a:r>
              <a:rPr sz="1100" spc="-100" dirty="0">
                <a:solidFill>
                  <a:srgbClr val="FF9900"/>
                </a:solidFill>
                <a:latin typeface="Arial"/>
                <a:cs typeface="Arial"/>
              </a:rPr>
              <a:t> </a:t>
            </a:r>
            <a:r>
              <a:rPr sz="1100" spc="-7" dirty="0">
                <a:solidFill>
                  <a:srgbClr val="FF9900"/>
                </a:solidFill>
                <a:latin typeface="Arial"/>
                <a:cs typeface="Arial"/>
              </a:rPr>
              <a:t>64</a:t>
            </a:r>
            <a:endParaRPr sz="1100">
              <a:latin typeface="Arial"/>
              <a:cs typeface="Arial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8357017" y="2241562"/>
            <a:ext cx="1438487" cy="2364740"/>
          </a:xfrm>
          <a:custGeom>
            <a:avLst/>
            <a:gdLst/>
            <a:ahLst/>
            <a:cxnLst/>
            <a:rect l="l" t="t" r="r" b="b"/>
            <a:pathLst>
              <a:path w="1078865" h="1773554">
                <a:moveTo>
                  <a:pt x="0" y="1773346"/>
                </a:moveTo>
                <a:lnTo>
                  <a:pt x="38769" y="1738358"/>
                </a:lnTo>
                <a:lnTo>
                  <a:pt x="102079" y="1726566"/>
                </a:lnTo>
                <a:lnTo>
                  <a:pt x="142951" y="1721572"/>
                </a:lnTo>
                <a:lnTo>
                  <a:pt x="189069" y="1716042"/>
                </a:lnTo>
                <a:lnTo>
                  <a:pt x="239760" y="1709121"/>
                </a:lnTo>
                <a:lnTo>
                  <a:pt x="294350" y="1699958"/>
                </a:lnTo>
                <a:lnTo>
                  <a:pt x="352165" y="1687700"/>
                </a:lnTo>
                <a:lnTo>
                  <a:pt x="412532" y="1671493"/>
                </a:lnTo>
                <a:lnTo>
                  <a:pt x="474776" y="1650485"/>
                </a:lnTo>
                <a:lnTo>
                  <a:pt x="538223" y="1623821"/>
                </a:lnTo>
                <a:lnTo>
                  <a:pt x="576002" y="1605098"/>
                </a:lnTo>
                <a:lnTo>
                  <a:pt x="613776" y="1584169"/>
                </a:lnTo>
                <a:lnTo>
                  <a:pt x="651356" y="1561101"/>
                </a:lnTo>
                <a:lnTo>
                  <a:pt x="688552" y="1535961"/>
                </a:lnTo>
                <a:lnTo>
                  <a:pt x="725175" y="1508816"/>
                </a:lnTo>
                <a:lnTo>
                  <a:pt x="761036" y="1479733"/>
                </a:lnTo>
                <a:lnTo>
                  <a:pt x="795944" y="1448779"/>
                </a:lnTo>
                <a:lnTo>
                  <a:pt x="829711" y="1416021"/>
                </a:lnTo>
                <a:lnTo>
                  <a:pt x="862146" y="1381526"/>
                </a:lnTo>
                <a:lnTo>
                  <a:pt x="893061" y="1345360"/>
                </a:lnTo>
                <a:lnTo>
                  <a:pt x="922266" y="1307592"/>
                </a:lnTo>
                <a:lnTo>
                  <a:pt x="949572" y="1268287"/>
                </a:lnTo>
                <a:lnTo>
                  <a:pt x="974789" y="1227513"/>
                </a:lnTo>
                <a:lnTo>
                  <a:pt x="997727" y="1185336"/>
                </a:lnTo>
                <a:lnTo>
                  <a:pt x="1018197" y="1141824"/>
                </a:lnTo>
                <a:lnTo>
                  <a:pt x="1036010" y="1097044"/>
                </a:lnTo>
                <a:lnTo>
                  <a:pt x="1050976" y="1051063"/>
                </a:lnTo>
                <a:lnTo>
                  <a:pt x="1062906" y="1003947"/>
                </a:lnTo>
                <a:lnTo>
                  <a:pt x="1071610" y="955764"/>
                </a:lnTo>
                <a:lnTo>
                  <a:pt x="1076899" y="906581"/>
                </a:lnTo>
                <a:lnTo>
                  <a:pt x="1078583" y="856464"/>
                </a:lnTo>
                <a:lnTo>
                  <a:pt x="1076472" y="805480"/>
                </a:lnTo>
                <a:lnTo>
                  <a:pt x="1071089" y="758068"/>
                </a:lnTo>
                <a:lnTo>
                  <a:pt x="1062485" y="710204"/>
                </a:lnTo>
                <a:lnTo>
                  <a:pt x="1050786" y="662107"/>
                </a:lnTo>
                <a:lnTo>
                  <a:pt x="1036121" y="613996"/>
                </a:lnTo>
                <a:lnTo>
                  <a:pt x="1018613" y="566091"/>
                </a:lnTo>
                <a:lnTo>
                  <a:pt x="998391" y="518612"/>
                </a:lnTo>
                <a:lnTo>
                  <a:pt x="975581" y="471779"/>
                </a:lnTo>
                <a:lnTo>
                  <a:pt x="950308" y="425810"/>
                </a:lnTo>
                <a:lnTo>
                  <a:pt x="922699" y="380927"/>
                </a:lnTo>
                <a:lnTo>
                  <a:pt x="892881" y="337347"/>
                </a:lnTo>
                <a:lnTo>
                  <a:pt x="860980" y="295291"/>
                </a:lnTo>
                <a:lnTo>
                  <a:pt x="827123" y="254979"/>
                </a:lnTo>
                <a:lnTo>
                  <a:pt x="791442" y="216630"/>
                </a:lnTo>
                <a:lnTo>
                  <a:pt x="754058" y="180463"/>
                </a:lnTo>
                <a:lnTo>
                  <a:pt x="715098" y="146698"/>
                </a:lnTo>
                <a:lnTo>
                  <a:pt x="674688" y="115556"/>
                </a:lnTo>
                <a:lnTo>
                  <a:pt x="632954" y="87254"/>
                </a:lnTo>
                <a:lnTo>
                  <a:pt x="590023" y="62014"/>
                </a:lnTo>
                <a:lnTo>
                  <a:pt x="523667" y="30374"/>
                </a:lnTo>
                <a:lnTo>
                  <a:pt x="455324" y="6857"/>
                </a:lnTo>
                <a:lnTo>
                  <a:pt x="429274" y="282"/>
                </a:lnTo>
                <a:lnTo>
                  <a:pt x="427974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8800415" y="2187175"/>
            <a:ext cx="144632" cy="10877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8354150" y="2236532"/>
            <a:ext cx="1799167" cy="2959947"/>
          </a:xfrm>
          <a:custGeom>
            <a:avLst/>
            <a:gdLst/>
            <a:ahLst/>
            <a:cxnLst/>
            <a:rect l="l" t="t" r="r" b="b"/>
            <a:pathLst>
              <a:path w="1349375" h="2219960">
                <a:moveTo>
                  <a:pt x="0" y="2219618"/>
                </a:moveTo>
                <a:lnTo>
                  <a:pt x="36528" y="2194513"/>
                </a:lnTo>
                <a:lnTo>
                  <a:pt x="97011" y="2189200"/>
                </a:lnTo>
                <a:lnTo>
                  <a:pt x="136489" y="2187810"/>
                </a:lnTo>
                <a:lnTo>
                  <a:pt x="181411" y="2186304"/>
                </a:lnTo>
                <a:lnTo>
                  <a:pt x="231242" y="2183963"/>
                </a:lnTo>
                <a:lnTo>
                  <a:pt x="285448" y="2180066"/>
                </a:lnTo>
                <a:lnTo>
                  <a:pt x="343495" y="2173894"/>
                </a:lnTo>
                <a:lnTo>
                  <a:pt x="404848" y="2164725"/>
                </a:lnTo>
                <a:lnTo>
                  <a:pt x="468971" y="2151841"/>
                </a:lnTo>
                <a:lnTo>
                  <a:pt x="535332" y="2134521"/>
                </a:lnTo>
                <a:lnTo>
                  <a:pt x="603394" y="2112045"/>
                </a:lnTo>
                <a:lnTo>
                  <a:pt x="672623" y="2083693"/>
                </a:lnTo>
                <a:lnTo>
                  <a:pt x="710001" y="2065866"/>
                </a:lnTo>
                <a:lnTo>
                  <a:pt x="747439" y="2046192"/>
                </a:lnTo>
                <a:lnTo>
                  <a:pt x="784816" y="2024717"/>
                </a:lnTo>
                <a:lnTo>
                  <a:pt x="822012" y="2001487"/>
                </a:lnTo>
                <a:lnTo>
                  <a:pt x="858905" y="1976548"/>
                </a:lnTo>
                <a:lnTo>
                  <a:pt x="895374" y="1949947"/>
                </a:lnTo>
                <a:lnTo>
                  <a:pt x="931297" y="1921729"/>
                </a:lnTo>
                <a:lnTo>
                  <a:pt x="966555" y="1891941"/>
                </a:lnTo>
                <a:lnTo>
                  <a:pt x="1001025" y="1860628"/>
                </a:lnTo>
                <a:lnTo>
                  <a:pt x="1034586" y="1827837"/>
                </a:lnTo>
                <a:lnTo>
                  <a:pt x="1067118" y="1793614"/>
                </a:lnTo>
                <a:lnTo>
                  <a:pt x="1098499" y="1758004"/>
                </a:lnTo>
                <a:lnTo>
                  <a:pt x="1128609" y="1721054"/>
                </a:lnTo>
                <a:lnTo>
                  <a:pt x="1157325" y="1682809"/>
                </a:lnTo>
                <a:lnTo>
                  <a:pt x="1184528" y="1643317"/>
                </a:lnTo>
                <a:lnTo>
                  <a:pt x="1210095" y="1602622"/>
                </a:lnTo>
                <a:lnTo>
                  <a:pt x="1233906" y="1560772"/>
                </a:lnTo>
                <a:lnTo>
                  <a:pt x="1255839" y="1517811"/>
                </a:lnTo>
                <a:lnTo>
                  <a:pt x="1275774" y="1473787"/>
                </a:lnTo>
                <a:lnTo>
                  <a:pt x="1293590" y="1428745"/>
                </a:lnTo>
                <a:lnTo>
                  <a:pt x="1309164" y="1382731"/>
                </a:lnTo>
                <a:lnTo>
                  <a:pt x="1322377" y="1335792"/>
                </a:lnTo>
                <a:lnTo>
                  <a:pt x="1333107" y="1287973"/>
                </a:lnTo>
                <a:lnTo>
                  <a:pt x="1341233" y="1239320"/>
                </a:lnTo>
                <a:lnTo>
                  <a:pt x="1346633" y="1189880"/>
                </a:lnTo>
                <a:lnTo>
                  <a:pt x="1349187" y="1139698"/>
                </a:lnTo>
                <a:lnTo>
                  <a:pt x="1348774" y="1088821"/>
                </a:lnTo>
                <a:lnTo>
                  <a:pt x="1345272" y="1037295"/>
                </a:lnTo>
                <a:lnTo>
                  <a:pt x="1339601" y="991730"/>
                </a:lnTo>
                <a:lnTo>
                  <a:pt x="1331542" y="945821"/>
                </a:lnTo>
                <a:lnTo>
                  <a:pt x="1321161" y="899684"/>
                </a:lnTo>
                <a:lnTo>
                  <a:pt x="1308527" y="853438"/>
                </a:lnTo>
                <a:lnTo>
                  <a:pt x="1293708" y="807200"/>
                </a:lnTo>
                <a:lnTo>
                  <a:pt x="1276772" y="761086"/>
                </a:lnTo>
                <a:lnTo>
                  <a:pt x="1257787" y="715216"/>
                </a:lnTo>
                <a:lnTo>
                  <a:pt x="1236822" y="669706"/>
                </a:lnTo>
                <a:lnTo>
                  <a:pt x="1213944" y="624673"/>
                </a:lnTo>
                <a:lnTo>
                  <a:pt x="1189222" y="580236"/>
                </a:lnTo>
                <a:lnTo>
                  <a:pt x="1162724" y="536511"/>
                </a:lnTo>
                <a:lnTo>
                  <a:pt x="1134518" y="493616"/>
                </a:lnTo>
                <a:lnTo>
                  <a:pt x="1104671" y="451669"/>
                </a:lnTo>
                <a:lnTo>
                  <a:pt x="1073253" y="410786"/>
                </a:lnTo>
                <a:lnTo>
                  <a:pt x="1040330" y="371086"/>
                </a:lnTo>
                <a:lnTo>
                  <a:pt x="1005972" y="332686"/>
                </a:lnTo>
                <a:lnTo>
                  <a:pt x="970246" y="295704"/>
                </a:lnTo>
                <a:lnTo>
                  <a:pt x="933220" y="260256"/>
                </a:lnTo>
                <a:lnTo>
                  <a:pt x="894961" y="226460"/>
                </a:lnTo>
                <a:lnTo>
                  <a:pt x="855538" y="194434"/>
                </a:lnTo>
                <a:lnTo>
                  <a:pt x="815020" y="164295"/>
                </a:lnTo>
                <a:lnTo>
                  <a:pt x="773474" y="136161"/>
                </a:lnTo>
                <a:lnTo>
                  <a:pt x="730969" y="110149"/>
                </a:lnTo>
                <a:lnTo>
                  <a:pt x="687573" y="86377"/>
                </a:lnTo>
                <a:lnTo>
                  <a:pt x="643354" y="64961"/>
                </a:lnTo>
                <a:lnTo>
                  <a:pt x="598380" y="46019"/>
                </a:lnTo>
                <a:lnTo>
                  <a:pt x="552721" y="29669"/>
                </a:lnTo>
                <a:lnTo>
                  <a:pt x="506448" y="16029"/>
                </a:lnTo>
                <a:lnTo>
                  <a:pt x="459599" y="5214"/>
                </a:lnTo>
                <a:lnTo>
                  <a:pt x="435999" y="904"/>
                </a:lnTo>
                <a:lnTo>
                  <a:pt x="430449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8800449" y="2182012"/>
            <a:ext cx="143665" cy="10904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6143453" y="3265076"/>
            <a:ext cx="1739053" cy="2033693"/>
          </a:xfrm>
          <a:custGeom>
            <a:avLst/>
            <a:gdLst/>
            <a:ahLst/>
            <a:cxnLst/>
            <a:rect l="l" t="t" r="r" b="b"/>
            <a:pathLst>
              <a:path w="1304289" h="1525270">
                <a:moveTo>
                  <a:pt x="1303722" y="1525159"/>
                </a:moveTo>
                <a:lnTo>
                  <a:pt x="1247851" y="1524232"/>
                </a:lnTo>
                <a:lnTo>
                  <a:pt x="1192050" y="1521486"/>
                </a:lnTo>
                <a:lnTo>
                  <a:pt x="1136413" y="1516975"/>
                </a:lnTo>
                <a:lnTo>
                  <a:pt x="1081032" y="1510753"/>
                </a:lnTo>
                <a:lnTo>
                  <a:pt x="1026001" y="1502872"/>
                </a:lnTo>
                <a:lnTo>
                  <a:pt x="971413" y="1493387"/>
                </a:lnTo>
                <a:lnTo>
                  <a:pt x="917362" y="1482350"/>
                </a:lnTo>
                <a:lnTo>
                  <a:pt x="863939" y="1469816"/>
                </a:lnTo>
                <a:lnTo>
                  <a:pt x="811239" y="1455838"/>
                </a:lnTo>
                <a:lnTo>
                  <a:pt x="759355" y="1440469"/>
                </a:lnTo>
                <a:lnTo>
                  <a:pt x="708380" y="1423763"/>
                </a:lnTo>
                <a:lnTo>
                  <a:pt x="658408" y="1405773"/>
                </a:lnTo>
                <a:lnTo>
                  <a:pt x="609530" y="1386553"/>
                </a:lnTo>
                <a:lnTo>
                  <a:pt x="561841" y="1366157"/>
                </a:lnTo>
                <a:lnTo>
                  <a:pt x="515434" y="1344637"/>
                </a:lnTo>
                <a:lnTo>
                  <a:pt x="470402" y="1322048"/>
                </a:lnTo>
                <a:lnTo>
                  <a:pt x="426838" y="1298442"/>
                </a:lnTo>
                <a:lnTo>
                  <a:pt x="384836" y="1273874"/>
                </a:lnTo>
                <a:lnTo>
                  <a:pt x="344488" y="1248396"/>
                </a:lnTo>
                <a:lnTo>
                  <a:pt x="305888" y="1222063"/>
                </a:lnTo>
                <a:lnTo>
                  <a:pt x="269129" y="1194928"/>
                </a:lnTo>
                <a:lnTo>
                  <a:pt x="234304" y="1167044"/>
                </a:lnTo>
                <a:lnTo>
                  <a:pt x="201507" y="1138465"/>
                </a:lnTo>
                <a:lnTo>
                  <a:pt x="170830" y="1109244"/>
                </a:lnTo>
                <a:lnTo>
                  <a:pt x="142367" y="1079435"/>
                </a:lnTo>
                <a:lnTo>
                  <a:pt x="116211" y="1049091"/>
                </a:lnTo>
                <a:lnTo>
                  <a:pt x="92455" y="1018266"/>
                </a:lnTo>
                <a:lnTo>
                  <a:pt x="52517" y="955386"/>
                </a:lnTo>
                <a:lnTo>
                  <a:pt x="23297" y="891223"/>
                </a:lnTo>
                <a:lnTo>
                  <a:pt x="5543" y="826205"/>
                </a:lnTo>
                <a:lnTo>
                  <a:pt x="0" y="760760"/>
                </a:lnTo>
                <a:lnTo>
                  <a:pt x="3004" y="719823"/>
                </a:lnTo>
                <a:lnTo>
                  <a:pt x="10891" y="678992"/>
                </a:lnTo>
                <a:lnTo>
                  <a:pt x="23480" y="638371"/>
                </a:lnTo>
                <a:lnTo>
                  <a:pt x="40593" y="598064"/>
                </a:lnTo>
                <a:lnTo>
                  <a:pt x="62049" y="558176"/>
                </a:lnTo>
                <a:lnTo>
                  <a:pt x="87669" y="518811"/>
                </a:lnTo>
                <a:lnTo>
                  <a:pt x="117274" y="480074"/>
                </a:lnTo>
                <a:lnTo>
                  <a:pt x="150684" y="442068"/>
                </a:lnTo>
                <a:lnTo>
                  <a:pt x="187720" y="404897"/>
                </a:lnTo>
                <a:lnTo>
                  <a:pt x="228202" y="368668"/>
                </a:lnTo>
                <a:lnTo>
                  <a:pt x="271950" y="333482"/>
                </a:lnTo>
                <a:lnTo>
                  <a:pt x="318785" y="299446"/>
                </a:lnTo>
                <a:lnTo>
                  <a:pt x="368528" y="266662"/>
                </a:lnTo>
                <a:lnTo>
                  <a:pt x="420999" y="235237"/>
                </a:lnTo>
                <a:lnTo>
                  <a:pt x="463580" y="211796"/>
                </a:lnTo>
                <a:lnTo>
                  <a:pt x="507618" y="189289"/>
                </a:lnTo>
                <a:lnTo>
                  <a:pt x="553028" y="167766"/>
                </a:lnTo>
                <a:lnTo>
                  <a:pt x="599727" y="147276"/>
                </a:lnTo>
                <a:lnTo>
                  <a:pt x="647629" y="127868"/>
                </a:lnTo>
                <a:lnTo>
                  <a:pt x="696652" y="109590"/>
                </a:lnTo>
                <a:lnTo>
                  <a:pt x="746710" y="92493"/>
                </a:lnTo>
                <a:lnTo>
                  <a:pt x="797720" y="76626"/>
                </a:lnTo>
                <a:lnTo>
                  <a:pt x="849598" y="62037"/>
                </a:lnTo>
                <a:lnTo>
                  <a:pt x="896958" y="50041"/>
                </a:lnTo>
                <a:lnTo>
                  <a:pt x="944888" y="39156"/>
                </a:lnTo>
                <a:lnTo>
                  <a:pt x="993327" y="29416"/>
                </a:lnTo>
                <a:lnTo>
                  <a:pt x="1042217" y="20859"/>
                </a:lnTo>
                <a:lnTo>
                  <a:pt x="1091497" y="13519"/>
                </a:lnTo>
                <a:lnTo>
                  <a:pt x="1153538" y="6112"/>
                </a:lnTo>
                <a:lnTo>
                  <a:pt x="1215972" y="734"/>
                </a:lnTo>
                <a:lnTo>
                  <a:pt x="1227272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7765784" y="3210443"/>
            <a:ext cx="141965" cy="10926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6742219" y="4291224"/>
            <a:ext cx="1139613" cy="1007533"/>
          </a:xfrm>
          <a:custGeom>
            <a:avLst/>
            <a:gdLst/>
            <a:ahLst/>
            <a:cxnLst/>
            <a:rect l="l" t="t" r="r" b="b"/>
            <a:pathLst>
              <a:path w="854710" h="755650">
                <a:moveTo>
                  <a:pt x="854648" y="755548"/>
                </a:moveTo>
                <a:lnTo>
                  <a:pt x="793617" y="754277"/>
                </a:lnTo>
                <a:lnTo>
                  <a:pt x="732808" y="750545"/>
                </a:lnTo>
                <a:lnTo>
                  <a:pt x="672507" y="744475"/>
                </a:lnTo>
                <a:lnTo>
                  <a:pt x="612999" y="736191"/>
                </a:lnTo>
                <a:lnTo>
                  <a:pt x="554572" y="725815"/>
                </a:lnTo>
                <a:lnTo>
                  <a:pt x="497510" y="713471"/>
                </a:lnTo>
                <a:lnTo>
                  <a:pt x="442100" y="699280"/>
                </a:lnTo>
                <a:lnTo>
                  <a:pt x="388629" y="683368"/>
                </a:lnTo>
                <a:lnTo>
                  <a:pt x="337381" y="665856"/>
                </a:lnTo>
                <a:lnTo>
                  <a:pt x="288643" y="646867"/>
                </a:lnTo>
                <a:lnTo>
                  <a:pt x="242702" y="626525"/>
                </a:lnTo>
                <a:lnTo>
                  <a:pt x="199842" y="604952"/>
                </a:lnTo>
                <a:lnTo>
                  <a:pt x="160351" y="582272"/>
                </a:lnTo>
                <a:lnTo>
                  <a:pt x="124514" y="558608"/>
                </a:lnTo>
                <a:lnTo>
                  <a:pt x="92617" y="534082"/>
                </a:lnTo>
                <a:lnTo>
                  <a:pt x="41788" y="482937"/>
                </a:lnTo>
                <a:lnTo>
                  <a:pt x="10153" y="429823"/>
                </a:lnTo>
                <a:lnTo>
                  <a:pt x="0" y="375724"/>
                </a:lnTo>
                <a:lnTo>
                  <a:pt x="5895" y="340171"/>
                </a:lnTo>
                <a:lnTo>
                  <a:pt x="21397" y="304893"/>
                </a:lnTo>
                <a:lnTo>
                  <a:pt x="45871" y="270169"/>
                </a:lnTo>
                <a:lnTo>
                  <a:pt x="78684" y="236277"/>
                </a:lnTo>
                <a:lnTo>
                  <a:pt x="119202" y="203498"/>
                </a:lnTo>
                <a:lnTo>
                  <a:pt x="166791" y="172110"/>
                </a:lnTo>
                <a:lnTo>
                  <a:pt x="220818" y="142392"/>
                </a:lnTo>
                <a:lnTo>
                  <a:pt x="280649" y="114624"/>
                </a:lnTo>
                <a:lnTo>
                  <a:pt x="323455" y="97332"/>
                </a:lnTo>
                <a:lnTo>
                  <a:pt x="368374" y="81110"/>
                </a:lnTo>
                <a:lnTo>
                  <a:pt x="415217" y="66040"/>
                </a:lnTo>
                <a:lnTo>
                  <a:pt x="463799" y="52206"/>
                </a:lnTo>
                <a:lnTo>
                  <a:pt x="513930" y="39690"/>
                </a:lnTo>
                <a:lnTo>
                  <a:pt x="565423" y="28574"/>
                </a:lnTo>
                <a:lnTo>
                  <a:pt x="604817" y="21212"/>
                </a:lnTo>
                <a:lnTo>
                  <a:pt x="644795" y="14715"/>
                </a:lnTo>
                <a:lnTo>
                  <a:pt x="685274" y="9123"/>
                </a:lnTo>
                <a:lnTo>
                  <a:pt x="726173" y="4474"/>
                </a:lnTo>
                <a:lnTo>
                  <a:pt x="767423" y="799"/>
                </a:lnTo>
                <a:lnTo>
                  <a:pt x="770873" y="524"/>
                </a:lnTo>
                <a:lnTo>
                  <a:pt x="774323" y="274"/>
                </a:lnTo>
                <a:lnTo>
                  <a:pt x="777773" y="24"/>
                </a:lnTo>
                <a:lnTo>
                  <a:pt x="778223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7765651" y="4236592"/>
            <a:ext cx="142099" cy="10926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8357017" y="2250269"/>
            <a:ext cx="1004993" cy="1330959"/>
          </a:xfrm>
          <a:custGeom>
            <a:avLst/>
            <a:gdLst/>
            <a:ahLst/>
            <a:cxnLst/>
            <a:rect l="l" t="t" r="r" b="b"/>
            <a:pathLst>
              <a:path w="753745" h="998219">
                <a:moveTo>
                  <a:pt x="0" y="997667"/>
                </a:moveTo>
                <a:lnTo>
                  <a:pt x="20904" y="951960"/>
                </a:lnTo>
                <a:lnTo>
                  <a:pt x="77787" y="918240"/>
                </a:lnTo>
                <a:lnTo>
                  <a:pt x="116987" y="903636"/>
                </a:lnTo>
                <a:lnTo>
                  <a:pt x="161902" y="889344"/>
                </a:lnTo>
                <a:lnTo>
                  <a:pt x="211439" y="874466"/>
                </a:lnTo>
                <a:lnTo>
                  <a:pt x="264505" y="858108"/>
                </a:lnTo>
                <a:lnTo>
                  <a:pt x="320006" y="839374"/>
                </a:lnTo>
                <a:lnTo>
                  <a:pt x="376849" y="817368"/>
                </a:lnTo>
                <a:lnTo>
                  <a:pt x="420790" y="797725"/>
                </a:lnTo>
                <a:lnTo>
                  <a:pt x="464312" y="775697"/>
                </a:lnTo>
                <a:lnTo>
                  <a:pt x="506851" y="751363"/>
                </a:lnTo>
                <a:lnTo>
                  <a:pt x="547840" y="724806"/>
                </a:lnTo>
                <a:lnTo>
                  <a:pt x="586713" y="696105"/>
                </a:lnTo>
                <a:lnTo>
                  <a:pt x="622906" y="665341"/>
                </a:lnTo>
                <a:lnTo>
                  <a:pt x="655852" y="632595"/>
                </a:lnTo>
                <a:lnTo>
                  <a:pt x="684986" y="597947"/>
                </a:lnTo>
                <a:lnTo>
                  <a:pt x="709742" y="561479"/>
                </a:lnTo>
                <a:lnTo>
                  <a:pt x="729554" y="523271"/>
                </a:lnTo>
                <a:lnTo>
                  <a:pt x="743857" y="483405"/>
                </a:lnTo>
                <a:lnTo>
                  <a:pt x="752085" y="441959"/>
                </a:lnTo>
                <a:lnTo>
                  <a:pt x="753673" y="399016"/>
                </a:lnTo>
                <a:lnTo>
                  <a:pt x="747480" y="351036"/>
                </a:lnTo>
                <a:lnTo>
                  <a:pt x="733501" y="302327"/>
                </a:lnTo>
                <a:lnTo>
                  <a:pt x="712414" y="253823"/>
                </a:lnTo>
                <a:lnTo>
                  <a:pt x="684895" y="206460"/>
                </a:lnTo>
                <a:lnTo>
                  <a:pt x="651623" y="161169"/>
                </a:lnTo>
                <a:lnTo>
                  <a:pt x="613273" y="118887"/>
                </a:lnTo>
                <a:lnTo>
                  <a:pt x="581592" y="89712"/>
                </a:lnTo>
                <a:lnTo>
                  <a:pt x="547714" y="63148"/>
                </a:lnTo>
                <a:lnTo>
                  <a:pt x="511929" y="39589"/>
                </a:lnTo>
                <a:lnTo>
                  <a:pt x="474524" y="19429"/>
                </a:lnTo>
                <a:lnTo>
                  <a:pt x="435774" y="3064"/>
                </a:lnTo>
                <a:lnTo>
                  <a:pt x="432499" y="1882"/>
                </a:lnTo>
                <a:lnTo>
                  <a:pt x="430874" y="1304"/>
                </a:lnTo>
                <a:lnTo>
                  <a:pt x="427049" y="0"/>
                </a:lnTo>
              </a:path>
            </a:pathLst>
          </a:custGeom>
          <a:ln w="19049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8800116" y="2196219"/>
            <a:ext cx="146099" cy="10809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 txBox="1"/>
          <p:nvPr/>
        </p:nvSpPr>
        <p:spPr>
          <a:xfrm>
            <a:off x="7881751" y="5196023"/>
            <a:ext cx="944880" cy="192360"/>
          </a:xfrm>
          <a:prstGeom prst="rect">
            <a:avLst/>
          </a:prstGeom>
          <a:solidFill>
            <a:srgbClr val="CCCCCC"/>
          </a:solidFill>
          <a:ln w="9524">
            <a:solidFill>
              <a:srgbClr val="666666"/>
            </a:solidFill>
          </a:ln>
        </p:spPr>
        <p:txBody>
          <a:bodyPr vert="horz" wrap="square" lIns="0" tIns="7620" rIns="0" bIns="0" rtlCol="0">
            <a:spAutoFit/>
          </a:bodyPr>
          <a:lstStyle/>
          <a:p>
            <a:pPr marL="306486">
              <a:spcBef>
                <a:spcPts val="60"/>
              </a:spcBef>
            </a:pPr>
            <a:r>
              <a:rPr sz="1200" spc="-27" dirty="0">
                <a:latin typeface="Arial"/>
                <a:cs typeface="Arial"/>
              </a:rPr>
              <a:t>Input</a:t>
            </a:r>
            <a:endParaRPr sz="1200">
              <a:latin typeface="Arial"/>
              <a:cs typeface="Arial"/>
            </a:endParaRPr>
          </a:p>
        </p:txBody>
      </p:sp>
      <p:sp>
        <p:nvSpPr>
          <p:cNvPr id="69" name="object 69"/>
          <p:cNvSpPr/>
          <p:nvPr/>
        </p:nvSpPr>
        <p:spPr>
          <a:xfrm>
            <a:off x="7932151" y="2098979"/>
            <a:ext cx="844127" cy="251460"/>
          </a:xfrm>
          <a:custGeom>
            <a:avLst/>
            <a:gdLst/>
            <a:ahLst/>
            <a:cxnLst/>
            <a:rect l="l" t="t" r="r" b="b"/>
            <a:pathLst>
              <a:path w="633095" h="188594">
                <a:moveTo>
                  <a:pt x="0" y="0"/>
                </a:moveTo>
                <a:lnTo>
                  <a:pt x="632998" y="0"/>
                </a:lnTo>
                <a:lnTo>
                  <a:pt x="632998" y="188099"/>
                </a:lnTo>
                <a:lnTo>
                  <a:pt x="0" y="188099"/>
                </a:lnTo>
                <a:lnTo>
                  <a:pt x="0" y="0"/>
                </a:lnTo>
                <a:close/>
              </a:path>
            </a:pathLst>
          </a:custGeom>
          <a:solidFill>
            <a:srgbClr val="CFDF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7932150" y="2098979"/>
            <a:ext cx="844127" cy="251460"/>
          </a:xfrm>
          <a:custGeom>
            <a:avLst/>
            <a:gdLst/>
            <a:ahLst/>
            <a:cxnLst/>
            <a:rect l="l" t="t" r="r" b="b"/>
            <a:pathLst>
              <a:path w="633095" h="188594">
                <a:moveTo>
                  <a:pt x="0" y="0"/>
                </a:moveTo>
                <a:lnTo>
                  <a:pt x="632998" y="0"/>
                </a:lnTo>
                <a:lnTo>
                  <a:pt x="632998" y="188099"/>
                </a:lnTo>
                <a:lnTo>
                  <a:pt x="0" y="1880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44808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 txBox="1"/>
          <p:nvPr/>
        </p:nvSpPr>
        <p:spPr>
          <a:xfrm>
            <a:off x="8125326" y="2119472"/>
            <a:ext cx="458047" cy="186375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100" spc="-13" dirty="0">
                <a:solidFill>
                  <a:srgbClr val="44808E"/>
                </a:solidFill>
                <a:latin typeface="Arial"/>
                <a:cs typeface="Arial"/>
              </a:rPr>
              <a:t>Concat</a:t>
            </a:r>
            <a:endParaRPr sz="1100">
              <a:latin typeface="Arial"/>
              <a:cs typeface="Arial"/>
            </a:endParaRPr>
          </a:p>
        </p:txBody>
      </p:sp>
      <p:sp>
        <p:nvSpPr>
          <p:cNvPr id="72" name="object 72"/>
          <p:cNvSpPr/>
          <p:nvPr/>
        </p:nvSpPr>
        <p:spPr>
          <a:xfrm>
            <a:off x="7932151" y="3134743"/>
            <a:ext cx="844127" cy="251460"/>
          </a:xfrm>
          <a:custGeom>
            <a:avLst/>
            <a:gdLst/>
            <a:ahLst/>
            <a:cxnLst/>
            <a:rect l="l" t="t" r="r" b="b"/>
            <a:pathLst>
              <a:path w="633095" h="188594">
                <a:moveTo>
                  <a:pt x="0" y="0"/>
                </a:moveTo>
                <a:lnTo>
                  <a:pt x="632998" y="0"/>
                </a:lnTo>
                <a:lnTo>
                  <a:pt x="632998" y="188112"/>
                </a:lnTo>
                <a:lnTo>
                  <a:pt x="0" y="188112"/>
                </a:lnTo>
                <a:lnTo>
                  <a:pt x="0" y="0"/>
                </a:lnTo>
                <a:close/>
              </a:path>
            </a:pathLst>
          </a:custGeom>
          <a:solidFill>
            <a:srgbClr val="CFDF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7932150" y="3134743"/>
            <a:ext cx="844127" cy="251460"/>
          </a:xfrm>
          <a:custGeom>
            <a:avLst/>
            <a:gdLst/>
            <a:ahLst/>
            <a:cxnLst/>
            <a:rect l="l" t="t" r="r" b="b"/>
            <a:pathLst>
              <a:path w="633095" h="188594">
                <a:moveTo>
                  <a:pt x="0" y="0"/>
                </a:moveTo>
                <a:lnTo>
                  <a:pt x="632998" y="0"/>
                </a:lnTo>
                <a:lnTo>
                  <a:pt x="632998" y="188112"/>
                </a:lnTo>
                <a:lnTo>
                  <a:pt x="0" y="188112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44808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 txBox="1"/>
          <p:nvPr/>
        </p:nvSpPr>
        <p:spPr>
          <a:xfrm>
            <a:off x="8125326" y="3155244"/>
            <a:ext cx="458047" cy="186375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100" spc="-13" dirty="0">
                <a:solidFill>
                  <a:srgbClr val="44808E"/>
                </a:solidFill>
                <a:latin typeface="Arial"/>
                <a:cs typeface="Arial"/>
              </a:rPr>
              <a:t>Concat</a:t>
            </a:r>
            <a:endParaRPr sz="1100">
              <a:latin typeface="Arial"/>
              <a:cs typeface="Arial"/>
            </a:endParaRPr>
          </a:p>
        </p:txBody>
      </p:sp>
      <p:sp>
        <p:nvSpPr>
          <p:cNvPr id="75" name="object 75"/>
          <p:cNvSpPr/>
          <p:nvPr/>
        </p:nvSpPr>
        <p:spPr>
          <a:xfrm>
            <a:off x="7932151" y="4160291"/>
            <a:ext cx="844127" cy="251460"/>
          </a:xfrm>
          <a:custGeom>
            <a:avLst/>
            <a:gdLst/>
            <a:ahLst/>
            <a:cxnLst/>
            <a:rect l="l" t="t" r="r" b="b"/>
            <a:pathLst>
              <a:path w="633095" h="188595">
                <a:moveTo>
                  <a:pt x="0" y="0"/>
                </a:moveTo>
                <a:lnTo>
                  <a:pt x="632998" y="0"/>
                </a:lnTo>
                <a:lnTo>
                  <a:pt x="632998" y="188099"/>
                </a:lnTo>
                <a:lnTo>
                  <a:pt x="0" y="188099"/>
                </a:lnTo>
                <a:lnTo>
                  <a:pt x="0" y="0"/>
                </a:lnTo>
                <a:close/>
              </a:path>
            </a:pathLst>
          </a:custGeom>
          <a:solidFill>
            <a:srgbClr val="CFDFE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7932150" y="4160291"/>
            <a:ext cx="844127" cy="251460"/>
          </a:xfrm>
          <a:custGeom>
            <a:avLst/>
            <a:gdLst/>
            <a:ahLst/>
            <a:cxnLst/>
            <a:rect l="l" t="t" r="r" b="b"/>
            <a:pathLst>
              <a:path w="633095" h="188595">
                <a:moveTo>
                  <a:pt x="0" y="0"/>
                </a:moveTo>
                <a:lnTo>
                  <a:pt x="632998" y="0"/>
                </a:lnTo>
                <a:lnTo>
                  <a:pt x="632998" y="188099"/>
                </a:lnTo>
                <a:lnTo>
                  <a:pt x="0" y="1880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44808E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 txBox="1"/>
          <p:nvPr/>
        </p:nvSpPr>
        <p:spPr>
          <a:xfrm>
            <a:off x="8125326" y="4180767"/>
            <a:ext cx="458047" cy="186375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100" spc="-13" dirty="0">
                <a:solidFill>
                  <a:srgbClr val="44808E"/>
                </a:solidFill>
                <a:latin typeface="Arial"/>
                <a:cs typeface="Arial"/>
              </a:rPr>
              <a:t>Concat</a:t>
            </a:r>
            <a:endParaRPr sz="1100">
              <a:latin typeface="Arial"/>
              <a:cs typeface="Arial"/>
            </a:endParaRPr>
          </a:p>
        </p:txBody>
      </p:sp>
      <p:sp>
        <p:nvSpPr>
          <p:cNvPr id="79" name="object 79"/>
          <p:cNvSpPr txBox="1"/>
          <p:nvPr/>
        </p:nvSpPr>
        <p:spPr>
          <a:xfrm>
            <a:off x="210566" y="6290125"/>
            <a:ext cx="11612033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53"/>
              </a:lnSpc>
              <a:tabLst>
                <a:tab pos="7004298" algn="l"/>
                <a:tab pos="9747430" algn="l"/>
              </a:tabLst>
            </a:pP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2400" spc="-2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2400" spc="-1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Yeung	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May 2,</a:t>
            </a:r>
            <a:r>
              <a:rPr sz="4000" spc="-189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4000" baseline="-4166">
              <a:latin typeface="Arial"/>
              <a:cs typeface="Arial"/>
            </a:endParaRPr>
          </a:p>
        </p:txBody>
      </p:sp>
      <p:sp>
        <p:nvSpPr>
          <p:cNvPr id="80" name="object 80"/>
          <p:cNvSpPr txBox="1"/>
          <p:nvPr/>
        </p:nvSpPr>
        <p:spPr>
          <a:xfrm>
            <a:off x="7198825" y="6273191"/>
            <a:ext cx="1651847" cy="41232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0"/>
              </a:lnSpc>
            </a:pPr>
            <a:r>
              <a:rPr sz="2700" spc="-7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2700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r>
              <a:rPr sz="2700" spc="-1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0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2700">
              <a:latin typeface="Arial"/>
              <a:cs typeface="Arial"/>
            </a:endParaRPr>
          </a:p>
        </p:txBody>
      </p:sp>
      <p:sp>
        <p:nvSpPr>
          <p:cNvPr id="78" name="object 78"/>
          <p:cNvSpPr txBox="1"/>
          <p:nvPr/>
        </p:nvSpPr>
        <p:spPr>
          <a:xfrm>
            <a:off x="7694865" y="5503748"/>
            <a:ext cx="1324187" cy="318347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900" spc="-67" dirty="0">
                <a:latin typeface="Arial"/>
                <a:cs typeface="Arial"/>
              </a:rPr>
              <a:t>Dense</a:t>
            </a:r>
            <a:r>
              <a:rPr sz="1900" spc="-60" dirty="0">
                <a:latin typeface="Arial"/>
                <a:cs typeface="Arial"/>
              </a:rPr>
              <a:t> </a:t>
            </a:r>
            <a:r>
              <a:rPr sz="1900" spc="-20" dirty="0">
                <a:latin typeface="Arial"/>
                <a:cs typeface="Arial"/>
              </a:rPr>
              <a:t>Block</a:t>
            </a:r>
            <a:endParaRPr sz="19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29521509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23399" y="96115"/>
            <a:ext cx="3549227" cy="521547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z="3200" spc="-7" dirty="0">
                <a:solidFill>
                  <a:srgbClr val="000000"/>
                </a:solidFill>
              </a:rPr>
              <a:t>Efficient</a:t>
            </a:r>
            <a:r>
              <a:rPr sz="3200" spc="-120" dirty="0">
                <a:solidFill>
                  <a:srgbClr val="000000"/>
                </a:solidFill>
              </a:rPr>
              <a:t> </a:t>
            </a:r>
            <a:r>
              <a:rPr sz="3200" spc="-7" dirty="0">
                <a:solidFill>
                  <a:srgbClr val="000000"/>
                </a:solidFill>
              </a:rPr>
              <a:t>networks...</a:t>
            </a:r>
            <a:endParaRPr sz="3200"/>
          </a:p>
        </p:txBody>
      </p:sp>
      <p:sp>
        <p:nvSpPr>
          <p:cNvPr id="3" name="object 3"/>
          <p:cNvSpPr txBox="1"/>
          <p:nvPr/>
        </p:nvSpPr>
        <p:spPr>
          <a:xfrm>
            <a:off x="323399" y="682547"/>
            <a:ext cx="9576645" cy="5075019"/>
          </a:xfrm>
          <a:prstGeom prst="rect">
            <a:avLst/>
          </a:prstGeom>
        </p:spPr>
        <p:txBody>
          <a:bodyPr vert="horz" wrap="square" lIns="0" tIns="37251" rIns="0" bIns="0" rtlCol="0">
            <a:spAutoFit/>
          </a:bodyPr>
          <a:lstStyle/>
          <a:p>
            <a:pPr marL="16933" marR="6773">
              <a:lnSpc>
                <a:spcPts val="3800"/>
              </a:lnSpc>
              <a:spcBef>
                <a:spcPts val="292"/>
              </a:spcBef>
            </a:pPr>
            <a:r>
              <a:rPr sz="3200" spc="-7" dirty="0">
                <a:latin typeface="Arial"/>
                <a:cs typeface="Arial"/>
              </a:rPr>
              <a:t>SqueezeNet: AlexNet-level Accuracy With 50x</a:t>
            </a:r>
            <a:r>
              <a:rPr sz="3200" spc="-133" dirty="0">
                <a:latin typeface="Arial"/>
                <a:cs typeface="Arial"/>
              </a:rPr>
              <a:t> </a:t>
            </a:r>
            <a:r>
              <a:rPr sz="3200" spc="-7" dirty="0">
                <a:latin typeface="Arial"/>
                <a:cs typeface="Arial"/>
              </a:rPr>
              <a:t>Fewer  Parameters and &lt;0.5Mb Model</a:t>
            </a:r>
            <a:r>
              <a:rPr sz="3200" spc="-33" dirty="0">
                <a:latin typeface="Arial"/>
                <a:cs typeface="Arial"/>
              </a:rPr>
              <a:t> </a:t>
            </a:r>
            <a:r>
              <a:rPr sz="3200" spc="-7" dirty="0">
                <a:latin typeface="Arial"/>
                <a:cs typeface="Arial"/>
              </a:rPr>
              <a:t>Size</a:t>
            </a:r>
            <a:endParaRPr sz="3200" dirty="0">
              <a:latin typeface="Arial"/>
              <a:cs typeface="Arial"/>
            </a:endParaRPr>
          </a:p>
          <a:p>
            <a:pPr marL="73657">
              <a:spcBef>
                <a:spcPts val="693"/>
              </a:spcBef>
            </a:pPr>
            <a:r>
              <a:rPr sz="1900" i="1" spc="-7" dirty="0">
                <a:latin typeface="Arial"/>
                <a:cs typeface="Arial"/>
              </a:rPr>
              <a:t>[Iandola et al.</a:t>
            </a:r>
            <a:r>
              <a:rPr sz="1900" i="1" spc="-13" dirty="0">
                <a:latin typeface="Arial"/>
                <a:cs typeface="Arial"/>
              </a:rPr>
              <a:t> </a:t>
            </a:r>
            <a:r>
              <a:rPr sz="1900" i="1" spc="-7" dirty="0">
                <a:latin typeface="Arial"/>
                <a:cs typeface="Arial"/>
              </a:rPr>
              <a:t>2017]</a:t>
            </a:r>
            <a:endParaRPr sz="1900" dirty="0">
              <a:latin typeface="Arial"/>
              <a:cs typeface="Arial"/>
            </a:endParaRPr>
          </a:p>
          <a:p>
            <a:pPr>
              <a:spcBef>
                <a:spcPts val="40"/>
              </a:spcBef>
            </a:pPr>
            <a:endParaRPr sz="2100" dirty="0">
              <a:latin typeface="Times New Roman"/>
              <a:cs typeface="Times New Roman"/>
            </a:endParaRPr>
          </a:p>
          <a:p>
            <a:pPr marL="626518" marR="4354296" indent="-406390">
              <a:lnSpc>
                <a:spcPct val="100699"/>
              </a:lnSpc>
              <a:buChar char="-"/>
              <a:tabLst>
                <a:tab pos="625671" algn="l"/>
                <a:tab pos="626518" algn="l"/>
              </a:tabLst>
            </a:pP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Fire modules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consisting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of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a 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‘squeeze’ layer with 1x1 filters  feeding an ‘expand’ layer with 1x1  and 3x3</a:t>
            </a:r>
            <a:r>
              <a:rPr sz="2400" spc="-2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filters</a:t>
            </a:r>
            <a:endParaRPr sz="2400" dirty="0">
              <a:latin typeface="Arial"/>
              <a:cs typeface="Arial"/>
            </a:endParaRPr>
          </a:p>
          <a:p>
            <a:pPr marL="626518" marR="5438851" indent="-406390">
              <a:lnSpc>
                <a:spcPct val="100699"/>
              </a:lnSpc>
              <a:buChar char="-"/>
              <a:tabLst>
                <a:tab pos="625671" algn="l"/>
                <a:tab pos="626518" algn="l"/>
              </a:tabLst>
            </a:pP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AlexNet level accuracy</a:t>
            </a:r>
            <a:r>
              <a:rPr sz="2400" spc="-12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on  ImageNet with 50x fewer  parameters</a:t>
            </a:r>
            <a:endParaRPr sz="2400" dirty="0">
              <a:latin typeface="Arial"/>
              <a:cs typeface="Arial"/>
            </a:endParaRPr>
          </a:p>
          <a:p>
            <a:pPr marL="626518" marR="4825879" indent="-406390">
              <a:lnSpc>
                <a:spcPct val="100699"/>
              </a:lnSpc>
              <a:buChar char="-"/>
              <a:tabLst>
                <a:tab pos="625671" algn="l"/>
                <a:tab pos="626518" algn="l"/>
              </a:tabLst>
            </a:pP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Can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compress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to 510x</a:t>
            </a:r>
            <a:r>
              <a:rPr sz="2400" spc="-127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0000FF"/>
                </a:solidFill>
                <a:latin typeface="Arial"/>
                <a:cs typeface="Arial"/>
              </a:rPr>
              <a:t>smaller 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than AlexNet</a:t>
            </a:r>
            <a:r>
              <a:rPr sz="2400" spc="-33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0000FF"/>
                </a:solidFill>
                <a:latin typeface="Arial"/>
                <a:cs typeface="Arial"/>
              </a:rPr>
              <a:t>(0.5Mb)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177928" y="2007724"/>
            <a:ext cx="5665576" cy="35682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10566" y="6290125"/>
            <a:ext cx="11612033" cy="3590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753"/>
              </a:lnSpc>
              <a:tabLst>
                <a:tab pos="7004298" algn="l"/>
                <a:tab pos="9747430" algn="l"/>
              </a:tabLst>
            </a:pP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&amp; Justin Johnson &amp;</a:t>
            </a:r>
            <a:r>
              <a:rPr sz="2400" spc="-2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2400" spc="-1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Yeung	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baseline="-4166" dirty="0">
                <a:solidFill>
                  <a:srgbClr val="FFFFFF"/>
                </a:solidFill>
                <a:latin typeface="Arial"/>
                <a:cs typeface="Arial"/>
              </a:rPr>
              <a:t>-	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May 2,</a:t>
            </a:r>
            <a:r>
              <a:rPr sz="4000" spc="-189" baseline="-416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000" spc="-9" baseline="-4166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4000" baseline="-4166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198825" y="6273191"/>
            <a:ext cx="1651847" cy="41232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0"/>
              </a:lnSpc>
            </a:pPr>
            <a:r>
              <a:rPr sz="2700" spc="-7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2700" dirty="0">
                <a:solidFill>
                  <a:srgbClr val="FFFFFF"/>
                </a:solidFill>
                <a:latin typeface="Arial"/>
                <a:cs typeface="Arial"/>
              </a:rPr>
              <a:t>9</a:t>
            </a:r>
            <a:r>
              <a:rPr sz="2700" spc="-12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00" dirty="0">
                <a:solidFill>
                  <a:srgbClr val="FFFFFF"/>
                </a:solidFill>
                <a:latin typeface="Arial"/>
                <a:cs typeface="Arial"/>
              </a:rPr>
              <a:t>-</a:t>
            </a:r>
            <a:endParaRPr sz="2700" dirty="0">
              <a:latin typeface="Arial"/>
              <a:cs typeface="Arial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229601" y="5696507"/>
            <a:ext cx="1454623" cy="400105"/>
          </a:xfrm>
          <a:prstGeom prst="rect">
            <a:avLst/>
          </a:prstGeom>
        </p:spPr>
        <p:txBody>
          <a:bodyPr wrap="none" lIns="121917" tIns="60958" rIns="121917" bIns="60958">
            <a:spAutoFit/>
          </a:bodyPr>
          <a:lstStyle/>
          <a:p>
            <a:r>
              <a:rPr lang="en-US" altLang="zh-CN" spc="-7" dirty="0">
                <a:solidFill>
                  <a:srgbClr val="0000FF"/>
                </a:solidFill>
                <a:latin typeface="Arial"/>
                <a:cs typeface="Arial"/>
              </a:rPr>
              <a:t>Fire module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42185003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93632" y="6250656"/>
            <a:ext cx="6019800" cy="399627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Fei-Fei Li </a:t>
            </a:r>
            <a:r>
              <a:rPr sz="2400" dirty="0">
                <a:solidFill>
                  <a:srgbClr val="FFFFFF"/>
                </a:solidFill>
                <a:latin typeface="Arial"/>
                <a:cs typeface="Arial"/>
              </a:rPr>
              <a:t>&amp; Justin Johnson &amp; </a:t>
            </a: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Serena</a:t>
            </a:r>
            <a:r>
              <a:rPr sz="2400" spc="-16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FFFFFF"/>
                </a:solidFill>
                <a:latin typeface="Arial"/>
                <a:cs typeface="Arial"/>
              </a:rPr>
              <a:t>Yeung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942018" y="6241109"/>
            <a:ext cx="1897380" cy="440267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700" spc="-7" dirty="0">
                <a:solidFill>
                  <a:srgbClr val="FFFFFF"/>
                </a:solidFill>
                <a:latin typeface="Arial"/>
                <a:cs typeface="Arial"/>
              </a:rPr>
              <a:t>May 2,</a:t>
            </a:r>
            <a:r>
              <a:rPr sz="2700" spc="-11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00" spc="-7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27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06964" y="509591"/>
            <a:ext cx="9235054" cy="63265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lang="en-US" sz="4000" spc="-7" dirty="0" smtClean="0">
                <a:solidFill>
                  <a:srgbClr val="000000"/>
                </a:solidFill>
              </a:rPr>
              <a:t>Section3-</a:t>
            </a:r>
            <a:r>
              <a:rPr sz="4000" spc="-7" dirty="0" smtClean="0">
                <a:solidFill>
                  <a:srgbClr val="000000"/>
                </a:solidFill>
              </a:rPr>
              <a:t>CNN</a:t>
            </a:r>
            <a:r>
              <a:rPr sz="4000" spc="-113" dirty="0" smtClean="0">
                <a:solidFill>
                  <a:srgbClr val="000000"/>
                </a:solidFill>
              </a:rPr>
              <a:t> </a:t>
            </a:r>
            <a:r>
              <a:rPr sz="4000" spc="-13" dirty="0" smtClean="0">
                <a:solidFill>
                  <a:srgbClr val="000000"/>
                </a:solidFill>
              </a:rPr>
              <a:t>Architectures</a:t>
            </a:r>
            <a:r>
              <a:rPr lang="en-US" sz="4000" spc="-13" dirty="0" smtClean="0">
                <a:solidFill>
                  <a:srgbClr val="000000"/>
                </a:solidFill>
              </a:rPr>
              <a:t>: </a:t>
            </a:r>
            <a:r>
              <a:rPr lang="en-US" altLang="zh-CN" sz="4000" spc="-13" dirty="0" smtClean="0">
                <a:solidFill>
                  <a:srgbClr val="000000"/>
                </a:solidFill>
              </a:rPr>
              <a:t>Summary</a:t>
            </a:r>
            <a:endParaRPr sz="4000" dirty="0"/>
          </a:p>
        </p:txBody>
      </p:sp>
      <p:sp>
        <p:nvSpPr>
          <p:cNvPr id="5" name="object 5"/>
          <p:cNvSpPr txBox="1"/>
          <p:nvPr/>
        </p:nvSpPr>
        <p:spPr>
          <a:xfrm>
            <a:off x="7198825" y="6252507"/>
            <a:ext cx="2374900" cy="440267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4000" spc="-9" baseline="1388" dirty="0">
                <a:solidFill>
                  <a:srgbClr val="FFFFFF"/>
                </a:solidFill>
                <a:latin typeface="Arial"/>
                <a:cs typeface="Arial"/>
              </a:rPr>
              <a:t>Lecture </a:t>
            </a:r>
            <a:r>
              <a:rPr sz="4000" baseline="1388" dirty="0">
                <a:solidFill>
                  <a:srgbClr val="FFFFFF"/>
                </a:solidFill>
                <a:latin typeface="Arial"/>
                <a:cs typeface="Arial"/>
              </a:rPr>
              <a:t>9 -</a:t>
            </a:r>
            <a:r>
              <a:rPr sz="4000" spc="549" baseline="1388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00" spc="-7" dirty="0">
                <a:solidFill>
                  <a:srgbClr val="FFFFFF"/>
                </a:solidFill>
                <a:latin typeface="Arial"/>
                <a:cs typeface="Arial"/>
              </a:rPr>
              <a:t>101</a:t>
            </a:r>
            <a:endParaRPr sz="27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91331" y="1701800"/>
            <a:ext cx="10358120" cy="4184906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434329" indent="-417396">
              <a:spcBef>
                <a:spcPts val="133"/>
              </a:spcBef>
              <a:buChar char="-"/>
              <a:tabLst>
                <a:tab pos="434329" algn="l"/>
                <a:tab pos="435176" algn="l"/>
              </a:tabLst>
            </a:pPr>
            <a:r>
              <a:rPr sz="2700" spc="-7" dirty="0">
                <a:latin typeface="Arial"/>
                <a:cs typeface="Arial"/>
              </a:rPr>
              <a:t>VGG, GoogLeNet, ResNet all in wide use, available in model</a:t>
            </a:r>
            <a:r>
              <a:rPr sz="2700" spc="-80" dirty="0">
                <a:latin typeface="Arial"/>
                <a:cs typeface="Arial"/>
              </a:rPr>
              <a:t> </a:t>
            </a:r>
            <a:r>
              <a:rPr sz="2700" dirty="0">
                <a:latin typeface="Arial"/>
                <a:cs typeface="Arial"/>
              </a:rPr>
              <a:t>zoos</a:t>
            </a:r>
          </a:p>
          <a:p>
            <a:pPr marL="434329" indent="-417396">
              <a:buChar char="-"/>
              <a:tabLst>
                <a:tab pos="434329" algn="l"/>
                <a:tab pos="435176" algn="l"/>
              </a:tabLst>
            </a:pPr>
            <a:r>
              <a:rPr sz="2700" spc="-7" dirty="0">
                <a:latin typeface="Arial"/>
                <a:cs typeface="Arial"/>
              </a:rPr>
              <a:t>ResNet </a:t>
            </a:r>
            <a:r>
              <a:rPr sz="2700" dirty="0">
                <a:latin typeface="Arial"/>
                <a:cs typeface="Arial"/>
              </a:rPr>
              <a:t>current </a:t>
            </a:r>
            <a:r>
              <a:rPr sz="2700" spc="-7" dirty="0">
                <a:latin typeface="Arial"/>
                <a:cs typeface="Arial"/>
              </a:rPr>
              <a:t>best</a:t>
            </a:r>
            <a:r>
              <a:rPr sz="2700" spc="-20" dirty="0">
                <a:latin typeface="Arial"/>
                <a:cs typeface="Arial"/>
              </a:rPr>
              <a:t> </a:t>
            </a:r>
            <a:r>
              <a:rPr sz="2700" spc="-7" dirty="0">
                <a:latin typeface="Arial"/>
                <a:cs typeface="Arial"/>
              </a:rPr>
              <a:t>default</a:t>
            </a:r>
            <a:endParaRPr sz="2700" dirty="0">
              <a:latin typeface="Arial"/>
              <a:cs typeface="Arial"/>
            </a:endParaRPr>
          </a:p>
          <a:p>
            <a:pPr marL="434329" indent="-417396">
              <a:buChar char="-"/>
              <a:tabLst>
                <a:tab pos="434329" algn="l"/>
                <a:tab pos="435176" algn="l"/>
              </a:tabLst>
            </a:pPr>
            <a:r>
              <a:rPr sz="2700" spc="-7" dirty="0">
                <a:latin typeface="Arial"/>
                <a:cs typeface="Arial"/>
              </a:rPr>
              <a:t>Trend towards extremely deep</a:t>
            </a:r>
            <a:r>
              <a:rPr sz="2700" spc="-27" dirty="0">
                <a:latin typeface="Arial"/>
                <a:cs typeface="Arial"/>
              </a:rPr>
              <a:t> </a:t>
            </a:r>
            <a:r>
              <a:rPr sz="2700" spc="-7" dirty="0" smtClean="0">
                <a:latin typeface="Arial"/>
                <a:cs typeface="Arial"/>
              </a:rPr>
              <a:t>networks</a:t>
            </a:r>
            <a:r>
              <a:rPr lang="en-US" sz="2700" spc="-7" dirty="0" smtClean="0">
                <a:latin typeface="Arial"/>
                <a:cs typeface="Arial"/>
              </a:rPr>
              <a:t>/computational efficient </a:t>
            </a:r>
            <a:r>
              <a:rPr lang="en-US" altLang="zh-CN" sz="2700" spc="-7" dirty="0">
                <a:latin typeface="Arial"/>
                <a:cs typeface="Arial"/>
              </a:rPr>
              <a:t>networks</a:t>
            </a:r>
            <a:endParaRPr sz="2700" dirty="0">
              <a:latin typeface="Arial"/>
              <a:cs typeface="Arial"/>
            </a:endParaRPr>
          </a:p>
          <a:p>
            <a:pPr marL="434329" marR="1415591" indent="-417396">
              <a:buChar char="-"/>
              <a:tabLst>
                <a:tab pos="434329" algn="l"/>
                <a:tab pos="435176" algn="l"/>
              </a:tabLst>
            </a:pPr>
            <a:r>
              <a:rPr sz="2700" spc="-7" dirty="0">
                <a:latin typeface="Arial"/>
                <a:cs typeface="Arial"/>
              </a:rPr>
              <a:t>Significant research </a:t>
            </a:r>
            <a:r>
              <a:rPr sz="2700" dirty="0">
                <a:latin typeface="Arial"/>
                <a:cs typeface="Arial"/>
              </a:rPr>
              <a:t>centers </a:t>
            </a:r>
            <a:r>
              <a:rPr sz="2700" spc="-7" dirty="0">
                <a:latin typeface="Arial"/>
                <a:cs typeface="Arial"/>
              </a:rPr>
              <a:t>around design of layer </a:t>
            </a:r>
            <a:r>
              <a:rPr sz="2700" dirty="0">
                <a:latin typeface="Arial"/>
                <a:cs typeface="Arial"/>
              </a:rPr>
              <a:t>/ skip  connections </a:t>
            </a:r>
            <a:r>
              <a:rPr sz="2700" spc="-7" dirty="0">
                <a:latin typeface="Arial"/>
                <a:cs typeface="Arial"/>
              </a:rPr>
              <a:t>and improving gradient</a:t>
            </a:r>
            <a:r>
              <a:rPr sz="2700" spc="-33" dirty="0">
                <a:latin typeface="Arial"/>
                <a:cs typeface="Arial"/>
              </a:rPr>
              <a:t> </a:t>
            </a:r>
            <a:r>
              <a:rPr sz="2700" spc="-7" dirty="0">
                <a:latin typeface="Arial"/>
                <a:cs typeface="Arial"/>
              </a:rPr>
              <a:t>flow</a:t>
            </a:r>
            <a:endParaRPr sz="2700" dirty="0">
              <a:latin typeface="Arial"/>
              <a:cs typeface="Arial"/>
            </a:endParaRPr>
          </a:p>
          <a:p>
            <a:pPr marL="434329" marR="119377" indent="-417396">
              <a:buChar char="-"/>
              <a:tabLst>
                <a:tab pos="434329" algn="l"/>
                <a:tab pos="435176" algn="l"/>
              </a:tabLst>
            </a:pPr>
            <a:r>
              <a:rPr sz="2700" spc="-7" dirty="0">
                <a:latin typeface="Arial"/>
                <a:cs typeface="Arial"/>
              </a:rPr>
              <a:t>Even more recent trend towards examining necessity of depth </a:t>
            </a:r>
            <a:r>
              <a:rPr sz="2700" dirty="0">
                <a:latin typeface="Arial"/>
                <a:cs typeface="Arial"/>
              </a:rPr>
              <a:t>vs.  </a:t>
            </a:r>
            <a:r>
              <a:rPr sz="2700" spc="-7" dirty="0">
                <a:latin typeface="Arial"/>
                <a:cs typeface="Arial"/>
              </a:rPr>
              <a:t>width and residual</a:t>
            </a:r>
            <a:r>
              <a:rPr sz="2700" spc="-13" dirty="0">
                <a:latin typeface="Arial"/>
                <a:cs typeface="Arial"/>
              </a:rPr>
              <a:t> </a:t>
            </a:r>
            <a:r>
              <a:rPr sz="2700" dirty="0">
                <a:latin typeface="Arial"/>
                <a:cs typeface="Arial"/>
              </a:rPr>
              <a:t>connections</a:t>
            </a:r>
          </a:p>
          <a:p>
            <a:pPr>
              <a:spcBef>
                <a:spcPts val="53"/>
              </a:spcBef>
              <a:buFont typeface="Arial"/>
              <a:buChar char="-"/>
            </a:pPr>
            <a:endParaRPr sz="27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8720433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/>
          <p:nvPr/>
        </p:nvSpPr>
        <p:spPr>
          <a:xfrm>
            <a:off x="2782804" y="2258009"/>
            <a:ext cx="4835765" cy="27331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4487538" y="5169220"/>
            <a:ext cx="2387600" cy="399627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b="1" spc="-7" dirty="0">
                <a:solidFill>
                  <a:srgbClr val="FF0000"/>
                </a:solidFill>
                <a:latin typeface="Arial"/>
                <a:cs typeface="Arial"/>
              </a:rPr>
              <a:t>DOG</a:t>
            </a:r>
            <a:r>
              <a:rPr sz="2400" spc="-7" dirty="0">
                <a:latin typeface="Arial"/>
                <a:cs typeface="Arial"/>
              </a:rPr>
              <a:t>, </a:t>
            </a:r>
            <a:r>
              <a:rPr sz="2400" b="1" spc="-7" dirty="0">
                <a:solidFill>
                  <a:srgbClr val="69A84F"/>
                </a:solidFill>
                <a:latin typeface="Arial"/>
                <a:cs typeface="Arial"/>
              </a:rPr>
              <a:t>DOG</a:t>
            </a:r>
            <a:r>
              <a:rPr sz="2400" spc="-7" dirty="0">
                <a:latin typeface="Arial"/>
                <a:cs typeface="Arial"/>
              </a:rPr>
              <a:t>,</a:t>
            </a:r>
            <a:r>
              <a:rPr sz="2400" spc="-93" dirty="0">
                <a:latin typeface="Arial"/>
                <a:cs typeface="Arial"/>
              </a:rPr>
              <a:t> </a:t>
            </a:r>
            <a:r>
              <a:rPr sz="2400" b="1" spc="-7" dirty="0">
                <a:solidFill>
                  <a:srgbClr val="4985E8"/>
                </a:solidFill>
                <a:latin typeface="Arial"/>
                <a:cs typeface="Arial"/>
              </a:rPr>
              <a:t>CAT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40" name="object 4"/>
          <p:cNvSpPr txBox="1">
            <a:spLocks/>
          </p:cNvSpPr>
          <p:nvPr/>
        </p:nvSpPr>
        <p:spPr>
          <a:xfrm>
            <a:off x="706964" y="509591"/>
            <a:ext cx="9771314" cy="632651"/>
          </a:xfrm>
          <a:prstGeom prst="rect">
            <a:avLst/>
          </a:prstGeom>
        </p:spPr>
        <p:txBody>
          <a:bodyPr vert="horz" wrap="square" lIns="0" tIns="16933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lang="en-US" sz="4000" spc="-7" dirty="0" smtClean="0">
                <a:solidFill>
                  <a:srgbClr val="000000"/>
                </a:solidFill>
              </a:rPr>
              <a:t>Section4-</a:t>
            </a:r>
            <a:r>
              <a:rPr lang="en-US" altLang="zh-CN" sz="4000" spc="-7" dirty="0"/>
              <a:t>Object</a:t>
            </a:r>
            <a:r>
              <a:rPr lang="en-US" altLang="zh-CN" sz="4000" spc="-120" dirty="0"/>
              <a:t> </a:t>
            </a:r>
            <a:r>
              <a:rPr lang="en-US" altLang="zh-CN" sz="4000" spc="-7" dirty="0" smtClean="0"/>
              <a:t>Detection </a:t>
            </a:r>
            <a:r>
              <a:rPr lang="en-US" sz="4000" spc="-7" dirty="0" smtClean="0">
                <a:solidFill>
                  <a:srgbClr val="000000"/>
                </a:solidFill>
              </a:rPr>
              <a:t>by DCNN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998206253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516747" y="1149131"/>
            <a:ext cx="8725336" cy="493828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10600" y="415299"/>
            <a:ext cx="8980593" cy="50954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z="3200" spc="-7" dirty="0"/>
              <a:t>Object Detection: Impact of Deep</a:t>
            </a:r>
            <a:r>
              <a:rPr sz="3200" spc="-120" dirty="0"/>
              <a:t> </a:t>
            </a:r>
            <a:r>
              <a:rPr sz="3200" spc="-7" dirty="0"/>
              <a:t>Learning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ftr" sz="quarter" idx="5"/>
          </p:nvPr>
        </p:nvSpPr>
        <p:spPr>
          <a:xfrm>
            <a:off x="4038600" y="6340140"/>
            <a:ext cx="4114800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0"/>
              </a:lnSpc>
            </a:pPr>
            <a:r>
              <a:rPr spc="-7" dirty="0"/>
              <a:t>Lecture 11</a:t>
            </a:r>
            <a:r>
              <a:rPr spc="-113" dirty="0"/>
              <a:t> </a:t>
            </a:r>
            <a:r>
              <a:rPr dirty="0"/>
              <a:t>-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9942018" y="6273191"/>
            <a:ext cx="2085340" cy="41232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0"/>
              </a:lnSpc>
            </a:pPr>
            <a:r>
              <a:rPr sz="2700" spc="-7" dirty="0">
                <a:solidFill>
                  <a:srgbClr val="FFFFFF"/>
                </a:solidFill>
                <a:latin typeface="Arial"/>
                <a:cs typeface="Arial"/>
              </a:rPr>
              <a:t>May 10,</a:t>
            </a:r>
            <a:r>
              <a:rPr sz="2700" spc="-11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00" spc="-7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2700" dirty="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xfrm>
            <a:off x="8610600" y="6340140"/>
            <a:ext cx="2743200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3866">
              <a:lnSpc>
                <a:spcPts val="3080"/>
              </a:lnSpc>
            </a:pPr>
            <a:fld id="{81D60167-4931-47E6-BA6A-407CBD079E47}" type="slidenum">
              <a:rPr dirty="0"/>
              <a:pPr marL="33866">
                <a:lnSpc>
                  <a:spcPts val="3080"/>
                </a:lnSpc>
              </a:pPr>
              <a:t>156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80803420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10598" y="322965"/>
            <a:ext cx="9431419" cy="694207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pc="-7" dirty="0"/>
              <a:t>Object Detection as</a:t>
            </a:r>
            <a:r>
              <a:rPr spc="-120" dirty="0"/>
              <a:t> </a:t>
            </a:r>
            <a:r>
              <a:rPr spc="-7" dirty="0"/>
              <a:t>Regression?</a:t>
            </a:r>
          </a:p>
        </p:txBody>
      </p:sp>
      <p:sp>
        <p:nvSpPr>
          <p:cNvPr id="3" name="object 3"/>
          <p:cNvSpPr/>
          <p:nvPr/>
        </p:nvSpPr>
        <p:spPr>
          <a:xfrm>
            <a:off x="1313764" y="1346413"/>
            <a:ext cx="1749745" cy="15145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271057" y="1516443"/>
            <a:ext cx="3821695" cy="128127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7472685" y="1431600"/>
            <a:ext cx="2217419" cy="399627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-7" dirty="0">
                <a:latin typeface="Arial"/>
                <a:cs typeface="Arial"/>
              </a:rPr>
              <a:t>CAT: (x, </a:t>
            </a:r>
            <a:r>
              <a:rPr sz="2400" dirty="0">
                <a:latin typeface="Arial"/>
                <a:cs typeface="Arial"/>
              </a:rPr>
              <a:t>y, </a:t>
            </a:r>
            <a:r>
              <a:rPr sz="2400" spc="-7" dirty="0">
                <a:latin typeface="Arial"/>
                <a:cs typeface="Arial"/>
              </a:rPr>
              <a:t>w,</a:t>
            </a:r>
            <a:r>
              <a:rPr sz="2400" spc="-120" dirty="0">
                <a:latin typeface="Arial"/>
                <a:cs typeface="Arial"/>
              </a:rPr>
              <a:t> </a:t>
            </a:r>
            <a:r>
              <a:rPr sz="2400" spc="-7" dirty="0">
                <a:latin typeface="Arial"/>
                <a:cs typeface="Arial"/>
              </a:rPr>
              <a:t>h)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271057" y="3115540"/>
            <a:ext cx="3821695" cy="128127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44113" y="2945509"/>
            <a:ext cx="2019395" cy="151454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21029" y="4536668"/>
            <a:ext cx="2642497" cy="151455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384723" y="4706670"/>
            <a:ext cx="3821695" cy="128127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7511092" y="3030667"/>
            <a:ext cx="2584873" cy="2836333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-7" dirty="0">
                <a:latin typeface="Arial"/>
                <a:cs typeface="Arial"/>
              </a:rPr>
              <a:t>DOG: (x, </a:t>
            </a:r>
            <a:r>
              <a:rPr sz="2400" dirty="0">
                <a:latin typeface="Arial"/>
                <a:cs typeface="Arial"/>
              </a:rPr>
              <a:t>y, </a:t>
            </a:r>
            <a:r>
              <a:rPr sz="2400" spc="-7" dirty="0">
                <a:latin typeface="Arial"/>
                <a:cs typeface="Arial"/>
              </a:rPr>
              <a:t>w,</a:t>
            </a:r>
            <a:r>
              <a:rPr sz="2400" spc="-127" dirty="0">
                <a:latin typeface="Arial"/>
                <a:cs typeface="Arial"/>
              </a:rPr>
              <a:t> </a:t>
            </a:r>
            <a:r>
              <a:rPr sz="2400" spc="-7" dirty="0">
                <a:latin typeface="Arial"/>
                <a:cs typeface="Arial"/>
              </a:rPr>
              <a:t>h)</a:t>
            </a:r>
            <a:endParaRPr sz="2400">
              <a:latin typeface="Arial"/>
              <a:cs typeface="Arial"/>
            </a:endParaRPr>
          </a:p>
          <a:p>
            <a:pPr marL="16933">
              <a:spcBef>
                <a:spcPts val="20"/>
              </a:spcBef>
            </a:pPr>
            <a:r>
              <a:rPr sz="2400" spc="-7" dirty="0">
                <a:latin typeface="Arial"/>
                <a:cs typeface="Arial"/>
              </a:rPr>
              <a:t>DOG: (x, </a:t>
            </a:r>
            <a:r>
              <a:rPr sz="2400" dirty="0">
                <a:latin typeface="Arial"/>
                <a:cs typeface="Arial"/>
              </a:rPr>
              <a:t>y, </a:t>
            </a:r>
            <a:r>
              <a:rPr sz="2400" spc="-7" dirty="0">
                <a:latin typeface="Arial"/>
                <a:cs typeface="Arial"/>
              </a:rPr>
              <a:t>w,</a:t>
            </a:r>
            <a:r>
              <a:rPr sz="2400" spc="-127" dirty="0">
                <a:latin typeface="Arial"/>
                <a:cs typeface="Arial"/>
              </a:rPr>
              <a:t> </a:t>
            </a:r>
            <a:r>
              <a:rPr sz="2400" spc="-7" dirty="0">
                <a:latin typeface="Arial"/>
                <a:cs typeface="Arial"/>
              </a:rPr>
              <a:t>h)</a:t>
            </a:r>
            <a:endParaRPr sz="2400">
              <a:latin typeface="Arial"/>
              <a:cs typeface="Arial"/>
            </a:endParaRPr>
          </a:p>
          <a:p>
            <a:pPr marL="16933">
              <a:spcBef>
                <a:spcPts val="20"/>
              </a:spcBef>
            </a:pPr>
            <a:r>
              <a:rPr sz="2400" spc="-7" dirty="0">
                <a:latin typeface="Arial"/>
                <a:cs typeface="Arial"/>
              </a:rPr>
              <a:t>CAT: (x, </a:t>
            </a:r>
            <a:r>
              <a:rPr sz="2400" dirty="0">
                <a:latin typeface="Arial"/>
                <a:cs typeface="Arial"/>
              </a:rPr>
              <a:t>y, </a:t>
            </a:r>
            <a:r>
              <a:rPr sz="2400" spc="-7" dirty="0">
                <a:latin typeface="Arial"/>
                <a:cs typeface="Arial"/>
              </a:rPr>
              <a:t>w,</a:t>
            </a:r>
            <a:r>
              <a:rPr sz="2400" spc="-67" dirty="0">
                <a:latin typeface="Arial"/>
                <a:cs typeface="Arial"/>
              </a:rPr>
              <a:t> </a:t>
            </a:r>
            <a:r>
              <a:rPr sz="2400" spc="-7" dirty="0">
                <a:latin typeface="Arial"/>
                <a:cs typeface="Arial"/>
              </a:rPr>
              <a:t>h)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700">
              <a:latin typeface="Times New Roman"/>
              <a:cs typeface="Times New Roman"/>
            </a:endParaRPr>
          </a:p>
          <a:p>
            <a:pPr marL="130383">
              <a:spcBef>
                <a:spcPts val="1640"/>
              </a:spcBef>
            </a:pPr>
            <a:r>
              <a:rPr sz="2400" spc="-7" dirty="0">
                <a:latin typeface="Arial"/>
                <a:cs typeface="Arial"/>
              </a:rPr>
              <a:t>DUCK: (x, </a:t>
            </a:r>
            <a:r>
              <a:rPr sz="2400" dirty="0">
                <a:latin typeface="Arial"/>
                <a:cs typeface="Arial"/>
              </a:rPr>
              <a:t>y, </a:t>
            </a:r>
            <a:r>
              <a:rPr sz="2400" spc="-7" dirty="0">
                <a:latin typeface="Arial"/>
                <a:cs typeface="Arial"/>
              </a:rPr>
              <a:t>w,</a:t>
            </a:r>
            <a:r>
              <a:rPr sz="2400" spc="-127" dirty="0">
                <a:latin typeface="Arial"/>
                <a:cs typeface="Arial"/>
              </a:rPr>
              <a:t> </a:t>
            </a:r>
            <a:r>
              <a:rPr sz="2400" spc="-7" dirty="0">
                <a:latin typeface="Arial"/>
                <a:cs typeface="Arial"/>
              </a:rPr>
              <a:t>h)</a:t>
            </a:r>
            <a:endParaRPr sz="2400">
              <a:latin typeface="Arial"/>
              <a:cs typeface="Arial"/>
            </a:endParaRPr>
          </a:p>
          <a:p>
            <a:pPr marL="130383">
              <a:spcBef>
                <a:spcPts val="20"/>
              </a:spcBef>
            </a:pPr>
            <a:r>
              <a:rPr sz="2400" spc="-7" dirty="0">
                <a:latin typeface="Arial"/>
                <a:cs typeface="Arial"/>
              </a:rPr>
              <a:t>DUCK: (x, </a:t>
            </a:r>
            <a:r>
              <a:rPr sz="2400" dirty="0">
                <a:latin typeface="Arial"/>
                <a:cs typeface="Arial"/>
              </a:rPr>
              <a:t>y, </a:t>
            </a:r>
            <a:r>
              <a:rPr sz="2400" spc="-7" dirty="0">
                <a:latin typeface="Arial"/>
                <a:cs typeface="Arial"/>
              </a:rPr>
              <a:t>w,</a:t>
            </a:r>
            <a:r>
              <a:rPr sz="2400" spc="-127" dirty="0">
                <a:latin typeface="Arial"/>
                <a:cs typeface="Arial"/>
              </a:rPr>
              <a:t> </a:t>
            </a:r>
            <a:r>
              <a:rPr sz="2400" spc="-7" dirty="0">
                <a:latin typeface="Arial"/>
                <a:cs typeface="Arial"/>
              </a:rPr>
              <a:t>h)</a:t>
            </a:r>
            <a:endParaRPr sz="2400">
              <a:latin typeface="Arial"/>
              <a:cs typeface="Arial"/>
            </a:endParaRPr>
          </a:p>
          <a:p>
            <a:pPr marL="130383">
              <a:spcBef>
                <a:spcPts val="20"/>
              </a:spcBef>
            </a:pPr>
            <a:r>
              <a:rPr sz="2400" dirty="0">
                <a:latin typeface="Arial"/>
                <a:cs typeface="Arial"/>
              </a:rPr>
              <a:t>….</a:t>
            </a:r>
            <a:endParaRPr sz="24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942018" y="6273191"/>
            <a:ext cx="2085340" cy="41232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0"/>
              </a:lnSpc>
            </a:pPr>
            <a:r>
              <a:rPr sz="2700" spc="-7" dirty="0">
                <a:solidFill>
                  <a:srgbClr val="FFFFFF"/>
                </a:solidFill>
                <a:latin typeface="Arial"/>
                <a:cs typeface="Arial"/>
              </a:rPr>
              <a:t>May 10,</a:t>
            </a:r>
            <a:r>
              <a:rPr sz="2700" spc="-11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00" spc="-7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27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65047408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10599" y="368655"/>
            <a:ext cx="6957060" cy="602827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3700" spc="-7" dirty="0">
                <a:latin typeface="Arial"/>
                <a:cs typeface="Arial"/>
              </a:rPr>
              <a:t>Object Detection as</a:t>
            </a:r>
            <a:r>
              <a:rPr sz="3700" spc="-120" dirty="0">
                <a:latin typeface="Arial"/>
                <a:cs typeface="Arial"/>
              </a:rPr>
              <a:t> </a:t>
            </a:r>
            <a:r>
              <a:rPr sz="3700" spc="-7" dirty="0">
                <a:latin typeface="Arial"/>
                <a:cs typeface="Arial"/>
              </a:rPr>
              <a:t>Regression?</a:t>
            </a:r>
            <a:endParaRPr sz="37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313764" y="1346413"/>
            <a:ext cx="1749745" cy="15145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271057" y="1516443"/>
            <a:ext cx="3821695" cy="128127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7472685" y="1431600"/>
            <a:ext cx="2217419" cy="399627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-7" dirty="0">
                <a:latin typeface="Arial"/>
                <a:cs typeface="Arial"/>
              </a:rPr>
              <a:t>CAT: (x, </a:t>
            </a:r>
            <a:r>
              <a:rPr sz="2400" dirty="0">
                <a:latin typeface="Arial"/>
                <a:cs typeface="Arial"/>
              </a:rPr>
              <a:t>y, </a:t>
            </a:r>
            <a:r>
              <a:rPr sz="2400" spc="-7" dirty="0">
                <a:latin typeface="Arial"/>
                <a:cs typeface="Arial"/>
              </a:rPr>
              <a:t>w,</a:t>
            </a:r>
            <a:r>
              <a:rPr sz="2400" spc="-120" dirty="0">
                <a:latin typeface="Arial"/>
                <a:cs typeface="Arial"/>
              </a:rPr>
              <a:t> </a:t>
            </a:r>
            <a:r>
              <a:rPr sz="2400" spc="-7" dirty="0">
                <a:latin typeface="Arial"/>
                <a:cs typeface="Arial"/>
              </a:rPr>
              <a:t>h)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271057" y="3115540"/>
            <a:ext cx="3821695" cy="128127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7511091" y="3030668"/>
            <a:ext cx="2302085" cy="1136225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-7" dirty="0">
                <a:latin typeface="Arial"/>
                <a:cs typeface="Arial"/>
              </a:rPr>
              <a:t>DOG: (x, </a:t>
            </a:r>
            <a:r>
              <a:rPr sz="2400" dirty="0">
                <a:latin typeface="Arial"/>
                <a:cs typeface="Arial"/>
              </a:rPr>
              <a:t>y, </a:t>
            </a:r>
            <a:r>
              <a:rPr sz="2400" spc="-7" dirty="0">
                <a:latin typeface="Arial"/>
                <a:cs typeface="Arial"/>
              </a:rPr>
              <a:t>w,</a:t>
            </a:r>
            <a:r>
              <a:rPr sz="2400" spc="-127" dirty="0">
                <a:latin typeface="Arial"/>
                <a:cs typeface="Arial"/>
              </a:rPr>
              <a:t> </a:t>
            </a:r>
            <a:r>
              <a:rPr sz="2400" spc="-7" dirty="0">
                <a:latin typeface="Arial"/>
                <a:cs typeface="Arial"/>
              </a:rPr>
              <a:t>h)</a:t>
            </a:r>
            <a:endParaRPr sz="2400">
              <a:latin typeface="Arial"/>
              <a:cs typeface="Arial"/>
            </a:endParaRPr>
          </a:p>
          <a:p>
            <a:pPr marL="16933">
              <a:spcBef>
                <a:spcPts val="20"/>
              </a:spcBef>
            </a:pPr>
            <a:r>
              <a:rPr sz="2400" spc="-7" dirty="0">
                <a:latin typeface="Arial"/>
                <a:cs typeface="Arial"/>
              </a:rPr>
              <a:t>DOG: (x, </a:t>
            </a:r>
            <a:r>
              <a:rPr sz="2400" dirty="0">
                <a:latin typeface="Arial"/>
                <a:cs typeface="Arial"/>
              </a:rPr>
              <a:t>y, </a:t>
            </a:r>
            <a:r>
              <a:rPr sz="2400" spc="-7" dirty="0">
                <a:latin typeface="Arial"/>
                <a:cs typeface="Arial"/>
              </a:rPr>
              <a:t>w,</a:t>
            </a:r>
            <a:r>
              <a:rPr sz="2400" spc="-127" dirty="0">
                <a:latin typeface="Arial"/>
                <a:cs typeface="Arial"/>
              </a:rPr>
              <a:t> </a:t>
            </a:r>
            <a:r>
              <a:rPr sz="2400" spc="-7" dirty="0">
                <a:latin typeface="Arial"/>
                <a:cs typeface="Arial"/>
              </a:rPr>
              <a:t>h)</a:t>
            </a:r>
            <a:endParaRPr sz="2400">
              <a:latin typeface="Arial"/>
              <a:cs typeface="Arial"/>
            </a:endParaRPr>
          </a:p>
          <a:p>
            <a:pPr marL="16933">
              <a:spcBef>
                <a:spcPts val="20"/>
              </a:spcBef>
            </a:pPr>
            <a:r>
              <a:rPr sz="2400" spc="-7" dirty="0">
                <a:latin typeface="Arial"/>
                <a:cs typeface="Arial"/>
              </a:rPr>
              <a:t>CAT: (x, </a:t>
            </a:r>
            <a:r>
              <a:rPr sz="2400" dirty="0">
                <a:latin typeface="Arial"/>
                <a:cs typeface="Arial"/>
              </a:rPr>
              <a:t>y, </a:t>
            </a:r>
            <a:r>
              <a:rPr sz="2400" spc="-7" dirty="0">
                <a:latin typeface="Arial"/>
                <a:cs typeface="Arial"/>
              </a:rPr>
              <a:t>w,</a:t>
            </a:r>
            <a:r>
              <a:rPr sz="2400" spc="-100" dirty="0">
                <a:latin typeface="Arial"/>
                <a:cs typeface="Arial"/>
              </a:rPr>
              <a:t> </a:t>
            </a:r>
            <a:r>
              <a:rPr sz="2400" spc="-7" dirty="0">
                <a:latin typeface="Arial"/>
                <a:cs typeface="Arial"/>
              </a:rPr>
              <a:t>h)</a:t>
            </a:r>
            <a:endParaRPr sz="24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044113" y="2945509"/>
            <a:ext cx="2019395" cy="151454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21029" y="4536668"/>
            <a:ext cx="2642497" cy="151455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384723" y="4706670"/>
            <a:ext cx="3821695" cy="128127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0164407" y="1526100"/>
            <a:ext cx="1474047" cy="399627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dirty="0">
                <a:solidFill>
                  <a:srgbClr val="FF0000"/>
                </a:solidFill>
                <a:latin typeface="Arial"/>
                <a:cs typeface="Arial"/>
              </a:rPr>
              <a:t>4</a:t>
            </a:r>
            <a:r>
              <a:rPr sz="2400" spc="-113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FF0000"/>
                </a:solidFill>
                <a:latin typeface="Arial"/>
                <a:cs typeface="Arial"/>
              </a:rPr>
              <a:t>numbers</a:t>
            </a:r>
            <a:endParaRPr sz="24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9942018" y="6273191"/>
            <a:ext cx="2085340" cy="41232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0"/>
              </a:lnSpc>
            </a:pPr>
            <a:r>
              <a:rPr sz="2700" spc="-7" dirty="0">
                <a:solidFill>
                  <a:srgbClr val="FFFFFF"/>
                </a:solidFill>
                <a:latin typeface="Arial"/>
                <a:cs typeface="Arial"/>
              </a:rPr>
              <a:t>May 10,</a:t>
            </a:r>
            <a:r>
              <a:rPr sz="2700" spc="-11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00" spc="-7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2700" dirty="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0164407" y="3456369"/>
            <a:ext cx="1643380" cy="399627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-7" dirty="0">
                <a:solidFill>
                  <a:srgbClr val="FF0000"/>
                </a:solidFill>
                <a:latin typeface="Arial"/>
                <a:cs typeface="Arial"/>
              </a:rPr>
              <a:t>16</a:t>
            </a:r>
            <a:r>
              <a:rPr sz="2400" spc="-107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FF0000"/>
                </a:solidFill>
                <a:latin typeface="Arial"/>
                <a:cs typeface="Arial"/>
              </a:rPr>
              <a:t>numbers</a:t>
            </a:r>
            <a:endParaRPr sz="24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624717" y="4730661"/>
            <a:ext cx="3914987" cy="1136225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  <a:tabLst>
                <a:tab pos="2626294" algn="l"/>
              </a:tabLst>
            </a:pPr>
            <a:r>
              <a:rPr sz="2400" spc="-7" dirty="0">
                <a:latin typeface="Arial"/>
                <a:cs typeface="Arial"/>
              </a:rPr>
              <a:t>DUCK: (x, </a:t>
            </a:r>
            <a:r>
              <a:rPr sz="2400" dirty="0">
                <a:latin typeface="Arial"/>
                <a:cs typeface="Arial"/>
              </a:rPr>
              <a:t>y, </a:t>
            </a:r>
            <a:r>
              <a:rPr sz="2400" spc="-7" dirty="0">
                <a:latin typeface="Arial"/>
                <a:cs typeface="Arial"/>
              </a:rPr>
              <a:t>w, h)	</a:t>
            </a:r>
            <a:r>
              <a:rPr sz="3600" spc="-9" baseline="-12345" dirty="0">
                <a:solidFill>
                  <a:srgbClr val="FF0000"/>
                </a:solidFill>
                <a:latin typeface="Arial"/>
                <a:cs typeface="Arial"/>
              </a:rPr>
              <a:t>Many</a:t>
            </a:r>
            <a:endParaRPr sz="3600" baseline="-12345">
              <a:latin typeface="Arial"/>
              <a:cs typeface="Arial"/>
            </a:endParaRPr>
          </a:p>
          <a:p>
            <a:pPr marL="16933">
              <a:spcBef>
                <a:spcPts val="20"/>
              </a:spcBef>
              <a:tabLst>
                <a:tab pos="2626294" algn="l"/>
              </a:tabLst>
            </a:pPr>
            <a:r>
              <a:rPr sz="2400" spc="-7" dirty="0">
                <a:latin typeface="Arial"/>
                <a:cs typeface="Arial"/>
              </a:rPr>
              <a:t>DUCK</a:t>
            </a:r>
            <a:r>
              <a:rPr sz="2400" dirty="0">
                <a:latin typeface="Arial"/>
                <a:cs typeface="Arial"/>
              </a:rPr>
              <a:t>:</a:t>
            </a:r>
            <a:r>
              <a:rPr sz="2400" spc="-7" dirty="0">
                <a:latin typeface="Arial"/>
                <a:cs typeface="Arial"/>
              </a:rPr>
              <a:t> (x</a:t>
            </a:r>
            <a:r>
              <a:rPr sz="2400" dirty="0">
                <a:latin typeface="Arial"/>
                <a:cs typeface="Arial"/>
              </a:rPr>
              <a:t>,</a:t>
            </a:r>
            <a:r>
              <a:rPr sz="2400" spc="-7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y,</a:t>
            </a:r>
            <a:r>
              <a:rPr sz="2400" spc="-7" dirty="0">
                <a:latin typeface="Arial"/>
                <a:cs typeface="Arial"/>
              </a:rPr>
              <a:t> w</a:t>
            </a:r>
            <a:r>
              <a:rPr sz="2400" dirty="0">
                <a:latin typeface="Arial"/>
                <a:cs typeface="Arial"/>
              </a:rPr>
              <a:t>,</a:t>
            </a:r>
            <a:r>
              <a:rPr sz="2400" spc="-7" dirty="0">
                <a:latin typeface="Arial"/>
                <a:cs typeface="Arial"/>
              </a:rPr>
              <a:t> h</a:t>
            </a:r>
            <a:r>
              <a:rPr sz="2400" dirty="0">
                <a:latin typeface="Arial"/>
                <a:cs typeface="Arial"/>
              </a:rPr>
              <a:t>)	</a:t>
            </a:r>
            <a:r>
              <a:rPr sz="3600" spc="-9" baseline="-12345" dirty="0">
                <a:solidFill>
                  <a:srgbClr val="FF0000"/>
                </a:solidFill>
                <a:latin typeface="Arial"/>
                <a:cs typeface="Arial"/>
              </a:rPr>
              <a:t>numbers!</a:t>
            </a:r>
            <a:endParaRPr sz="3600" baseline="-12345">
              <a:latin typeface="Arial"/>
              <a:cs typeface="Arial"/>
            </a:endParaRPr>
          </a:p>
          <a:p>
            <a:pPr marL="16933">
              <a:spcBef>
                <a:spcPts val="20"/>
              </a:spcBef>
            </a:pPr>
            <a:r>
              <a:rPr sz="2400" dirty="0">
                <a:latin typeface="Arial"/>
                <a:cs typeface="Arial"/>
              </a:rPr>
              <a:t>….</a:t>
            </a:r>
            <a:endParaRPr sz="2400">
              <a:latin typeface="Arial"/>
              <a:cs typeface="Arial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7997220" y="331807"/>
            <a:ext cx="3759200" cy="767927"/>
          </a:xfrm>
          <a:prstGeom prst="rect">
            <a:avLst/>
          </a:prstGeom>
        </p:spPr>
        <p:txBody>
          <a:bodyPr vert="horz" wrap="square" lIns="0" tIns="14393" rIns="0" bIns="0" rtlCol="0">
            <a:spAutoFit/>
          </a:bodyPr>
          <a:lstStyle/>
          <a:p>
            <a:pPr marL="16933" marR="6773">
              <a:lnSpc>
                <a:spcPct val="100699"/>
              </a:lnSpc>
              <a:spcBef>
                <a:spcPts val="113"/>
              </a:spcBef>
            </a:pPr>
            <a:r>
              <a:rPr sz="2400" spc="-7" dirty="0">
                <a:solidFill>
                  <a:srgbClr val="FF0000"/>
                </a:solidFill>
              </a:rPr>
              <a:t>Each image needs </a:t>
            </a:r>
            <a:r>
              <a:rPr sz="2400" dirty="0">
                <a:solidFill>
                  <a:srgbClr val="FF0000"/>
                </a:solidFill>
              </a:rPr>
              <a:t>a  </a:t>
            </a:r>
            <a:r>
              <a:rPr sz="2400" spc="-7" dirty="0">
                <a:solidFill>
                  <a:srgbClr val="FF0000"/>
                </a:solidFill>
              </a:rPr>
              <a:t>different number of</a:t>
            </a:r>
            <a:r>
              <a:rPr sz="2400" spc="-113" dirty="0">
                <a:solidFill>
                  <a:srgbClr val="FF0000"/>
                </a:solidFill>
              </a:rPr>
              <a:t> </a:t>
            </a:r>
            <a:r>
              <a:rPr sz="2400" spc="-7" dirty="0">
                <a:solidFill>
                  <a:srgbClr val="FF0000"/>
                </a:solidFill>
              </a:rPr>
              <a:t>outputs!</a:t>
            </a:r>
            <a:endParaRPr sz="2400"/>
          </a:p>
        </p:txBody>
      </p:sp>
      <p:sp>
        <p:nvSpPr>
          <p:cNvPr id="19" name="object 4"/>
          <p:cNvSpPr txBox="1">
            <a:spLocks/>
          </p:cNvSpPr>
          <p:nvPr/>
        </p:nvSpPr>
        <p:spPr>
          <a:xfrm>
            <a:off x="3807284" y="6154285"/>
            <a:ext cx="7177404" cy="689932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5" dirty="0" smtClean="0"/>
              <a:t>Classification </a:t>
            </a:r>
            <a:r>
              <a:rPr lang="en-US" dirty="0" smtClean="0"/>
              <a:t>+</a:t>
            </a:r>
            <a:r>
              <a:rPr lang="en-US" spc="-95" dirty="0" smtClean="0"/>
              <a:t> </a:t>
            </a:r>
            <a:r>
              <a:rPr lang="en-US" spc="-5" dirty="0" smtClean="0"/>
              <a:t>Localization</a:t>
            </a:r>
            <a:endParaRPr lang="en-US" spc="-5" dirty="0"/>
          </a:p>
        </p:txBody>
      </p:sp>
    </p:spTree>
    <p:extLst>
      <p:ext uri="{BB962C8B-B14F-4D97-AF65-F5344CB8AC3E}">
        <p14:creationId xmlns:p14="http://schemas.microsoft.com/office/powerpoint/2010/main" val="3077825986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10599" y="384520"/>
            <a:ext cx="10581640" cy="571096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z="3600" spc="-7" dirty="0"/>
              <a:t>Object Detection as Classification: </a:t>
            </a:r>
            <a:r>
              <a:rPr sz="3600" spc="-13" dirty="0"/>
              <a:t>Sliding</a:t>
            </a:r>
            <a:r>
              <a:rPr sz="3600" spc="-107" dirty="0"/>
              <a:t> </a:t>
            </a:r>
            <a:r>
              <a:rPr sz="3600" spc="-7" dirty="0"/>
              <a:t>Window</a:t>
            </a:r>
          </a:p>
        </p:txBody>
      </p:sp>
      <p:sp>
        <p:nvSpPr>
          <p:cNvPr id="3" name="object 3"/>
          <p:cNvSpPr/>
          <p:nvPr/>
        </p:nvSpPr>
        <p:spPr>
          <a:xfrm>
            <a:off x="289287" y="2278964"/>
            <a:ext cx="3542292" cy="265675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359778" y="2971334"/>
            <a:ext cx="4367204" cy="14641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263751" y="3104124"/>
            <a:ext cx="2517140" cy="1136225"/>
          </a:xfrm>
          <a:prstGeom prst="rect">
            <a:avLst/>
          </a:prstGeom>
        </p:spPr>
        <p:txBody>
          <a:bodyPr vert="horz" wrap="square" lIns="0" tIns="14393" rIns="0" bIns="0" rtlCol="0">
            <a:spAutoFit/>
          </a:bodyPr>
          <a:lstStyle/>
          <a:p>
            <a:pPr marL="16933" marR="1219170">
              <a:lnSpc>
                <a:spcPct val="100699"/>
              </a:lnSpc>
              <a:spcBef>
                <a:spcPts val="113"/>
              </a:spcBef>
            </a:pPr>
            <a:r>
              <a:rPr sz="2400" spc="-7" dirty="0">
                <a:latin typeface="Arial"/>
                <a:cs typeface="Arial"/>
              </a:rPr>
              <a:t>Dog?</a:t>
            </a:r>
            <a:r>
              <a:rPr sz="2400" spc="-127" dirty="0">
                <a:latin typeface="Arial"/>
                <a:cs typeface="Arial"/>
              </a:rPr>
              <a:t> </a:t>
            </a:r>
            <a:r>
              <a:rPr sz="2400" spc="-7" dirty="0">
                <a:latin typeface="Arial"/>
                <a:cs typeface="Arial"/>
              </a:rPr>
              <a:t>NO  Cat?</a:t>
            </a:r>
            <a:r>
              <a:rPr sz="2400" spc="-73" dirty="0">
                <a:latin typeface="Arial"/>
                <a:cs typeface="Arial"/>
              </a:rPr>
              <a:t> </a:t>
            </a:r>
            <a:r>
              <a:rPr sz="2400" spc="-7" dirty="0">
                <a:latin typeface="Arial"/>
                <a:cs typeface="Arial"/>
              </a:rPr>
              <a:t>NO</a:t>
            </a:r>
            <a:endParaRPr sz="2400">
              <a:latin typeface="Arial"/>
              <a:cs typeface="Arial"/>
            </a:endParaRPr>
          </a:p>
          <a:p>
            <a:pPr marL="16933">
              <a:spcBef>
                <a:spcPts val="20"/>
              </a:spcBef>
            </a:pPr>
            <a:r>
              <a:rPr sz="2400" spc="-7" dirty="0">
                <a:latin typeface="Arial"/>
                <a:cs typeface="Arial"/>
              </a:rPr>
              <a:t>Background?</a:t>
            </a:r>
            <a:r>
              <a:rPr sz="2400" spc="-113" dirty="0">
                <a:latin typeface="Arial"/>
                <a:cs typeface="Arial"/>
              </a:rPr>
              <a:t> </a:t>
            </a:r>
            <a:r>
              <a:rPr sz="2400" spc="-7" dirty="0">
                <a:latin typeface="Arial"/>
                <a:cs typeface="Arial"/>
              </a:rPr>
              <a:t>YES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89299" y="3197560"/>
            <a:ext cx="1168400" cy="1739053"/>
          </a:xfrm>
          <a:custGeom>
            <a:avLst/>
            <a:gdLst/>
            <a:ahLst/>
            <a:cxnLst/>
            <a:rect l="l" t="t" r="r" b="b"/>
            <a:pathLst>
              <a:path w="876300" h="1304289">
                <a:moveTo>
                  <a:pt x="0" y="0"/>
                </a:moveTo>
                <a:lnTo>
                  <a:pt x="875998" y="0"/>
                </a:lnTo>
                <a:lnTo>
                  <a:pt x="875998" y="1303797"/>
                </a:lnTo>
                <a:lnTo>
                  <a:pt x="0" y="1303797"/>
                </a:lnTo>
                <a:lnTo>
                  <a:pt x="0" y="0"/>
                </a:lnTo>
                <a:close/>
              </a:path>
            </a:pathLst>
          </a:custGeom>
          <a:ln w="3809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282655" y="1298613"/>
            <a:ext cx="4533900" cy="877147"/>
          </a:xfrm>
          <a:prstGeom prst="rect">
            <a:avLst/>
          </a:prstGeom>
        </p:spPr>
        <p:txBody>
          <a:bodyPr vert="horz" wrap="square" lIns="0" tIns="30479" rIns="0" bIns="0" rtlCol="0">
            <a:spAutoFit/>
          </a:bodyPr>
          <a:lstStyle/>
          <a:p>
            <a:pPr marL="16933" marR="6773" algn="just">
              <a:lnSpc>
                <a:spcPts val="2200"/>
              </a:lnSpc>
              <a:spcBef>
                <a:spcPts val="240"/>
              </a:spcBef>
            </a:pPr>
            <a:r>
              <a:rPr sz="1900" spc="-7" dirty="0">
                <a:latin typeface="Arial"/>
                <a:cs typeface="Arial"/>
              </a:rPr>
              <a:t>Apply </a:t>
            </a:r>
            <a:r>
              <a:rPr sz="1900" dirty="0">
                <a:latin typeface="Arial"/>
                <a:cs typeface="Arial"/>
              </a:rPr>
              <a:t>a </a:t>
            </a:r>
            <a:r>
              <a:rPr sz="1900" spc="-7" dirty="0">
                <a:latin typeface="Arial"/>
                <a:cs typeface="Arial"/>
              </a:rPr>
              <a:t>CNN to many different </a:t>
            </a:r>
            <a:r>
              <a:rPr sz="1900" dirty="0">
                <a:latin typeface="Arial"/>
                <a:cs typeface="Arial"/>
              </a:rPr>
              <a:t>crops </a:t>
            </a:r>
            <a:r>
              <a:rPr sz="1900" spc="-7" dirty="0">
                <a:latin typeface="Arial"/>
                <a:cs typeface="Arial"/>
              </a:rPr>
              <a:t>of the  image, CNN </a:t>
            </a:r>
            <a:r>
              <a:rPr sz="1900" dirty="0">
                <a:latin typeface="Arial"/>
                <a:cs typeface="Arial"/>
              </a:rPr>
              <a:t>classifies </a:t>
            </a:r>
            <a:r>
              <a:rPr sz="1900" spc="-7" dirty="0">
                <a:latin typeface="Arial"/>
                <a:cs typeface="Arial"/>
              </a:rPr>
              <a:t>each </a:t>
            </a:r>
            <a:r>
              <a:rPr sz="1900" dirty="0">
                <a:latin typeface="Arial"/>
                <a:cs typeface="Arial"/>
              </a:rPr>
              <a:t>crop </a:t>
            </a:r>
            <a:r>
              <a:rPr sz="1900" spc="-7" dirty="0">
                <a:latin typeface="Arial"/>
                <a:cs typeface="Arial"/>
              </a:rPr>
              <a:t>as object  or</a:t>
            </a:r>
            <a:r>
              <a:rPr sz="1900" spc="-13" dirty="0">
                <a:latin typeface="Arial"/>
                <a:cs typeface="Arial"/>
              </a:rPr>
              <a:t> </a:t>
            </a:r>
            <a:r>
              <a:rPr sz="1900" spc="-7" dirty="0">
                <a:latin typeface="Arial"/>
                <a:cs typeface="Arial"/>
              </a:rPr>
              <a:t>background</a:t>
            </a:r>
            <a:endParaRPr sz="19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942018" y="6273191"/>
            <a:ext cx="2085340" cy="41232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0"/>
              </a:lnSpc>
            </a:pPr>
            <a:r>
              <a:rPr sz="2700" spc="-7" dirty="0">
                <a:solidFill>
                  <a:srgbClr val="FFFFFF"/>
                </a:solidFill>
                <a:latin typeface="Arial"/>
                <a:cs typeface="Arial"/>
              </a:rPr>
              <a:t>May 10,</a:t>
            </a:r>
            <a:r>
              <a:rPr sz="2700" spc="-11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00" spc="-7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27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26632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Step </a:t>
            </a:r>
            <a:r>
              <a:rPr lang="en-US" altLang="zh-CN" i="1" dirty="0" smtClean="0"/>
              <a:t>activation function</a:t>
            </a:r>
            <a:endParaRPr lang="en-US" dirty="0" smtClean="0"/>
          </a:p>
          <a:p>
            <a:pPr lvl="1">
              <a:buFontTx/>
              <a:buChar char="–"/>
            </a:pPr>
            <a:r>
              <a:rPr lang="en-US" dirty="0" smtClean="0"/>
              <a:t>small </a:t>
            </a:r>
            <a:r>
              <a:rPr lang="en-US" dirty="0"/>
              <a:t>change in input can cause large change in </a:t>
            </a:r>
            <a:r>
              <a:rPr lang="en-US" altLang="zh-CN" dirty="0"/>
              <a:t>(binary)</a:t>
            </a:r>
            <a:r>
              <a:rPr lang="en-US" dirty="0" smtClean="0"/>
              <a:t> </a:t>
            </a:r>
            <a:r>
              <a:rPr lang="en-US" dirty="0"/>
              <a:t>output.</a:t>
            </a:r>
          </a:p>
          <a:p>
            <a:endParaRPr lang="en-US" dirty="0"/>
          </a:p>
          <a:p>
            <a:r>
              <a:rPr lang="en-US" dirty="0"/>
              <a:t>We want:</a:t>
            </a:r>
          </a:p>
        </p:txBody>
      </p:sp>
      <p:pic>
        <p:nvPicPr>
          <p:cNvPr id="14338" name="Picture 2" descr="http://neuralnetworksanddeeplearning.com/images/tikz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3550" y="3740149"/>
            <a:ext cx="6184900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CN" dirty="0" smtClean="0">
                <a:latin typeface="Calibri" panose="020F0502020204030204" pitchFamily="34" charset="0"/>
              </a:rPr>
              <a:t>Activation function</a:t>
            </a:r>
            <a:endParaRPr lang="en-US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2205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10599" y="384520"/>
            <a:ext cx="10581640" cy="571096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z="3600" spc="-7" dirty="0"/>
              <a:t>Object Detection as Classification: </a:t>
            </a:r>
            <a:r>
              <a:rPr sz="3600" spc="-13" dirty="0"/>
              <a:t>Sliding</a:t>
            </a:r>
            <a:r>
              <a:rPr sz="3600" spc="-107" dirty="0"/>
              <a:t> </a:t>
            </a:r>
            <a:r>
              <a:rPr sz="3600" spc="-7" dirty="0"/>
              <a:t>Window</a:t>
            </a:r>
          </a:p>
        </p:txBody>
      </p:sp>
      <p:sp>
        <p:nvSpPr>
          <p:cNvPr id="3" name="object 3"/>
          <p:cNvSpPr/>
          <p:nvPr/>
        </p:nvSpPr>
        <p:spPr>
          <a:xfrm>
            <a:off x="289287" y="2278964"/>
            <a:ext cx="3542292" cy="265675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359778" y="2971334"/>
            <a:ext cx="4367204" cy="14641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263752" y="3104124"/>
            <a:ext cx="2365585" cy="1136225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-7" dirty="0">
                <a:latin typeface="Arial"/>
                <a:cs typeface="Arial"/>
              </a:rPr>
              <a:t>Dog?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7" dirty="0">
                <a:latin typeface="Arial"/>
                <a:cs typeface="Arial"/>
              </a:rPr>
              <a:t>YES</a:t>
            </a:r>
            <a:endParaRPr sz="2400">
              <a:latin typeface="Arial"/>
              <a:cs typeface="Arial"/>
            </a:endParaRPr>
          </a:p>
          <a:p>
            <a:pPr marL="16933" marR="6773">
              <a:lnSpc>
                <a:spcPct val="100699"/>
              </a:lnSpc>
            </a:pPr>
            <a:r>
              <a:rPr sz="2400" spc="-7" dirty="0">
                <a:latin typeface="Arial"/>
                <a:cs typeface="Arial"/>
              </a:rPr>
              <a:t>Cat? NO  Background?</a:t>
            </a:r>
            <a:r>
              <a:rPr sz="2400" spc="-133" dirty="0">
                <a:latin typeface="Arial"/>
                <a:cs typeface="Arial"/>
              </a:rPr>
              <a:t> </a:t>
            </a:r>
            <a:r>
              <a:rPr sz="2400" spc="-7" dirty="0">
                <a:latin typeface="Arial"/>
                <a:cs typeface="Arial"/>
              </a:rPr>
              <a:t>NO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102097" y="3197560"/>
            <a:ext cx="1168400" cy="1739053"/>
          </a:xfrm>
          <a:custGeom>
            <a:avLst/>
            <a:gdLst/>
            <a:ahLst/>
            <a:cxnLst/>
            <a:rect l="l" t="t" r="r" b="b"/>
            <a:pathLst>
              <a:path w="876300" h="1304289">
                <a:moveTo>
                  <a:pt x="0" y="0"/>
                </a:moveTo>
                <a:lnTo>
                  <a:pt x="875998" y="0"/>
                </a:lnTo>
                <a:lnTo>
                  <a:pt x="875998" y="1303797"/>
                </a:lnTo>
                <a:lnTo>
                  <a:pt x="0" y="1303797"/>
                </a:lnTo>
                <a:lnTo>
                  <a:pt x="0" y="0"/>
                </a:lnTo>
                <a:close/>
              </a:path>
            </a:pathLst>
          </a:custGeom>
          <a:ln w="3809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282655" y="1298613"/>
            <a:ext cx="4533900" cy="877147"/>
          </a:xfrm>
          <a:prstGeom prst="rect">
            <a:avLst/>
          </a:prstGeom>
        </p:spPr>
        <p:txBody>
          <a:bodyPr vert="horz" wrap="square" lIns="0" tIns="30479" rIns="0" bIns="0" rtlCol="0">
            <a:spAutoFit/>
          </a:bodyPr>
          <a:lstStyle/>
          <a:p>
            <a:pPr marL="16933" marR="6773" algn="just">
              <a:lnSpc>
                <a:spcPts val="2200"/>
              </a:lnSpc>
              <a:spcBef>
                <a:spcPts val="240"/>
              </a:spcBef>
            </a:pPr>
            <a:r>
              <a:rPr sz="1900" spc="-7" dirty="0">
                <a:latin typeface="Arial"/>
                <a:cs typeface="Arial"/>
              </a:rPr>
              <a:t>Apply </a:t>
            </a:r>
            <a:r>
              <a:rPr sz="1900" dirty="0">
                <a:latin typeface="Arial"/>
                <a:cs typeface="Arial"/>
              </a:rPr>
              <a:t>a </a:t>
            </a:r>
            <a:r>
              <a:rPr sz="1900" spc="-7" dirty="0">
                <a:latin typeface="Arial"/>
                <a:cs typeface="Arial"/>
              </a:rPr>
              <a:t>CNN to many different </a:t>
            </a:r>
            <a:r>
              <a:rPr sz="1900" dirty="0">
                <a:latin typeface="Arial"/>
                <a:cs typeface="Arial"/>
              </a:rPr>
              <a:t>crops </a:t>
            </a:r>
            <a:r>
              <a:rPr sz="1900" spc="-7" dirty="0">
                <a:latin typeface="Arial"/>
                <a:cs typeface="Arial"/>
              </a:rPr>
              <a:t>of the  image, CNN </a:t>
            </a:r>
            <a:r>
              <a:rPr sz="1900" dirty="0">
                <a:latin typeface="Arial"/>
                <a:cs typeface="Arial"/>
              </a:rPr>
              <a:t>classifies </a:t>
            </a:r>
            <a:r>
              <a:rPr sz="1900" spc="-7" dirty="0">
                <a:latin typeface="Arial"/>
                <a:cs typeface="Arial"/>
              </a:rPr>
              <a:t>each </a:t>
            </a:r>
            <a:r>
              <a:rPr sz="1900" dirty="0">
                <a:latin typeface="Arial"/>
                <a:cs typeface="Arial"/>
              </a:rPr>
              <a:t>crop </a:t>
            </a:r>
            <a:r>
              <a:rPr sz="1900" spc="-7" dirty="0">
                <a:latin typeface="Arial"/>
                <a:cs typeface="Arial"/>
              </a:rPr>
              <a:t>as object  or</a:t>
            </a:r>
            <a:r>
              <a:rPr sz="1900" spc="-13" dirty="0">
                <a:latin typeface="Arial"/>
                <a:cs typeface="Arial"/>
              </a:rPr>
              <a:t> </a:t>
            </a:r>
            <a:r>
              <a:rPr sz="1900" spc="-7" dirty="0">
                <a:latin typeface="Arial"/>
                <a:cs typeface="Arial"/>
              </a:rPr>
              <a:t>background</a:t>
            </a:r>
            <a:endParaRPr sz="19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942018" y="6273191"/>
            <a:ext cx="2085340" cy="41232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0"/>
              </a:lnSpc>
            </a:pPr>
            <a:r>
              <a:rPr sz="2700" spc="-7" dirty="0">
                <a:solidFill>
                  <a:srgbClr val="FFFFFF"/>
                </a:solidFill>
                <a:latin typeface="Arial"/>
                <a:cs typeface="Arial"/>
              </a:rPr>
              <a:t>May 10,</a:t>
            </a:r>
            <a:r>
              <a:rPr sz="2700" spc="-11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00" spc="-7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27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4673739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10599" y="384520"/>
            <a:ext cx="10581640" cy="571096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z="3600" spc="-7" dirty="0"/>
              <a:t>Object Detection as Classification: </a:t>
            </a:r>
            <a:r>
              <a:rPr sz="3600" spc="-13" dirty="0"/>
              <a:t>Sliding</a:t>
            </a:r>
            <a:r>
              <a:rPr sz="3600" spc="-107" dirty="0"/>
              <a:t> </a:t>
            </a:r>
            <a:r>
              <a:rPr sz="3600" spc="-7" dirty="0"/>
              <a:t>Window</a:t>
            </a:r>
          </a:p>
        </p:txBody>
      </p:sp>
      <p:sp>
        <p:nvSpPr>
          <p:cNvPr id="3" name="object 3"/>
          <p:cNvSpPr/>
          <p:nvPr/>
        </p:nvSpPr>
        <p:spPr>
          <a:xfrm>
            <a:off x="289287" y="2278964"/>
            <a:ext cx="3542292" cy="265675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359778" y="2971334"/>
            <a:ext cx="4367204" cy="14641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263752" y="3104124"/>
            <a:ext cx="2365585" cy="1136225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spc="-7" dirty="0">
                <a:latin typeface="Arial"/>
                <a:cs typeface="Arial"/>
              </a:rPr>
              <a:t>Dog?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7" dirty="0">
                <a:latin typeface="Arial"/>
                <a:cs typeface="Arial"/>
              </a:rPr>
              <a:t>YES</a:t>
            </a:r>
            <a:endParaRPr sz="2400">
              <a:latin typeface="Arial"/>
              <a:cs typeface="Arial"/>
            </a:endParaRPr>
          </a:p>
          <a:p>
            <a:pPr marL="16933" marR="6773">
              <a:lnSpc>
                <a:spcPct val="100699"/>
              </a:lnSpc>
            </a:pPr>
            <a:r>
              <a:rPr sz="2400" spc="-7" dirty="0">
                <a:latin typeface="Arial"/>
                <a:cs typeface="Arial"/>
              </a:rPr>
              <a:t>Cat? NO  Background?</a:t>
            </a:r>
            <a:r>
              <a:rPr sz="2400" spc="-133" dirty="0">
                <a:latin typeface="Arial"/>
                <a:cs typeface="Arial"/>
              </a:rPr>
              <a:t> </a:t>
            </a:r>
            <a:r>
              <a:rPr sz="2400" spc="-7" dirty="0">
                <a:latin typeface="Arial"/>
                <a:cs typeface="Arial"/>
              </a:rPr>
              <a:t>NO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004495" y="3505360"/>
            <a:ext cx="765387" cy="1314873"/>
          </a:xfrm>
          <a:custGeom>
            <a:avLst/>
            <a:gdLst/>
            <a:ahLst/>
            <a:cxnLst/>
            <a:rect l="l" t="t" r="r" b="b"/>
            <a:pathLst>
              <a:path w="574039" h="986154">
                <a:moveTo>
                  <a:pt x="0" y="0"/>
                </a:moveTo>
                <a:lnTo>
                  <a:pt x="573898" y="0"/>
                </a:lnTo>
                <a:lnTo>
                  <a:pt x="573898" y="986098"/>
                </a:lnTo>
                <a:lnTo>
                  <a:pt x="0" y="986098"/>
                </a:lnTo>
                <a:lnTo>
                  <a:pt x="0" y="0"/>
                </a:lnTo>
                <a:close/>
              </a:path>
            </a:pathLst>
          </a:custGeom>
          <a:ln w="3809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282655" y="1298613"/>
            <a:ext cx="4533900" cy="877147"/>
          </a:xfrm>
          <a:prstGeom prst="rect">
            <a:avLst/>
          </a:prstGeom>
        </p:spPr>
        <p:txBody>
          <a:bodyPr vert="horz" wrap="square" lIns="0" tIns="30479" rIns="0" bIns="0" rtlCol="0">
            <a:spAutoFit/>
          </a:bodyPr>
          <a:lstStyle/>
          <a:p>
            <a:pPr marL="16933" marR="6773" algn="just">
              <a:lnSpc>
                <a:spcPts val="2200"/>
              </a:lnSpc>
              <a:spcBef>
                <a:spcPts val="240"/>
              </a:spcBef>
            </a:pPr>
            <a:r>
              <a:rPr sz="1900" spc="-7" dirty="0">
                <a:latin typeface="Arial"/>
                <a:cs typeface="Arial"/>
              </a:rPr>
              <a:t>Apply </a:t>
            </a:r>
            <a:r>
              <a:rPr sz="1900" dirty="0">
                <a:latin typeface="Arial"/>
                <a:cs typeface="Arial"/>
              </a:rPr>
              <a:t>a </a:t>
            </a:r>
            <a:r>
              <a:rPr sz="1900" spc="-7" dirty="0">
                <a:latin typeface="Arial"/>
                <a:cs typeface="Arial"/>
              </a:rPr>
              <a:t>CNN to many different </a:t>
            </a:r>
            <a:r>
              <a:rPr sz="1900" dirty="0">
                <a:latin typeface="Arial"/>
                <a:cs typeface="Arial"/>
              </a:rPr>
              <a:t>crops </a:t>
            </a:r>
            <a:r>
              <a:rPr sz="1900" spc="-7" dirty="0">
                <a:latin typeface="Arial"/>
                <a:cs typeface="Arial"/>
              </a:rPr>
              <a:t>of the  image, CNN </a:t>
            </a:r>
            <a:r>
              <a:rPr sz="1900" dirty="0">
                <a:latin typeface="Arial"/>
                <a:cs typeface="Arial"/>
              </a:rPr>
              <a:t>classifies </a:t>
            </a:r>
            <a:r>
              <a:rPr sz="1900" spc="-7" dirty="0">
                <a:latin typeface="Arial"/>
                <a:cs typeface="Arial"/>
              </a:rPr>
              <a:t>each </a:t>
            </a:r>
            <a:r>
              <a:rPr sz="1900" dirty="0">
                <a:latin typeface="Arial"/>
                <a:cs typeface="Arial"/>
              </a:rPr>
              <a:t>crop </a:t>
            </a:r>
            <a:r>
              <a:rPr sz="1900" spc="-7" dirty="0">
                <a:latin typeface="Arial"/>
                <a:cs typeface="Arial"/>
              </a:rPr>
              <a:t>as object  or</a:t>
            </a:r>
            <a:r>
              <a:rPr sz="1900" spc="-13" dirty="0">
                <a:latin typeface="Arial"/>
                <a:cs typeface="Arial"/>
              </a:rPr>
              <a:t> </a:t>
            </a:r>
            <a:r>
              <a:rPr sz="1900" spc="-7" dirty="0">
                <a:latin typeface="Arial"/>
                <a:cs typeface="Arial"/>
              </a:rPr>
              <a:t>background</a:t>
            </a:r>
            <a:endParaRPr sz="19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942018" y="6273191"/>
            <a:ext cx="2085340" cy="41232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0"/>
              </a:lnSpc>
            </a:pPr>
            <a:r>
              <a:rPr sz="2700" spc="-7" dirty="0">
                <a:solidFill>
                  <a:srgbClr val="FFFFFF"/>
                </a:solidFill>
                <a:latin typeface="Arial"/>
                <a:cs typeface="Arial"/>
              </a:rPr>
              <a:t>May 10,</a:t>
            </a:r>
            <a:r>
              <a:rPr sz="2700" spc="-11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00" spc="-7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27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6036645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10599" y="384520"/>
            <a:ext cx="10581640" cy="571096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z="3600" spc="-7" dirty="0"/>
              <a:t>Object Detection as Classification: </a:t>
            </a:r>
            <a:r>
              <a:rPr sz="3600" spc="-13" dirty="0"/>
              <a:t>Sliding</a:t>
            </a:r>
            <a:r>
              <a:rPr sz="3600" spc="-107" dirty="0"/>
              <a:t> </a:t>
            </a:r>
            <a:r>
              <a:rPr sz="3600" spc="-7" dirty="0"/>
              <a:t>Window</a:t>
            </a:r>
          </a:p>
        </p:txBody>
      </p:sp>
      <p:sp>
        <p:nvSpPr>
          <p:cNvPr id="3" name="object 3"/>
          <p:cNvSpPr/>
          <p:nvPr/>
        </p:nvSpPr>
        <p:spPr>
          <a:xfrm>
            <a:off x="289287" y="2278964"/>
            <a:ext cx="3542292" cy="265675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359778" y="2971334"/>
            <a:ext cx="4367204" cy="14641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263752" y="3104124"/>
            <a:ext cx="2365585" cy="1136225"/>
          </a:xfrm>
          <a:prstGeom prst="rect">
            <a:avLst/>
          </a:prstGeom>
        </p:spPr>
        <p:txBody>
          <a:bodyPr vert="horz" wrap="square" lIns="0" tIns="14393" rIns="0" bIns="0" rtlCol="0">
            <a:spAutoFit/>
          </a:bodyPr>
          <a:lstStyle/>
          <a:p>
            <a:pPr marL="16933" marR="1000735">
              <a:lnSpc>
                <a:spcPct val="100699"/>
              </a:lnSpc>
              <a:spcBef>
                <a:spcPts val="113"/>
              </a:spcBef>
            </a:pPr>
            <a:r>
              <a:rPr sz="2400" spc="-7" dirty="0">
                <a:latin typeface="Arial"/>
                <a:cs typeface="Arial"/>
              </a:rPr>
              <a:t>Dog? NO  Cat?</a:t>
            </a:r>
            <a:r>
              <a:rPr sz="2400" spc="-127" dirty="0">
                <a:latin typeface="Arial"/>
                <a:cs typeface="Arial"/>
              </a:rPr>
              <a:t> </a:t>
            </a:r>
            <a:r>
              <a:rPr sz="2400" spc="-7" dirty="0">
                <a:latin typeface="Arial"/>
                <a:cs typeface="Arial"/>
              </a:rPr>
              <a:t>YES</a:t>
            </a:r>
            <a:endParaRPr sz="2400">
              <a:latin typeface="Arial"/>
              <a:cs typeface="Arial"/>
            </a:endParaRPr>
          </a:p>
          <a:p>
            <a:pPr marL="16933">
              <a:spcBef>
                <a:spcPts val="20"/>
              </a:spcBef>
            </a:pPr>
            <a:r>
              <a:rPr sz="2400" spc="-7" dirty="0">
                <a:latin typeface="Arial"/>
                <a:cs typeface="Arial"/>
              </a:rPr>
              <a:t>Background?</a:t>
            </a:r>
            <a:r>
              <a:rPr sz="2400" spc="-113" dirty="0">
                <a:latin typeface="Arial"/>
                <a:cs typeface="Arial"/>
              </a:rPr>
              <a:t> </a:t>
            </a:r>
            <a:r>
              <a:rPr sz="2400" spc="-7" dirty="0">
                <a:latin typeface="Arial"/>
                <a:cs typeface="Arial"/>
              </a:rPr>
              <a:t>NO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603429" y="3197561"/>
            <a:ext cx="717127" cy="1314873"/>
          </a:xfrm>
          <a:custGeom>
            <a:avLst/>
            <a:gdLst/>
            <a:ahLst/>
            <a:cxnLst/>
            <a:rect l="l" t="t" r="r" b="b"/>
            <a:pathLst>
              <a:path w="537844" h="986154">
                <a:moveTo>
                  <a:pt x="0" y="0"/>
                </a:moveTo>
                <a:lnTo>
                  <a:pt x="537298" y="0"/>
                </a:lnTo>
                <a:lnTo>
                  <a:pt x="537298" y="986098"/>
                </a:lnTo>
                <a:lnTo>
                  <a:pt x="0" y="986098"/>
                </a:lnTo>
                <a:lnTo>
                  <a:pt x="0" y="0"/>
                </a:lnTo>
                <a:close/>
              </a:path>
            </a:pathLst>
          </a:custGeom>
          <a:ln w="3809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282655" y="1298613"/>
            <a:ext cx="4533900" cy="877147"/>
          </a:xfrm>
          <a:prstGeom prst="rect">
            <a:avLst/>
          </a:prstGeom>
        </p:spPr>
        <p:txBody>
          <a:bodyPr vert="horz" wrap="square" lIns="0" tIns="30479" rIns="0" bIns="0" rtlCol="0">
            <a:spAutoFit/>
          </a:bodyPr>
          <a:lstStyle/>
          <a:p>
            <a:pPr marL="16933" marR="6773" algn="just">
              <a:lnSpc>
                <a:spcPts val="2200"/>
              </a:lnSpc>
              <a:spcBef>
                <a:spcPts val="240"/>
              </a:spcBef>
            </a:pPr>
            <a:r>
              <a:rPr sz="1900" spc="-7" dirty="0">
                <a:latin typeface="Arial"/>
                <a:cs typeface="Arial"/>
              </a:rPr>
              <a:t>Apply </a:t>
            </a:r>
            <a:r>
              <a:rPr sz="1900" dirty="0">
                <a:latin typeface="Arial"/>
                <a:cs typeface="Arial"/>
              </a:rPr>
              <a:t>a </a:t>
            </a:r>
            <a:r>
              <a:rPr sz="1900" spc="-7" dirty="0">
                <a:latin typeface="Arial"/>
                <a:cs typeface="Arial"/>
              </a:rPr>
              <a:t>CNN to many different </a:t>
            </a:r>
            <a:r>
              <a:rPr sz="1900" dirty="0">
                <a:latin typeface="Arial"/>
                <a:cs typeface="Arial"/>
              </a:rPr>
              <a:t>crops </a:t>
            </a:r>
            <a:r>
              <a:rPr sz="1900" spc="-7" dirty="0">
                <a:latin typeface="Arial"/>
                <a:cs typeface="Arial"/>
              </a:rPr>
              <a:t>of the  image, CNN </a:t>
            </a:r>
            <a:r>
              <a:rPr sz="1900" dirty="0">
                <a:latin typeface="Arial"/>
                <a:cs typeface="Arial"/>
              </a:rPr>
              <a:t>classifies </a:t>
            </a:r>
            <a:r>
              <a:rPr sz="1900" spc="-7" dirty="0">
                <a:latin typeface="Arial"/>
                <a:cs typeface="Arial"/>
              </a:rPr>
              <a:t>each </a:t>
            </a:r>
            <a:r>
              <a:rPr sz="1900" dirty="0">
                <a:latin typeface="Arial"/>
                <a:cs typeface="Arial"/>
              </a:rPr>
              <a:t>crop </a:t>
            </a:r>
            <a:r>
              <a:rPr sz="1900" spc="-7" dirty="0">
                <a:latin typeface="Arial"/>
                <a:cs typeface="Arial"/>
              </a:rPr>
              <a:t>as object  or</a:t>
            </a:r>
            <a:r>
              <a:rPr sz="1900" spc="-13" dirty="0">
                <a:latin typeface="Arial"/>
                <a:cs typeface="Arial"/>
              </a:rPr>
              <a:t> </a:t>
            </a:r>
            <a:r>
              <a:rPr sz="1900" spc="-7" dirty="0">
                <a:latin typeface="Arial"/>
                <a:cs typeface="Arial"/>
              </a:rPr>
              <a:t>background</a:t>
            </a:r>
            <a:endParaRPr sz="19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942018" y="6273191"/>
            <a:ext cx="2085340" cy="41232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0"/>
              </a:lnSpc>
            </a:pPr>
            <a:r>
              <a:rPr sz="2700" spc="-7" dirty="0">
                <a:solidFill>
                  <a:srgbClr val="FFFFFF"/>
                </a:solidFill>
                <a:latin typeface="Arial"/>
                <a:cs typeface="Arial"/>
              </a:rPr>
              <a:t>May 10,</a:t>
            </a:r>
            <a:r>
              <a:rPr sz="2700" spc="-11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00" spc="-7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27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11852656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10599" y="384520"/>
            <a:ext cx="10581640" cy="571096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z="3600" spc="-7" dirty="0"/>
              <a:t>Object Detection as Classification: </a:t>
            </a:r>
            <a:r>
              <a:rPr sz="3600" spc="-13" dirty="0"/>
              <a:t>Sliding</a:t>
            </a:r>
            <a:r>
              <a:rPr sz="3600" spc="-107" dirty="0"/>
              <a:t> </a:t>
            </a:r>
            <a:r>
              <a:rPr sz="3600" spc="-7" dirty="0"/>
              <a:t>Window</a:t>
            </a:r>
          </a:p>
        </p:txBody>
      </p:sp>
      <p:sp>
        <p:nvSpPr>
          <p:cNvPr id="3" name="object 3"/>
          <p:cNvSpPr/>
          <p:nvPr/>
        </p:nvSpPr>
        <p:spPr>
          <a:xfrm>
            <a:off x="289287" y="2278964"/>
            <a:ext cx="3542292" cy="265675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359778" y="2971334"/>
            <a:ext cx="4367204" cy="14641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603429" y="3197561"/>
            <a:ext cx="717127" cy="1314873"/>
          </a:xfrm>
          <a:custGeom>
            <a:avLst/>
            <a:gdLst/>
            <a:ahLst/>
            <a:cxnLst/>
            <a:rect l="l" t="t" r="r" b="b"/>
            <a:pathLst>
              <a:path w="537844" h="986154">
                <a:moveTo>
                  <a:pt x="0" y="0"/>
                </a:moveTo>
                <a:lnTo>
                  <a:pt x="537298" y="0"/>
                </a:lnTo>
                <a:lnTo>
                  <a:pt x="537298" y="986098"/>
                </a:lnTo>
                <a:lnTo>
                  <a:pt x="0" y="986098"/>
                </a:lnTo>
                <a:lnTo>
                  <a:pt x="0" y="0"/>
                </a:lnTo>
                <a:close/>
              </a:path>
            </a:pathLst>
          </a:custGeom>
          <a:ln w="38099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282655" y="1298613"/>
            <a:ext cx="4533900" cy="877147"/>
          </a:xfrm>
          <a:prstGeom prst="rect">
            <a:avLst/>
          </a:prstGeom>
        </p:spPr>
        <p:txBody>
          <a:bodyPr vert="horz" wrap="square" lIns="0" tIns="30479" rIns="0" bIns="0" rtlCol="0">
            <a:spAutoFit/>
          </a:bodyPr>
          <a:lstStyle/>
          <a:p>
            <a:pPr marL="16933" marR="6773" algn="just">
              <a:lnSpc>
                <a:spcPts val="2200"/>
              </a:lnSpc>
              <a:spcBef>
                <a:spcPts val="240"/>
              </a:spcBef>
            </a:pPr>
            <a:r>
              <a:rPr sz="1900" spc="-7" dirty="0">
                <a:latin typeface="Arial"/>
                <a:cs typeface="Arial"/>
              </a:rPr>
              <a:t>Apply </a:t>
            </a:r>
            <a:r>
              <a:rPr sz="1900" dirty="0">
                <a:latin typeface="Arial"/>
                <a:cs typeface="Arial"/>
              </a:rPr>
              <a:t>a </a:t>
            </a:r>
            <a:r>
              <a:rPr sz="1900" spc="-7" dirty="0">
                <a:latin typeface="Arial"/>
                <a:cs typeface="Arial"/>
              </a:rPr>
              <a:t>CNN to many different </a:t>
            </a:r>
            <a:r>
              <a:rPr sz="1900" dirty="0">
                <a:latin typeface="Arial"/>
                <a:cs typeface="Arial"/>
              </a:rPr>
              <a:t>crops </a:t>
            </a:r>
            <a:r>
              <a:rPr sz="1900" spc="-7" dirty="0">
                <a:latin typeface="Arial"/>
                <a:cs typeface="Arial"/>
              </a:rPr>
              <a:t>of the  image, CNN </a:t>
            </a:r>
            <a:r>
              <a:rPr sz="1900" dirty="0">
                <a:latin typeface="Arial"/>
                <a:cs typeface="Arial"/>
              </a:rPr>
              <a:t>classifies </a:t>
            </a:r>
            <a:r>
              <a:rPr sz="1900" spc="-7" dirty="0">
                <a:latin typeface="Arial"/>
                <a:cs typeface="Arial"/>
              </a:rPr>
              <a:t>each </a:t>
            </a:r>
            <a:r>
              <a:rPr sz="1900" dirty="0">
                <a:latin typeface="Arial"/>
                <a:cs typeface="Arial"/>
              </a:rPr>
              <a:t>crop </a:t>
            </a:r>
            <a:r>
              <a:rPr sz="1900" spc="-7" dirty="0">
                <a:latin typeface="Arial"/>
                <a:cs typeface="Arial"/>
              </a:rPr>
              <a:t>as object  or</a:t>
            </a:r>
            <a:r>
              <a:rPr sz="1900" spc="-13" dirty="0">
                <a:latin typeface="Arial"/>
                <a:cs typeface="Arial"/>
              </a:rPr>
              <a:t> </a:t>
            </a:r>
            <a:r>
              <a:rPr sz="1900" spc="-7" dirty="0">
                <a:latin typeface="Arial"/>
                <a:cs typeface="Arial"/>
              </a:rPr>
              <a:t>background</a:t>
            </a:r>
            <a:endParaRPr sz="19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942018" y="6273191"/>
            <a:ext cx="2085340" cy="41232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0"/>
              </a:lnSpc>
            </a:pPr>
            <a:r>
              <a:rPr sz="2700" spc="-7" dirty="0">
                <a:solidFill>
                  <a:srgbClr val="FFFFFF"/>
                </a:solidFill>
                <a:latin typeface="Arial"/>
                <a:cs typeface="Arial"/>
              </a:rPr>
              <a:t>May 10,</a:t>
            </a:r>
            <a:r>
              <a:rPr sz="2700" spc="-11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00" spc="-7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27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427790" y="3104123"/>
            <a:ext cx="7201747" cy="2981756"/>
          </a:xfrm>
          <a:prstGeom prst="rect">
            <a:avLst/>
          </a:prstGeom>
        </p:spPr>
        <p:txBody>
          <a:bodyPr vert="horz" wrap="square" lIns="0" tIns="14393" rIns="0" bIns="0" rtlCol="0">
            <a:spAutoFit/>
          </a:bodyPr>
          <a:lstStyle/>
          <a:p>
            <a:pPr marL="4852125" marR="1000735" algn="r">
              <a:lnSpc>
                <a:spcPct val="100699"/>
              </a:lnSpc>
              <a:spcBef>
                <a:spcPts val="113"/>
              </a:spcBef>
            </a:pPr>
            <a:r>
              <a:rPr sz="2400" spc="-7" dirty="0">
                <a:latin typeface="Arial"/>
                <a:cs typeface="Arial"/>
              </a:rPr>
              <a:t>Dog?</a:t>
            </a:r>
            <a:r>
              <a:rPr sz="2400" spc="-133" dirty="0">
                <a:latin typeface="Arial"/>
                <a:cs typeface="Arial"/>
              </a:rPr>
              <a:t> </a:t>
            </a:r>
            <a:r>
              <a:rPr sz="2400" spc="-7" dirty="0">
                <a:latin typeface="Arial"/>
                <a:cs typeface="Arial"/>
              </a:rPr>
              <a:t>NO  Cat?</a:t>
            </a:r>
            <a:r>
              <a:rPr sz="2400" spc="-133" dirty="0">
                <a:latin typeface="Arial"/>
                <a:cs typeface="Arial"/>
              </a:rPr>
              <a:t> </a:t>
            </a:r>
            <a:r>
              <a:rPr sz="2400" spc="-7" dirty="0">
                <a:latin typeface="Arial"/>
                <a:cs typeface="Arial"/>
              </a:rPr>
              <a:t>YES</a:t>
            </a:r>
            <a:endParaRPr sz="2400" dirty="0">
              <a:latin typeface="Arial"/>
              <a:cs typeface="Arial"/>
            </a:endParaRPr>
          </a:p>
          <a:p>
            <a:pPr marR="6773" algn="r">
              <a:spcBef>
                <a:spcPts val="20"/>
              </a:spcBef>
            </a:pPr>
            <a:r>
              <a:rPr sz="2400" spc="-7" dirty="0">
                <a:latin typeface="Arial"/>
                <a:cs typeface="Arial"/>
              </a:rPr>
              <a:t>Background?</a:t>
            </a:r>
            <a:r>
              <a:rPr sz="2400" spc="-140" dirty="0">
                <a:latin typeface="Arial"/>
                <a:cs typeface="Arial"/>
              </a:rPr>
              <a:t> </a:t>
            </a:r>
            <a:r>
              <a:rPr sz="2400" spc="-7" dirty="0">
                <a:latin typeface="Arial"/>
                <a:cs typeface="Arial"/>
              </a:rPr>
              <a:t>NO</a:t>
            </a:r>
            <a:endParaRPr sz="2400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700" dirty="0">
              <a:latin typeface="Times New Roman"/>
              <a:cs typeface="Times New Roman"/>
            </a:endParaRPr>
          </a:p>
          <a:p>
            <a:pPr marL="16933" marR="3267205" algn="just">
              <a:lnSpc>
                <a:spcPts val="2200"/>
              </a:lnSpc>
              <a:spcBef>
                <a:spcPts val="2385"/>
              </a:spcBef>
            </a:pPr>
            <a:r>
              <a:rPr sz="1900" spc="-7" dirty="0">
                <a:solidFill>
                  <a:srgbClr val="FF0000"/>
                </a:solidFill>
                <a:latin typeface="Arial"/>
                <a:cs typeface="Arial"/>
              </a:rPr>
              <a:t>Problem: Need to apply CNN to huge  number of locations and </a:t>
            </a:r>
            <a:r>
              <a:rPr sz="1900" dirty="0">
                <a:solidFill>
                  <a:srgbClr val="FF0000"/>
                </a:solidFill>
                <a:latin typeface="Arial"/>
                <a:cs typeface="Arial"/>
              </a:rPr>
              <a:t>scales, very </a:t>
            </a:r>
            <a:r>
              <a:rPr sz="1900" dirty="0" smtClean="0">
                <a:solidFill>
                  <a:srgbClr val="FF0000"/>
                </a:solidFill>
                <a:latin typeface="Arial"/>
                <a:cs typeface="Arial"/>
              </a:rPr>
              <a:t>computationally</a:t>
            </a:r>
            <a:r>
              <a:rPr sz="1900" spc="-20" dirty="0" smtClean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900" spc="-7" dirty="0">
                <a:solidFill>
                  <a:srgbClr val="FF0000"/>
                </a:solidFill>
                <a:latin typeface="Arial"/>
                <a:cs typeface="Arial"/>
              </a:rPr>
              <a:t>expensive!</a:t>
            </a:r>
            <a:endParaRPr sz="19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85622651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10599" y="353743"/>
            <a:ext cx="5106430" cy="63265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z="4000" spc="-7" dirty="0"/>
              <a:t>Region</a:t>
            </a:r>
            <a:r>
              <a:rPr sz="4000" spc="-113" dirty="0"/>
              <a:t> </a:t>
            </a:r>
            <a:r>
              <a:rPr sz="4000" spc="-7" dirty="0"/>
              <a:t>Proposals</a:t>
            </a:r>
          </a:p>
        </p:txBody>
      </p:sp>
      <p:sp>
        <p:nvSpPr>
          <p:cNvPr id="3" name="object 3"/>
          <p:cNvSpPr/>
          <p:nvPr/>
        </p:nvSpPr>
        <p:spPr>
          <a:xfrm>
            <a:off x="7397784" y="2559129"/>
            <a:ext cx="4140491" cy="275572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53697" y="2558929"/>
            <a:ext cx="4140491" cy="275572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978789" y="3936991"/>
            <a:ext cx="2006600" cy="0"/>
          </a:xfrm>
          <a:custGeom>
            <a:avLst/>
            <a:gdLst/>
            <a:ahLst/>
            <a:cxnLst/>
            <a:rect l="l" t="t" r="r" b="b"/>
            <a:pathLst>
              <a:path w="1504950">
                <a:moveTo>
                  <a:pt x="0" y="0"/>
                </a:moveTo>
                <a:lnTo>
                  <a:pt x="1504346" y="0"/>
                </a:lnTo>
              </a:path>
            </a:pathLst>
          </a:custGeom>
          <a:ln w="2857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965537" y="3855008"/>
            <a:ext cx="210999" cy="16396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617260" y="1177405"/>
            <a:ext cx="8808720" cy="1136225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505447" indent="-488514">
              <a:spcBef>
                <a:spcPts val="133"/>
              </a:spcBef>
              <a:buChar char="●"/>
              <a:tabLst>
                <a:tab pos="505447" algn="l"/>
                <a:tab pos="506294" algn="l"/>
              </a:tabLst>
            </a:pPr>
            <a:r>
              <a:rPr sz="2400" spc="-7" dirty="0">
                <a:latin typeface="Arial"/>
                <a:cs typeface="Arial"/>
              </a:rPr>
              <a:t>Find “blobby” image regions that are likely to </a:t>
            </a:r>
            <a:r>
              <a:rPr sz="2400" dirty="0">
                <a:latin typeface="Arial"/>
                <a:cs typeface="Arial"/>
              </a:rPr>
              <a:t>contain</a:t>
            </a:r>
            <a:r>
              <a:rPr sz="2400" spc="-73" dirty="0">
                <a:latin typeface="Arial"/>
                <a:cs typeface="Arial"/>
              </a:rPr>
              <a:t> </a:t>
            </a:r>
            <a:r>
              <a:rPr sz="2400" spc="-7" dirty="0">
                <a:latin typeface="Arial"/>
                <a:cs typeface="Arial"/>
              </a:rPr>
              <a:t>objects</a:t>
            </a:r>
            <a:endParaRPr sz="2400" dirty="0">
              <a:latin typeface="Arial"/>
              <a:cs typeface="Arial"/>
            </a:endParaRPr>
          </a:p>
          <a:p>
            <a:pPr marL="505447" marR="6773" indent="-488514">
              <a:lnSpc>
                <a:spcPct val="100699"/>
              </a:lnSpc>
              <a:buChar char="●"/>
              <a:tabLst>
                <a:tab pos="505447" algn="l"/>
                <a:tab pos="506294" algn="l"/>
              </a:tabLst>
            </a:pPr>
            <a:r>
              <a:rPr sz="2400" spc="-7" dirty="0">
                <a:latin typeface="Arial"/>
                <a:cs typeface="Arial"/>
              </a:rPr>
              <a:t>Relatively fast to run; e.g. Selective Search gives 1000 region  proposals in </a:t>
            </a:r>
            <a:r>
              <a:rPr sz="2400" dirty="0">
                <a:latin typeface="Arial"/>
                <a:cs typeface="Arial"/>
              </a:rPr>
              <a:t>a </a:t>
            </a:r>
            <a:r>
              <a:rPr sz="2400" spc="-7" dirty="0">
                <a:latin typeface="Arial"/>
                <a:cs typeface="Arial"/>
              </a:rPr>
              <a:t>few </a:t>
            </a:r>
            <a:r>
              <a:rPr sz="2400" dirty="0">
                <a:latin typeface="Arial"/>
                <a:cs typeface="Arial"/>
              </a:rPr>
              <a:t>seconds </a:t>
            </a:r>
            <a:r>
              <a:rPr sz="2400" spc="-7" dirty="0">
                <a:latin typeface="Arial"/>
                <a:cs typeface="Arial"/>
              </a:rPr>
              <a:t>on</a:t>
            </a:r>
            <a:r>
              <a:rPr sz="2400" spc="-33" dirty="0">
                <a:latin typeface="Arial"/>
                <a:cs typeface="Arial"/>
              </a:rPr>
              <a:t> </a:t>
            </a:r>
            <a:r>
              <a:rPr sz="2400" spc="-7" dirty="0">
                <a:latin typeface="Arial"/>
                <a:cs typeface="Arial"/>
              </a:rPr>
              <a:t>CPU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736785" y="3186461"/>
            <a:ext cx="1877060" cy="1877060"/>
          </a:xfrm>
          <a:custGeom>
            <a:avLst/>
            <a:gdLst/>
            <a:ahLst/>
            <a:cxnLst/>
            <a:rect l="l" t="t" r="r" b="b"/>
            <a:pathLst>
              <a:path w="1407795" h="1407795">
                <a:moveTo>
                  <a:pt x="0" y="0"/>
                </a:moveTo>
                <a:lnTo>
                  <a:pt x="1407297" y="0"/>
                </a:lnTo>
                <a:lnTo>
                  <a:pt x="1407297" y="1407297"/>
                </a:lnTo>
                <a:lnTo>
                  <a:pt x="0" y="1407297"/>
                </a:lnTo>
                <a:lnTo>
                  <a:pt x="0" y="0"/>
                </a:lnTo>
                <a:close/>
              </a:path>
            </a:pathLst>
          </a:custGeom>
          <a:ln w="38099">
            <a:solidFill>
              <a:srgbClr val="00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460649" y="2677128"/>
            <a:ext cx="2975187" cy="2538307"/>
          </a:xfrm>
          <a:custGeom>
            <a:avLst/>
            <a:gdLst/>
            <a:ahLst/>
            <a:cxnLst/>
            <a:rect l="l" t="t" r="r" b="b"/>
            <a:pathLst>
              <a:path w="2231390" h="1903729">
                <a:moveTo>
                  <a:pt x="0" y="0"/>
                </a:moveTo>
                <a:lnTo>
                  <a:pt x="2231095" y="0"/>
                </a:lnTo>
                <a:lnTo>
                  <a:pt x="2231095" y="1903196"/>
                </a:lnTo>
                <a:lnTo>
                  <a:pt x="0" y="1903196"/>
                </a:lnTo>
                <a:lnTo>
                  <a:pt x="0" y="0"/>
                </a:lnTo>
                <a:close/>
              </a:path>
            </a:pathLst>
          </a:custGeom>
          <a:ln w="38099">
            <a:solidFill>
              <a:srgbClr val="00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717246" y="4108991"/>
            <a:ext cx="395393" cy="336127"/>
          </a:xfrm>
          <a:custGeom>
            <a:avLst/>
            <a:gdLst/>
            <a:ahLst/>
            <a:cxnLst/>
            <a:rect l="l" t="t" r="r" b="b"/>
            <a:pathLst>
              <a:path w="296545" h="252095">
                <a:moveTo>
                  <a:pt x="0" y="0"/>
                </a:moveTo>
                <a:lnTo>
                  <a:pt x="296099" y="0"/>
                </a:lnTo>
                <a:lnTo>
                  <a:pt x="296099" y="251999"/>
                </a:lnTo>
                <a:lnTo>
                  <a:pt x="0" y="251999"/>
                </a:lnTo>
                <a:lnTo>
                  <a:pt x="0" y="0"/>
                </a:lnTo>
                <a:close/>
              </a:path>
            </a:pathLst>
          </a:custGeom>
          <a:ln w="38099">
            <a:solidFill>
              <a:srgbClr val="00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0603811" y="3772992"/>
            <a:ext cx="625687" cy="524933"/>
          </a:xfrm>
          <a:custGeom>
            <a:avLst/>
            <a:gdLst/>
            <a:ahLst/>
            <a:cxnLst/>
            <a:rect l="l" t="t" r="r" b="b"/>
            <a:pathLst>
              <a:path w="469265" h="393700">
                <a:moveTo>
                  <a:pt x="0" y="0"/>
                </a:moveTo>
                <a:lnTo>
                  <a:pt x="469199" y="0"/>
                </a:lnTo>
                <a:lnTo>
                  <a:pt x="469199" y="393599"/>
                </a:lnTo>
                <a:lnTo>
                  <a:pt x="0" y="393599"/>
                </a:lnTo>
                <a:lnTo>
                  <a:pt x="0" y="0"/>
                </a:lnTo>
                <a:close/>
              </a:path>
            </a:pathLst>
          </a:custGeom>
          <a:ln w="38099">
            <a:solidFill>
              <a:srgbClr val="00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9964481" y="3675459"/>
            <a:ext cx="288713" cy="254847"/>
          </a:xfrm>
          <a:custGeom>
            <a:avLst/>
            <a:gdLst/>
            <a:ahLst/>
            <a:cxnLst/>
            <a:rect l="l" t="t" r="r" b="b"/>
            <a:pathLst>
              <a:path w="216534" h="191135">
                <a:moveTo>
                  <a:pt x="0" y="0"/>
                </a:moveTo>
                <a:lnTo>
                  <a:pt x="215999" y="0"/>
                </a:lnTo>
                <a:lnTo>
                  <a:pt x="215999" y="191099"/>
                </a:lnTo>
                <a:lnTo>
                  <a:pt x="0" y="191099"/>
                </a:lnTo>
                <a:lnTo>
                  <a:pt x="0" y="0"/>
                </a:lnTo>
                <a:close/>
              </a:path>
            </a:pathLst>
          </a:custGeom>
          <a:ln w="38099">
            <a:solidFill>
              <a:srgbClr val="00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9402248" y="3813559"/>
            <a:ext cx="288713" cy="254847"/>
          </a:xfrm>
          <a:custGeom>
            <a:avLst/>
            <a:gdLst/>
            <a:ahLst/>
            <a:cxnLst/>
            <a:rect l="l" t="t" r="r" b="b"/>
            <a:pathLst>
              <a:path w="216534" h="191135">
                <a:moveTo>
                  <a:pt x="0" y="0"/>
                </a:moveTo>
                <a:lnTo>
                  <a:pt x="215999" y="0"/>
                </a:lnTo>
                <a:lnTo>
                  <a:pt x="215999" y="191099"/>
                </a:lnTo>
                <a:lnTo>
                  <a:pt x="0" y="191099"/>
                </a:lnTo>
                <a:lnTo>
                  <a:pt x="0" y="0"/>
                </a:lnTo>
                <a:close/>
              </a:path>
            </a:pathLst>
          </a:custGeom>
          <a:ln w="38099">
            <a:solidFill>
              <a:srgbClr val="00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786851" y="3804192"/>
            <a:ext cx="524933" cy="467360"/>
          </a:xfrm>
          <a:custGeom>
            <a:avLst/>
            <a:gdLst/>
            <a:ahLst/>
            <a:cxnLst/>
            <a:rect l="l" t="t" r="r" b="b"/>
            <a:pathLst>
              <a:path w="393700" h="350519">
                <a:moveTo>
                  <a:pt x="0" y="0"/>
                </a:moveTo>
                <a:lnTo>
                  <a:pt x="393599" y="0"/>
                </a:lnTo>
                <a:lnTo>
                  <a:pt x="393599" y="350099"/>
                </a:lnTo>
                <a:lnTo>
                  <a:pt x="0" y="350099"/>
                </a:lnTo>
                <a:lnTo>
                  <a:pt x="0" y="0"/>
                </a:lnTo>
                <a:close/>
              </a:path>
            </a:pathLst>
          </a:custGeom>
          <a:ln w="38099">
            <a:solidFill>
              <a:srgbClr val="00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8033451" y="3397792"/>
            <a:ext cx="524933" cy="467360"/>
          </a:xfrm>
          <a:custGeom>
            <a:avLst/>
            <a:gdLst/>
            <a:ahLst/>
            <a:cxnLst/>
            <a:rect l="l" t="t" r="r" b="b"/>
            <a:pathLst>
              <a:path w="393700" h="350519">
                <a:moveTo>
                  <a:pt x="0" y="0"/>
                </a:moveTo>
                <a:lnTo>
                  <a:pt x="393599" y="0"/>
                </a:lnTo>
                <a:lnTo>
                  <a:pt x="393599" y="350099"/>
                </a:lnTo>
                <a:lnTo>
                  <a:pt x="0" y="350099"/>
                </a:lnTo>
                <a:lnTo>
                  <a:pt x="0" y="0"/>
                </a:lnTo>
                <a:close/>
              </a:path>
            </a:pathLst>
          </a:custGeom>
          <a:ln w="38099">
            <a:solidFill>
              <a:srgbClr val="00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599648" y="3397793"/>
            <a:ext cx="524933" cy="336127"/>
          </a:xfrm>
          <a:custGeom>
            <a:avLst/>
            <a:gdLst/>
            <a:ahLst/>
            <a:cxnLst/>
            <a:rect l="l" t="t" r="r" b="b"/>
            <a:pathLst>
              <a:path w="393700" h="252094">
                <a:moveTo>
                  <a:pt x="0" y="0"/>
                </a:moveTo>
                <a:lnTo>
                  <a:pt x="393599" y="0"/>
                </a:lnTo>
                <a:lnTo>
                  <a:pt x="393599" y="251999"/>
                </a:lnTo>
                <a:lnTo>
                  <a:pt x="0" y="251999"/>
                </a:lnTo>
                <a:lnTo>
                  <a:pt x="0" y="0"/>
                </a:lnTo>
                <a:close/>
              </a:path>
            </a:pathLst>
          </a:custGeom>
          <a:ln w="38099">
            <a:solidFill>
              <a:srgbClr val="00FF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97366" y="5593255"/>
            <a:ext cx="4411133" cy="536787"/>
          </a:xfrm>
          <a:prstGeom prst="rect">
            <a:avLst/>
          </a:prstGeom>
        </p:spPr>
        <p:txBody>
          <a:bodyPr vert="horz" wrap="square" lIns="0" tIns="11853" rIns="0" bIns="0" rtlCol="0">
            <a:spAutoFit/>
          </a:bodyPr>
          <a:lstStyle/>
          <a:p>
            <a:pPr marL="16933" marR="1174296">
              <a:lnSpc>
                <a:spcPct val="104200"/>
              </a:lnSpc>
              <a:spcBef>
                <a:spcPts val="93"/>
              </a:spcBef>
            </a:pPr>
            <a:r>
              <a:rPr sz="800" spc="-7" dirty="0">
                <a:latin typeface="Arial"/>
                <a:cs typeface="Arial"/>
              </a:rPr>
              <a:t>Alexe et al, </a:t>
            </a:r>
            <a:r>
              <a:rPr sz="800" dirty="0">
                <a:latin typeface="Arial"/>
                <a:cs typeface="Arial"/>
              </a:rPr>
              <a:t>“Measuring </a:t>
            </a:r>
            <a:r>
              <a:rPr sz="800" spc="-7" dirty="0">
                <a:latin typeface="Arial"/>
                <a:cs typeface="Arial"/>
              </a:rPr>
              <a:t>the objectness of image windows”, TPAMI 2012  Uijlings et al, </a:t>
            </a:r>
            <a:r>
              <a:rPr sz="800" dirty="0">
                <a:latin typeface="Arial"/>
                <a:cs typeface="Arial"/>
              </a:rPr>
              <a:t>“Selective </a:t>
            </a:r>
            <a:r>
              <a:rPr sz="800" spc="-7" dirty="0">
                <a:latin typeface="Arial"/>
                <a:cs typeface="Arial"/>
              </a:rPr>
              <a:t>Search for Object Recognition”, IJCV</a:t>
            </a:r>
            <a:r>
              <a:rPr sz="800" spc="-53" dirty="0">
                <a:latin typeface="Arial"/>
                <a:cs typeface="Arial"/>
              </a:rPr>
              <a:t> </a:t>
            </a:r>
            <a:r>
              <a:rPr sz="800" spc="-7" dirty="0">
                <a:latin typeface="Arial"/>
                <a:cs typeface="Arial"/>
              </a:rPr>
              <a:t>2013</a:t>
            </a:r>
            <a:endParaRPr sz="800">
              <a:latin typeface="Arial"/>
              <a:cs typeface="Arial"/>
            </a:endParaRPr>
          </a:p>
          <a:p>
            <a:pPr marL="16933" marR="6773">
              <a:lnSpc>
                <a:spcPct val="104200"/>
              </a:lnSpc>
            </a:pPr>
            <a:r>
              <a:rPr sz="800" spc="-7" dirty="0">
                <a:latin typeface="Arial"/>
                <a:cs typeface="Arial"/>
              </a:rPr>
              <a:t>Cheng et al, </a:t>
            </a:r>
            <a:r>
              <a:rPr sz="800" dirty="0">
                <a:latin typeface="Arial"/>
                <a:cs typeface="Arial"/>
              </a:rPr>
              <a:t>“BING: </a:t>
            </a:r>
            <a:r>
              <a:rPr sz="800" spc="-7" dirty="0">
                <a:latin typeface="Arial"/>
                <a:cs typeface="Arial"/>
              </a:rPr>
              <a:t>Binarized normed gradients for objectness estimation at 300fps”, CVPR 2014  Zitnick and Dollar, </a:t>
            </a:r>
            <a:r>
              <a:rPr sz="800" dirty="0">
                <a:latin typeface="Arial"/>
                <a:cs typeface="Arial"/>
              </a:rPr>
              <a:t>“Edge </a:t>
            </a:r>
            <a:r>
              <a:rPr sz="800" spc="-7" dirty="0">
                <a:latin typeface="Arial"/>
                <a:cs typeface="Arial"/>
              </a:rPr>
              <a:t>boxes: Locating object proposals from edges”, ECCV</a:t>
            </a:r>
            <a:r>
              <a:rPr sz="800" spc="-40" dirty="0">
                <a:latin typeface="Arial"/>
                <a:cs typeface="Arial"/>
              </a:rPr>
              <a:t> </a:t>
            </a:r>
            <a:r>
              <a:rPr sz="800" spc="-7" dirty="0">
                <a:latin typeface="Arial"/>
                <a:cs typeface="Arial"/>
              </a:rPr>
              <a:t>2014</a:t>
            </a:r>
            <a:endParaRPr sz="8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04378365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10599" y="384522"/>
            <a:ext cx="1561253" cy="571096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z="3600" spc="-7" dirty="0"/>
              <a:t>R-CNN</a:t>
            </a:r>
          </a:p>
        </p:txBody>
      </p:sp>
      <p:sp>
        <p:nvSpPr>
          <p:cNvPr id="3" name="object 3"/>
          <p:cNvSpPr/>
          <p:nvPr/>
        </p:nvSpPr>
        <p:spPr>
          <a:xfrm>
            <a:off x="1460110" y="4329432"/>
            <a:ext cx="4801989" cy="162148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460109" y="4329424"/>
            <a:ext cx="4802293" cy="1622213"/>
          </a:xfrm>
          <a:custGeom>
            <a:avLst/>
            <a:gdLst/>
            <a:ahLst/>
            <a:cxnLst/>
            <a:rect l="l" t="t" r="r" b="b"/>
            <a:pathLst>
              <a:path w="3601720" h="1216660">
                <a:moveTo>
                  <a:pt x="0" y="1216122"/>
                </a:moveTo>
                <a:lnTo>
                  <a:pt x="1124045" y="0"/>
                </a:lnTo>
                <a:lnTo>
                  <a:pt x="3601507" y="0"/>
                </a:lnTo>
                <a:lnTo>
                  <a:pt x="2477460" y="1216122"/>
                </a:lnTo>
                <a:lnTo>
                  <a:pt x="0" y="1216122"/>
                </a:lnTo>
                <a:close/>
              </a:path>
            </a:pathLst>
          </a:custGeom>
          <a:ln w="12699">
            <a:solidFill>
              <a:srgbClr val="1C7E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104568" y="5816531"/>
            <a:ext cx="1122905" cy="1994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361789" y="5549869"/>
            <a:ext cx="4555067" cy="346206"/>
          </a:xfrm>
          <a:prstGeom prst="rect">
            <a:avLst/>
          </a:prstGeom>
        </p:spPr>
        <p:txBody>
          <a:bodyPr vert="horz" wrap="square" lIns="0" tIns="847" rIns="0" bIns="0" rtlCol="0">
            <a:spAutoFit/>
          </a:bodyPr>
          <a:lstStyle/>
          <a:p>
            <a:pPr marL="16933" marR="197268">
              <a:lnSpc>
                <a:spcPct val="101600"/>
              </a:lnSpc>
              <a:spcBef>
                <a:spcPts val="7"/>
              </a:spcBef>
            </a:pPr>
            <a:r>
              <a:rPr sz="1100" spc="-7" dirty="0">
                <a:latin typeface="Arial"/>
                <a:cs typeface="Arial"/>
              </a:rPr>
              <a:t>Girshick et al, “Rich feature hierarchies for accurate object detection and  </a:t>
            </a:r>
            <a:r>
              <a:rPr sz="1100" dirty="0">
                <a:latin typeface="Arial"/>
                <a:cs typeface="Arial"/>
              </a:rPr>
              <a:t>semantic segmentation”, </a:t>
            </a:r>
            <a:r>
              <a:rPr sz="1100" spc="-7" dirty="0">
                <a:latin typeface="Arial"/>
                <a:cs typeface="Arial"/>
              </a:rPr>
              <a:t>CVPR</a:t>
            </a:r>
            <a:r>
              <a:rPr sz="1100" spc="-27" dirty="0">
                <a:latin typeface="Arial"/>
                <a:cs typeface="Arial"/>
              </a:rPr>
              <a:t> </a:t>
            </a:r>
            <a:r>
              <a:rPr sz="1100" spc="-7" dirty="0">
                <a:latin typeface="Arial"/>
                <a:cs typeface="Arial"/>
              </a:rPr>
              <a:t>2014.</a:t>
            </a:r>
            <a:endParaRPr sz="1100" dirty="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xfrm>
            <a:off x="4038600" y="6340140"/>
            <a:ext cx="4114800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0"/>
              </a:lnSpc>
            </a:pPr>
            <a:r>
              <a:rPr spc="-7" dirty="0"/>
              <a:t>Lecture 11</a:t>
            </a:r>
            <a:r>
              <a:rPr spc="-113" dirty="0"/>
              <a:t> </a:t>
            </a:r>
            <a:r>
              <a:rPr dirty="0"/>
              <a:t>-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9942018" y="6273191"/>
            <a:ext cx="2085340" cy="41232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0"/>
              </a:lnSpc>
            </a:pPr>
            <a:r>
              <a:rPr sz="2700" spc="-7" dirty="0">
                <a:solidFill>
                  <a:srgbClr val="FFFFFF"/>
                </a:solidFill>
                <a:latin typeface="Arial"/>
                <a:cs typeface="Arial"/>
              </a:rPr>
              <a:t>May 10,</a:t>
            </a:r>
            <a:r>
              <a:rPr sz="2700" spc="-11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00" spc="-7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2700">
              <a:latin typeface="Arial"/>
              <a:cs typeface="Arial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xfrm>
            <a:off x="8610600" y="6340140"/>
            <a:ext cx="2743200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3866">
              <a:lnSpc>
                <a:spcPts val="3080"/>
              </a:lnSpc>
            </a:pPr>
            <a:fld id="{81D60167-4931-47E6-BA6A-407CBD079E47}" type="slidenum">
              <a:rPr dirty="0"/>
              <a:pPr marL="33866">
                <a:lnSpc>
                  <a:spcPts val="3080"/>
                </a:lnSpc>
              </a:pPr>
              <a:t>165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64362451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10599" y="384522"/>
            <a:ext cx="1561253" cy="571096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z="3600" spc="-7" dirty="0"/>
              <a:t>R-CNN</a:t>
            </a:r>
          </a:p>
        </p:txBody>
      </p:sp>
      <p:sp>
        <p:nvSpPr>
          <p:cNvPr id="3" name="object 3"/>
          <p:cNvSpPr/>
          <p:nvPr/>
        </p:nvSpPr>
        <p:spPr>
          <a:xfrm>
            <a:off x="1460110" y="4329432"/>
            <a:ext cx="4801989" cy="162148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460109" y="4329424"/>
            <a:ext cx="4802293" cy="1622213"/>
          </a:xfrm>
          <a:custGeom>
            <a:avLst/>
            <a:gdLst/>
            <a:ahLst/>
            <a:cxnLst/>
            <a:rect l="l" t="t" r="r" b="b"/>
            <a:pathLst>
              <a:path w="3601720" h="1216660">
                <a:moveTo>
                  <a:pt x="0" y="1216122"/>
                </a:moveTo>
                <a:lnTo>
                  <a:pt x="1124045" y="0"/>
                </a:lnTo>
                <a:lnTo>
                  <a:pt x="3601507" y="0"/>
                </a:lnTo>
                <a:lnTo>
                  <a:pt x="2477460" y="1216122"/>
                </a:lnTo>
                <a:lnTo>
                  <a:pt x="0" y="1216122"/>
                </a:lnTo>
                <a:close/>
              </a:path>
            </a:pathLst>
          </a:custGeom>
          <a:ln w="12699">
            <a:solidFill>
              <a:srgbClr val="1C7E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104568" y="5816531"/>
            <a:ext cx="1122905" cy="1994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366528" y="4416191"/>
            <a:ext cx="2429085" cy="1039707"/>
          </a:xfrm>
          <a:custGeom>
            <a:avLst/>
            <a:gdLst/>
            <a:ahLst/>
            <a:cxnLst/>
            <a:rect l="l" t="t" r="r" b="b"/>
            <a:pathLst>
              <a:path w="1821814" h="779779">
                <a:moveTo>
                  <a:pt x="1101272" y="779298"/>
                </a:moveTo>
                <a:lnTo>
                  <a:pt x="0" y="779298"/>
                </a:lnTo>
                <a:lnTo>
                  <a:pt x="720298" y="0"/>
                </a:lnTo>
                <a:lnTo>
                  <a:pt x="1821571" y="0"/>
                </a:lnTo>
                <a:lnTo>
                  <a:pt x="1101272" y="779298"/>
                </a:lnTo>
                <a:close/>
              </a:path>
            </a:pathLst>
          </a:custGeom>
          <a:solidFill>
            <a:srgbClr val="E6E6E6">
              <a:alpha val="7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366528" y="4416191"/>
            <a:ext cx="2429085" cy="1039707"/>
          </a:xfrm>
          <a:custGeom>
            <a:avLst/>
            <a:gdLst/>
            <a:ahLst/>
            <a:cxnLst/>
            <a:rect l="l" t="t" r="r" b="b"/>
            <a:pathLst>
              <a:path w="1821814" h="779779">
                <a:moveTo>
                  <a:pt x="0" y="779298"/>
                </a:moveTo>
                <a:lnTo>
                  <a:pt x="720298" y="0"/>
                </a:lnTo>
                <a:lnTo>
                  <a:pt x="1821571" y="0"/>
                </a:lnTo>
                <a:lnTo>
                  <a:pt x="1101272" y="779298"/>
                </a:lnTo>
                <a:lnTo>
                  <a:pt x="0" y="779298"/>
                </a:lnTo>
                <a:close/>
              </a:path>
            </a:pathLst>
          </a:custGeom>
          <a:ln w="12699">
            <a:solidFill>
              <a:srgbClr val="1C7E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795390" y="4435291"/>
            <a:ext cx="1164167" cy="429260"/>
          </a:xfrm>
          <a:custGeom>
            <a:avLst/>
            <a:gdLst/>
            <a:ahLst/>
            <a:cxnLst/>
            <a:rect l="l" t="t" r="r" b="b"/>
            <a:pathLst>
              <a:path w="873125" h="321945">
                <a:moveTo>
                  <a:pt x="575898" y="321574"/>
                </a:moveTo>
                <a:lnTo>
                  <a:pt x="0" y="321574"/>
                </a:lnTo>
                <a:lnTo>
                  <a:pt x="297224" y="0"/>
                </a:lnTo>
                <a:lnTo>
                  <a:pt x="873123" y="0"/>
                </a:lnTo>
                <a:lnTo>
                  <a:pt x="575898" y="321574"/>
                </a:lnTo>
                <a:close/>
              </a:path>
            </a:pathLst>
          </a:custGeom>
          <a:solidFill>
            <a:srgbClr val="E6E6E6">
              <a:alpha val="7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795390" y="4435291"/>
            <a:ext cx="1164167" cy="429260"/>
          </a:xfrm>
          <a:custGeom>
            <a:avLst/>
            <a:gdLst/>
            <a:ahLst/>
            <a:cxnLst/>
            <a:rect l="l" t="t" r="r" b="b"/>
            <a:pathLst>
              <a:path w="873125" h="321945">
                <a:moveTo>
                  <a:pt x="0" y="321574"/>
                </a:moveTo>
                <a:lnTo>
                  <a:pt x="297224" y="0"/>
                </a:lnTo>
                <a:lnTo>
                  <a:pt x="873123" y="0"/>
                </a:lnTo>
                <a:lnTo>
                  <a:pt x="575898" y="321574"/>
                </a:lnTo>
                <a:lnTo>
                  <a:pt x="0" y="321574"/>
                </a:lnTo>
                <a:close/>
              </a:path>
            </a:pathLst>
          </a:custGeom>
          <a:ln w="12699">
            <a:solidFill>
              <a:srgbClr val="1C7E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528741" y="5263090"/>
            <a:ext cx="1130300" cy="667173"/>
          </a:xfrm>
          <a:custGeom>
            <a:avLst/>
            <a:gdLst/>
            <a:ahLst/>
            <a:cxnLst/>
            <a:rect l="l" t="t" r="r" b="b"/>
            <a:pathLst>
              <a:path w="847725" h="500379">
                <a:moveTo>
                  <a:pt x="385011" y="500249"/>
                </a:moveTo>
                <a:lnTo>
                  <a:pt x="0" y="500249"/>
                </a:lnTo>
                <a:lnTo>
                  <a:pt x="462374" y="0"/>
                </a:lnTo>
                <a:lnTo>
                  <a:pt x="847385" y="0"/>
                </a:lnTo>
                <a:lnTo>
                  <a:pt x="385011" y="500249"/>
                </a:lnTo>
                <a:close/>
              </a:path>
            </a:pathLst>
          </a:custGeom>
          <a:solidFill>
            <a:srgbClr val="E6E6E6">
              <a:alpha val="7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528741" y="5263090"/>
            <a:ext cx="1130300" cy="667173"/>
          </a:xfrm>
          <a:custGeom>
            <a:avLst/>
            <a:gdLst/>
            <a:ahLst/>
            <a:cxnLst/>
            <a:rect l="l" t="t" r="r" b="b"/>
            <a:pathLst>
              <a:path w="847725" h="500379">
                <a:moveTo>
                  <a:pt x="0" y="500248"/>
                </a:moveTo>
                <a:lnTo>
                  <a:pt x="462374" y="0"/>
                </a:lnTo>
                <a:lnTo>
                  <a:pt x="847385" y="0"/>
                </a:lnTo>
                <a:lnTo>
                  <a:pt x="385011" y="500248"/>
                </a:lnTo>
                <a:lnTo>
                  <a:pt x="0" y="500248"/>
                </a:lnTo>
                <a:close/>
              </a:path>
            </a:pathLst>
          </a:custGeom>
          <a:ln w="12699">
            <a:solidFill>
              <a:srgbClr val="1C7E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689422" y="4583523"/>
            <a:ext cx="769620" cy="0"/>
          </a:xfrm>
          <a:custGeom>
            <a:avLst/>
            <a:gdLst/>
            <a:ahLst/>
            <a:cxnLst/>
            <a:rect l="l" t="t" r="r" b="b"/>
            <a:pathLst>
              <a:path w="577214">
                <a:moveTo>
                  <a:pt x="576898" y="0"/>
                </a:moveTo>
                <a:lnTo>
                  <a:pt x="0" y="0"/>
                </a:lnTo>
              </a:path>
            </a:pathLst>
          </a:custGeom>
          <a:ln w="19049">
            <a:solidFill>
              <a:srgbClr val="C849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561456" y="4528891"/>
            <a:ext cx="140665" cy="1092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925525" y="4583523"/>
            <a:ext cx="2533227" cy="384387"/>
          </a:xfrm>
          <a:custGeom>
            <a:avLst/>
            <a:gdLst/>
            <a:ahLst/>
            <a:cxnLst/>
            <a:rect l="l" t="t" r="r" b="b"/>
            <a:pathLst>
              <a:path w="1899920" h="288289">
                <a:moveTo>
                  <a:pt x="1899821" y="0"/>
                </a:moveTo>
                <a:lnTo>
                  <a:pt x="0" y="288174"/>
                </a:lnTo>
              </a:path>
            </a:pathLst>
          </a:custGeom>
          <a:ln w="19049">
            <a:solidFill>
              <a:srgbClr val="C849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798860" y="4913590"/>
            <a:ext cx="145665" cy="1083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281682" y="4591557"/>
            <a:ext cx="4142740" cy="1065107"/>
          </a:xfrm>
          <a:custGeom>
            <a:avLst/>
            <a:gdLst/>
            <a:ahLst/>
            <a:cxnLst/>
            <a:rect l="l" t="t" r="r" b="b"/>
            <a:pathLst>
              <a:path w="3107054" h="798829">
                <a:moveTo>
                  <a:pt x="3106728" y="0"/>
                </a:moveTo>
                <a:lnTo>
                  <a:pt x="0" y="798698"/>
                </a:lnTo>
              </a:path>
            </a:pathLst>
          </a:custGeom>
          <a:ln w="19049">
            <a:solidFill>
              <a:srgbClr val="C849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157345" y="5603156"/>
            <a:ext cx="147483" cy="10666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598520" y="4248873"/>
            <a:ext cx="2296909" cy="26273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592766" y="4614395"/>
            <a:ext cx="2584895" cy="26530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595875" y="4986466"/>
            <a:ext cx="932671" cy="21014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636839" y="4982695"/>
            <a:ext cx="589848" cy="26253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7361789" y="5549869"/>
            <a:ext cx="4555067" cy="346206"/>
          </a:xfrm>
          <a:prstGeom prst="rect">
            <a:avLst/>
          </a:prstGeom>
        </p:spPr>
        <p:txBody>
          <a:bodyPr vert="horz" wrap="square" lIns="0" tIns="847" rIns="0" bIns="0" rtlCol="0">
            <a:spAutoFit/>
          </a:bodyPr>
          <a:lstStyle/>
          <a:p>
            <a:pPr marL="16933" marR="197268">
              <a:lnSpc>
                <a:spcPct val="101600"/>
              </a:lnSpc>
              <a:spcBef>
                <a:spcPts val="7"/>
              </a:spcBef>
            </a:pPr>
            <a:r>
              <a:rPr sz="1100" spc="-7" dirty="0">
                <a:latin typeface="Arial"/>
                <a:cs typeface="Arial"/>
              </a:rPr>
              <a:t>Girshick et al, “Rich feature hierarchies for accurate object detection and  </a:t>
            </a:r>
            <a:r>
              <a:rPr sz="1100" dirty="0">
                <a:latin typeface="Arial"/>
                <a:cs typeface="Arial"/>
              </a:rPr>
              <a:t>semantic segmentation”, </a:t>
            </a:r>
            <a:r>
              <a:rPr sz="1100" spc="-7" dirty="0">
                <a:latin typeface="Arial"/>
                <a:cs typeface="Arial"/>
              </a:rPr>
              <a:t>CVPR</a:t>
            </a:r>
            <a:r>
              <a:rPr sz="1100" spc="-27" dirty="0">
                <a:latin typeface="Arial"/>
                <a:cs typeface="Arial"/>
              </a:rPr>
              <a:t> </a:t>
            </a:r>
            <a:r>
              <a:rPr sz="1100" spc="-7" dirty="0">
                <a:latin typeface="Arial"/>
                <a:cs typeface="Arial"/>
              </a:rPr>
              <a:t>2014.</a:t>
            </a:r>
            <a:endParaRPr sz="1100" dirty="0">
              <a:latin typeface="Arial"/>
              <a:cs typeface="Arial"/>
            </a:endParaRPr>
          </a:p>
        </p:txBody>
      </p:sp>
      <p:sp>
        <p:nvSpPr>
          <p:cNvPr id="23" name="object 23"/>
          <p:cNvSpPr txBox="1">
            <a:spLocks noGrp="1"/>
          </p:cNvSpPr>
          <p:nvPr>
            <p:ph type="ftr" sz="quarter" idx="5"/>
          </p:nvPr>
        </p:nvSpPr>
        <p:spPr>
          <a:xfrm>
            <a:off x="4038600" y="6340140"/>
            <a:ext cx="4114800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0"/>
              </a:lnSpc>
            </a:pPr>
            <a:r>
              <a:rPr spc="-7" dirty="0"/>
              <a:t>Lecture 11</a:t>
            </a:r>
            <a:r>
              <a:rPr spc="-113" dirty="0"/>
              <a:t> </a:t>
            </a:r>
            <a:r>
              <a:rPr dirty="0"/>
              <a:t>-</a:t>
            </a:r>
          </a:p>
        </p:txBody>
      </p:sp>
      <p:sp>
        <p:nvSpPr>
          <p:cNvPr id="24" name="object 24"/>
          <p:cNvSpPr txBox="1"/>
          <p:nvPr/>
        </p:nvSpPr>
        <p:spPr>
          <a:xfrm>
            <a:off x="9942018" y="6273191"/>
            <a:ext cx="2085340" cy="41232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0"/>
              </a:lnSpc>
            </a:pPr>
            <a:r>
              <a:rPr sz="2700" spc="-7" dirty="0">
                <a:solidFill>
                  <a:srgbClr val="FFFFFF"/>
                </a:solidFill>
                <a:latin typeface="Arial"/>
                <a:cs typeface="Arial"/>
              </a:rPr>
              <a:t>May 10,</a:t>
            </a:r>
            <a:r>
              <a:rPr sz="2700" spc="-11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00" spc="-7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2700">
              <a:latin typeface="Arial"/>
              <a:cs typeface="Arial"/>
            </a:endParaRPr>
          </a:p>
        </p:txBody>
      </p:sp>
      <p:sp>
        <p:nvSpPr>
          <p:cNvPr id="26" name="object 26"/>
          <p:cNvSpPr txBox="1">
            <a:spLocks noGrp="1"/>
          </p:cNvSpPr>
          <p:nvPr>
            <p:ph type="sldNum" sz="quarter" idx="7"/>
          </p:nvPr>
        </p:nvSpPr>
        <p:spPr>
          <a:xfrm>
            <a:off x="8610600" y="6340140"/>
            <a:ext cx="2743200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3866">
              <a:lnSpc>
                <a:spcPts val="3080"/>
              </a:lnSpc>
            </a:pPr>
            <a:fld id="{81D60167-4931-47E6-BA6A-407CBD079E47}" type="slidenum">
              <a:rPr dirty="0"/>
              <a:pPr marL="33866">
                <a:lnSpc>
                  <a:spcPts val="3080"/>
                </a:lnSpc>
              </a:pPr>
              <a:t>166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04312491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10599" y="384522"/>
            <a:ext cx="1561253" cy="571096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z="3600" spc="-7" dirty="0"/>
              <a:t>R-CNN</a:t>
            </a:r>
          </a:p>
        </p:txBody>
      </p:sp>
      <p:sp>
        <p:nvSpPr>
          <p:cNvPr id="3" name="object 3"/>
          <p:cNvSpPr/>
          <p:nvPr/>
        </p:nvSpPr>
        <p:spPr>
          <a:xfrm>
            <a:off x="3223043" y="3687893"/>
            <a:ext cx="789093" cy="254847"/>
          </a:xfrm>
          <a:custGeom>
            <a:avLst/>
            <a:gdLst/>
            <a:ahLst/>
            <a:cxnLst/>
            <a:rect l="l" t="t" r="r" b="b"/>
            <a:pathLst>
              <a:path w="591819" h="191135">
                <a:moveTo>
                  <a:pt x="415386" y="190524"/>
                </a:moveTo>
                <a:lnTo>
                  <a:pt x="0" y="190524"/>
                </a:lnTo>
                <a:lnTo>
                  <a:pt x="176112" y="0"/>
                </a:lnTo>
                <a:lnTo>
                  <a:pt x="591486" y="0"/>
                </a:lnTo>
                <a:lnTo>
                  <a:pt x="415386" y="190524"/>
                </a:lnTo>
                <a:close/>
              </a:path>
            </a:pathLst>
          </a:custGeom>
          <a:solidFill>
            <a:srgbClr val="E6E6E6">
              <a:alpha val="7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223043" y="3687893"/>
            <a:ext cx="789093" cy="254847"/>
          </a:xfrm>
          <a:custGeom>
            <a:avLst/>
            <a:gdLst/>
            <a:ahLst/>
            <a:cxnLst/>
            <a:rect l="l" t="t" r="r" b="b"/>
            <a:pathLst>
              <a:path w="591819" h="191135">
                <a:moveTo>
                  <a:pt x="0" y="190524"/>
                </a:moveTo>
                <a:lnTo>
                  <a:pt x="176112" y="0"/>
                </a:lnTo>
                <a:lnTo>
                  <a:pt x="591486" y="0"/>
                </a:lnTo>
                <a:lnTo>
                  <a:pt x="415386" y="190524"/>
                </a:lnTo>
                <a:lnTo>
                  <a:pt x="0" y="190524"/>
                </a:lnTo>
                <a:close/>
              </a:path>
            </a:pathLst>
          </a:custGeom>
          <a:ln w="12699">
            <a:solidFill>
              <a:srgbClr val="1C7E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460110" y="4329432"/>
            <a:ext cx="4801989" cy="162148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460109" y="4329424"/>
            <a:ext cx="4802293" cy="1622213"/>
          </a:xfrm>
          <a:custGeom>
            <a:avLst/>
            <a:gdLst/>
            <a:ahLst/>
            <a:cxnLst/>
            <a:rect l="l" t="t" r="r" b="b"/>
            <a:pathLst>
              <a:path w="3601720" h="1216660">
                <a:moveTo>
                  <a:pt x="0" y="1216122"/>
                </a:moveTo>
                <a:lnTo>
                  <a:pt x="1124045" y="0"/>
                </a:lnTo>
                <a:lnTo>
                  <a:pt x="3601507" y="0"/>
                </a:lnTo>
                <a:lnTo>
                  <a:pt x="2477460" y="1216122"/>
                </a:lnTo>
                <a:lnTo>
                  <a:pt x="0" y="1216122"/>
                </a:lnTo>
                <a:close/>
              </a:path>
            </a:pathLst>
          </a:custGeom>
          <a:ln w="12699">
            <a:solidFill>
              <a:srgbClr val="1C7E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104568" y="5816531"/>
            <a:ext cx="1122905" cy="1994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520274" y="3356825"/>
            <a:ext cx="7185076" cy="258172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925525" y="4583523"/>
            <a:ext cx="2533227" cy="384387"/>
          </a:xfrm>
          <a:custGeom>
            <a:avLst/>
            <a:gdLst/>
            <a:ahLst/>
            <a:cxnLst/>
            <a:rect l="l" t="t" r="r" b="b"/>
            <a:pathLst>
              <a:path w="1899920" h="288289">
                <a:moveTo>
                  <a:pt x="1899821" y="0"/>
                </a:moveTo>
                <a:lnTo>
                  <a:pt x="0" y="288174"/>
                </a:lnTo>
              </a:path>
            </a:pathLst>
          </a:custGeom>
          <a:ln w="19049">
            <a:solidFill>
              <a:srgbClr val="C849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798860" y="4913590"/>
            <a:ext cx="145665" cy="1083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281682" y="4591557"/>
            <a:ext cx="4142740" cy="1065107"/>
          </a:xfrm>
          <a:custGeom>
            <a:avLst/>
            <a:gdLst/>
            <a:ahLst/>
            <a:cxnLst/>
            <a:rect l="l" t="t" r="r" b="b"/>
            <a:pathLst>
              <a:path w="3107054" h="798829">
                <a:moveTo>
                  <a:pt x="3106728" y="0"/>
                </a:moveTo>
                <a:lnTo>
                  <a:pt x="0" y="798698"/>
                </a:lnTo>
              </a:path>
            </a:pathLst>
          </a:custGeom>
          <a:ln w="19049">
            <a:solidFill>
              <a:srgbClr val="C849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157345" y="5603156"/>
            <a:ext cx="147483" cy="10666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598520" y="4248873"/>
            <a:ext cx="2296909" cy="26273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592766" y="4614395"/>
            <a:ext cx="2584895" cy="26530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595875" y="4986466"/>
            <a:ext cx="932671" cy="21014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636839" y="4982695"/>
            <a:ext cx="589848" cy="26253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7361789" y="5549869"/>
            <a:ext cx="4555067" cy="515620"/>
          </a:xfrm>
          <a:prstGeom prst="rect">
            <a:avLst/>
          </a:prstGeom>
        </p:spPr>
        <p:txBody>
          <a:bodyPr vert="horz" wrap="square" lIns="0" tIns="847" rIns="0" bIns="0" rtlCol="0">
            <a:spAutoFit/>
          </a:bodyPr>
          <a:lstStyle/>
          <a:p>
            <a:pPr marL="16933" marR="197268">
              <a:lnSpc>
                <a:spcPct val="101600"/>
              </a:lnSpc>
              <a:spcBef>
                <a:spcPts val="7"/>
              </a:spcBef>
            </a:pPr>
            <a:r>
              <a:rPr sz="1100" spc="-7" dirty="0">
                <a:latin typeface="Arial"/>
                <a:cs typeface="Arial"/>
              </a:rPr>
              <a:t>Girshick et al, “Rich feature hierarchies for accurate object detection and  </a:t>
            </a:r>
            <a:r>
              <a:rPr sz="1100" dirty="0">
                <a:latin typeface="Arial"/>
                <a:cs typeface="Arial"/>
              </a:rPr>
              <a:t>semantic segmentation”, </a:t>
            </a:r>
            <a:r>
              <a:rPr sz="1100" spc="-7" dirty="0">
                <a:latin typeface="Arial"/>
                <a:cs typeface="Arial"/>
              </a:rPr>
              <a:t>CVPR</a:t>
            </a:r>
            <a:r>
              <a:rPr sz="1100" spc="-27" dirty="0">
                <a:latin typeface="Arial"/>
                <a:cs typeface="Arial"/>
              </a:rPr>
              <a:t> </a:t>
            </a:r>
            <a:r>
              <a:rPr sz="1100" spc="-7" dirty="0">
                <a:latin typeface="Arial"/>
                <a:cs typeface="Arial"/>
              </a:rPr>
              <a:t>2014.</a:t>
            </a:r>
            <a:endParaRPr sz="1100" dirty="0">
              <a:latin typeface="Arial"/>
              <a:cs typeface="Arial"/>
            </a:endParaRPr>
          </a:p>
          <a:p>
            <a:pPr marL="16933">
              <a:spcBef>
                <a:spcPts val="20"/>
              </a:spcBef>
            </a:pPr>
            <a:r>
              <a:rPr sz="1100" spc="-7" dirty="0">
                <a:latin typeface="Arial"/>
                <a:cs typeface="Arial"/>
              </a:rPr>
              <a:t>.</a:t>
            </a:r>
            <a:endParaRPr sz="1100" dirty="0">
              <a:latin typeface="Arial"/>
              <a:cs typeface="Arial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ftr" sz="quarter" idx="5"/>
          </p:nvPr>
        </p:nvSpPr>
        <p:spPr>
          <a:xfrm>
            <a:off x="4038600" y="6340140"/>
            <a:ext cx="4114800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0"/>
              </a:lnSpc>
            </a:pPr>
            <a:r>
              <a:rPr spc="-7" dirty="0"/>
              <a:t>Lecture 11</a:t>
            </a:r>
            <a:r>
              <a:rPr spc="-113" dirty="0"/>
              <a:t> </a:t>
            </a:r>
            <a:r>
              <a:rPr dirty="0"/>
              <a:t>-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9942018" y="6273191"/>
            <a:ext cx="2085340" cy="41232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0"/>
              </a:lnSpc>
            </a:pPr>
            <a:r>
              <a:rPr sz="2700" spc="-7" dirty="0">
                <a:solidFill>
                  <a:srgbClr val="FFFFFF"/>
                </a:solidFill>
                <a:latin typeface="Arial"/>
                <a:cs typeface="Arial"/>
              </a:rPr>
              <a:t>May 10,</a:t>
            </a:r>
            <a:r>
              <a:rPr sz="2700" spc="-11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00" spc="-7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2700">
              <a:latin typeface="Arial"/>
              <a:cs typeface="Arial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sldNum" sz="quarter" idx="7"/>
          </p:nvPr>
        </p:nvSpPr>
        <p:spPr>
          <a:xfrm>
            <a:off x="8610600" y="6340140"/>
            <a:ext cx="2743200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3866">
              <a:lnSpc>
                <a:spcPts val="3080"/>
              </a:lnSpc>
            </a:pPr>
            <a:fld id="{81D60167-4931-47E6-BA6A-407CBD079E47}" type="slidenum">
              <a:rPr dirty="0"/>
              <a:pPr marL="33866">
                <a:lnSpc>
                  <a:spcPts val="3080"/>
                </a:lnSpc>
              </a:pPr>
              <a:t>167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69039609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10599" y="384522"/>
            <a:ext cx="1561253" cy="571096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z="3600" spc="-7" dirty="0"/>
              <a:t>R-CNN</a:t>
            </a:r>
          </a:p>
        </p:txBody>
      </p:sp>
      <p:sp>
        <p:nvSpPr>
          <p:cNvPr id="3" name="object 3"/>
          <p:cNvSpPr/>
          <p:nvPr/>
        </p:nvSpPr>
        <p:spPr>
          <a:xfrm>
            <a:off x="3223043" y="3687893"/>
            <a:ext cx="789093" cy="254847"/>
          </a:xfrm>
          <a:custGeom>
            <a:avLst/>
            <a:gdLst/>
            <a:ahLst/>
            <a:cxnLst/>
            <a:rect l="l" t="t" r="r" b="b"/>
            <a:pathLst>
              <a:path w="591819" h="191135">
                <a:moveTo>
                  <a:pt x="415386" y="190524"/>
                </a:moveTo>
                <a:lnTo>
                  <a:pt x="0" y="190524"/>
                </a:lnTo>
                <a:lnTo>
                  <a:pt x="176112" y="0"/>
                </a:lnTo>
                <a:lnTo>
                  <a:pt x="591486" y="0"/>
                </a:lnTo>
                <a:lnTo>
                  <a:pt x="415386" y="190524"/>
                </a:lnTo>
                <a:close/>
              </a:path>
            </a:pathLst>
          </a:custGeom>
          <a:solidFill>
            <a:srgbClr val="E6E6E6">
              <a:alpha val="7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223043" y="3687893"/>
            <a:ext cx="789093" cy="254847"/>
          </a:xfrm>
          <a:custGeom>
            <a:avLst/>
            <a:gdLst/>
            <a:ahLst/>
            <a:cxnLst/>
            <a:rect l="l" t="t" r="r" b="b"/>
            <a:pathLst>
              <a:path w="591819" h="191135">
                <a:moveTo>
                  <a:pt x="0" y="190524"/>
                </a:moveTo>
                <a:lnTo>
                  <a:pt x="176112" y="0"/>
                </a:lnTo>
                <a:lnTo>
                  <a:pt x="591486" y="0"/>
                </a:lnTo>
                <a:lnTo>
                  <a:pt x="415386" y="190524"/>
                </a:lnTo>
                <a:lnTo>
                  <a:pt x="0" y="190524"/>
                </a:lnTo>
                <a:close/>
              </a:path>
            </a:pathLst>
          </a:custGeom>
          <a:ln w="12699">
            <a:solidFill>
              <a:srgbClr val="1C7E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460110" y="4329432"/>
            <a:ext cx="4801989" cy="162148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460109" y="4329424"/>
            <a:ext cx="4802293" cy="1622213"/>
          </a:xfrm>
          <a:custGeom>
            <a:avLst/>
            <a:gdLst/>
            <a:ahLst/>
            <a:cxnLst/>
            <a:rect l="l" t="t" r="r" b="b"/>
            <a:pathLst>
              <a:path w="3601720" h="1216660">
                <a:moveTo>
                  <a:pt x="0" y="1216122"/>
                </a:moveTo>
                <a:lnTo>
                  <a:pt x="1124045" y="0"/>
                </a:lnTo>
                <a:lnTo>
                  <a:pt x="3601507" y="0"/>
                </a:lnTo>
                <a:lnTo>
                  <a:pt x="2477460" y="1216122"/>
                </a:lnTo>
                <a:lnTo>
                  <a:pt x="0" y="1216122"/>
                </a:lnTo>
                <a:close/>
              </a:path>
            </a:pathLst>
          </a:custGeom>
          <a:ln w="12699">
            <a:solidFill>
              <a:srgbClr val="1C7E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104568" y="5816531"/>
            <a:ext cx="1122905" cy="1994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520274" y="1408747"/>
            <a:ext cx="7185076" cy="452980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925525" y="4583523"/>
            <a:ext cx="2533227" cy="384387"/>
          </a:xfrm>
          <a:custGeom>
            <a:avLst/>
            <a:gdLst/>
            <a:ahLst/>
            <a:cxnLst/>
            <a:rect l="l" t="t" r="r" b="b"/>
            <a:pathLst>
              <a:path w="1899920" h="288289">
                <a:moveTo>
                  <a:pt x="1899821" y="0"/>
                </a:moveTo>
                <a:lnTo>
                  <a:pt x="0" y="288174"/>
                </a:lnTo>
              </a:path>
            </a:pathLst>
          </a:custGeom>
          <a:ln w="19049">
            <a:solidFill>
              <a:srgbClr val="C849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798860" y="4913590"/>
            <a:ext cx="145665" cy="1083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281682" y="4591557"/>
            <a:ext cx="4142740" cy="1065107"/>
          </a:xfrm>
          <a:custGeom>
            <a:avLst/>
            <a:gdLst/>
            <a:ahLst/>
            <a:cxnLst/>
            <a:rect l="l" t="t" r="r" b="b"/>
            <a:pathLst>
              <a:path w="3107054" h="798829">
                <a:moveTo>
                  <a:pt x="3106728" y="0"/>
                </a:moveTo>
                <a:lnTo>
                  <a:pt x="0" y="798698"/>
                </a:lnTo>
              </a:path>
            </a:pathLst>
          </a:custGeom>
          <a:ln w="19049">
            <a:solidFill>
              <a:srgbClr val="C849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157345" y="5603156"/>
            <a:ext cx="147483" cy="10666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598520" y="4248873"/>
            <a:ext cx="2296909" cy="26273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592766" y="4614395"/>
            <a:ext cx="2584895" cy="26530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595875" y="4986466"/>
            <a:ext cx="932671" cy="21014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636839" y="4982695"/>
            <a:ext cx="589848" cy="26253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563887" y="2025771"/>
            <a:ext cx="1645287" cy="21014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561241" y="2394072"/>
            <a:ext cx="1809120" cy="261737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552775" y="2774673"/>
            <a:ext cx="1047451" cy="19784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7361789" y="5549869"/>
            <a:ext cx="4555067" cy="515620"/>
          </a:xfrm>
          <a:prstGeom prst="rect">
            <a:avLst/>
          </a:prstGeom>
        </p:spPr>
        <p:txBody>
          <a:bodyPr vert="horz" wrap="square" lIns="0" tIns="847" rIns="0" bIns="0" rtlCol="0">
            <a:spAutoFit/>
          </a:bodyPr>
          <a:lstStyle/>
          <a:p>
            <a:pPr marL="16933" marR="197268">
              <a:lnSpc>
                <a:spcPct val="101600"/>
              </a:lnSpc>
              <a:spcBef>
                <a:spcPts val="7"/>
              </a:spcBef>
            </a:pPr>
            <a:r>
              <a:rPr sz="1100" spc="-7" dirty="0">
                <a:latin typeface="Arial"/>
                <a:cs typeface="Arial"/>
              </a:rPr>
              <a:t>Girshick et al, “Rich feature hierarchies for accurate object detection and  </a:t>
            </a:r>
            <a:r>
              <a:rPr sz="1100" dirty="0">
                <a:latin typeface="Arial"/>
                <a:cs typeface="Arial"/>
              </a:rPr>
              <a:t>semantic segmentation”, </a:t>
            </a:r>
            <a:r>
              <a:rPr sz="1100" spc="-7" dirty="0">
                <a:latin typeface="Arial"/>
                <a:cs typeface="Arial"/>
              </a:rPr>
              <a:t>CVPR</a:t>
            </a:r>
            <a:r>
              <a:rPr sz="1100" spc="-27" dirty="0">
                <a:latin typeface="Arial"/>
                <a:cs typeface="Arial"/>
              </a:rPr>
              <a:t> </a:t>
            </a:r>
            <a:r>
              <a:rPr sz="1100" spc="-7" dirty="0">
                <a:latin typeface="Arial"/>
                <a:cs typeface="Arial"/>
              </a:rPr>
              <a:t>2014.</a:t>
            </a:r>
            <a:endParaRPr sz="1100" dirty="0">
              <a:latin typeface="Arial"/>
              <a:cs typeface="Arial"/>
            </a:endParaRPr>
          </a:p>
          <a:p>
            <a:pPr marL="16933">
              <a:spcBef>
                <a:spcPts val="20"/>
              </a:spcBef>
            </a:pPr>
            <a:r>
              <a:rPr sz="1100" spc="-7" dirty="0">
                <a:latin typeface="Arial"/>
                <a:cs typeface="Arial"/>
              </a:rPr>
              <a:t>.</a:t>
            </a:r>
            <a:endParaRPr sz="1100" dirty="0">
              <a:latin typeface="Arial"/>
              <a:cs typeface="Arial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ftr" sz="quarter" idx="5"/>
          </p:nvPr>
        </p:nvSpPr>
        <p:spPr>
          <a:xfrm>
            <a:off x="4038600" y="6340140"/>
            <a:ext cx="4114800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0"/>
              </a:lnSpc>
            </a:pPr>
            <a:r>
              <a:rPr spc="-7" dirty="0"/>
              <a:t>Lecture 11</a:t>
            </a:r>
            <a:r>
              <a:rPr spc="-113" dirty="0"/>
              <a:t> </a:t>
            </a:r>
            <a:r>
              <a:rPr dirty="0"/>
              <a:t>-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9942018" y="6273191"/>
            <a:ext cx="2085340" cy="41232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0"/>
              </a:lnSpc>
            </a:pPr>
            <a:r>
              <a:rPr sz="2700" spc="-7" dirty="0">
                <a:solidFill>
                  <a:srgbClr val="FFFFFF"/>
                </a:solidFill>
                <a:latin typeface="Arial"/>
                <a:cs typeface="Arial"/>
              </a:rPr>
              <a:t>May 10,</a:t>
            </a:r>
            <a:r>
              <a:rPr sz="2700" spc="-11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00" spc="-7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2700">
              <a:latin typeface="Arial"/>
              <a:cs typeface="Arial"/>
            </a:endParaRPr>
          </a:p>
        </p:txBody>
      </p:sp>
      <p:sp>
        <p:nvSpPr>
          <p:cNvPr id="24" name="object 24"/>
          <p:cNvSpPr txBox="1">
            <a:spLocks noGrp="1"/>
          </p:cNvSpPr>
          <p:nvPr>
            <p:ph type="sldNum" sz="quarter" idx="7"/>
          </p:nvPr>
        </p:nvSpPr>
        <p:spPr>
          <a:xfrm>
            <a:off x="8610600" y="6340140"/>
            <a:ext cx="2743200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3866">
              <a:lnSpc>
                <a:spcPts val="3080"/>
              </a:lnSpc>
            </a:pPr>
            <a:fld id="{81D60167-4931-47E6-BA6A-407CBD079E47}" type="slidenum">
              <a:rPr dirty="0"/>
              <a:pPr marL="33866">
                <a:lnSpc>
                  <a:spcPts val="3080"/>
                </a:lnSpc>
              </a:pPr>
              <a:t>168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87058525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10599" y="384522"/>
            <a:ext cx="1561253" cy="571096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z="3600" spc="-7" dirty="0"/>
              <a:t>R-CNN</a:t>
            </a:r>
          </a:p>
        </p:txBody>
      </p:sp>
      <p:sp>
        <p:nvSpPr>
          <p:cNvPr id="3" name="object 3"/>
          <p:cNvSpPr/>
          <p:nvPr/>
        </p:nvSpPr>
        <p:spPr>
          <a:xfrm>
            <a:off x="3223043" y="3687893"/>
            <a:ext cx="789093" cy="254847"/>
          </a:xfrm>
          <a:custGeom>
            <a:avLst/>
            <a:gdLst/>
            <a:ahLst/>
            <a:cxnLst/>
            <a:rect l="l" t="t" r="r" b="b"/>
            <a:pathLst>
              <a:path w="591819" h="191135">
                <a:moveTo>
                  <a:pt x="415386" y="190524"/>
                </a:moveTo>
                <a:lnTo>
                  <a:pt x="0" y="190524"/>
                </a:lnTo>
                <a:lnTo>
                  <a:pt x="176112" y="0"/>
                </a:lnTo>
                <a:lnTo>
                  <a:pt x="591486" y="0"/>
                </a:lnTo>
                <a:lnTo>
                  <a:pt x="415386" y="190524"/>
                </a:lnTo>
                <a:close/>
              </a:path>
            </a:pathLst>
          </a:custGeom>
          <a:solidFill>
            <a:srgbClr val="E6E6E6">
              <a:alpha val="7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223043" y="3687893"/>
            <a:ext cx="789093" cy="254847"/>
          </a:xfrm>
          <a:custGeom>
            <a:avLst/>
            <a:gdLst/>
            <a:ahLst/>
            <a:cxnLst/>
            <a:rect l="l" t="t" r="r" b="b"/>
            <a:pathLst>
              <a:path w="591819" h="191135">
                <a:moveTo>
                  <a:pt x="0" y="190524"/>
                </a:moveTo>
                <a:lnTo>
                  <a:pt x="176112" y="0"/>
                </a:lnTo>
                <a:lnTo>
                  <a:pt x="591486" y="0"/>
                </a:lnTo>
                <a:lnTo>
                  <a:pt x="415386" y="190524"/>
                </a:lnTo>
                <a:lnTo>
                  <a:pt x="0" y="190524"/>
                </a:lnTo>
                <a:close/>
              </a:path>
            </a:pathLst>
          </a:custGeom>
          <a:ln w="12699">
            <a:solidFill>
              <a:srgbClr val="1C7E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460110" y="4329432"/>
            <a:ext cx="4801989" cy="162148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460109" y="4329424"/>
            <a:ext cx="4802293" cy="1622213"/>
          </a:xfrm>
          <a:custGeom>
            <a:avLst/>
            <a:gdLst/>
            <a:ahLst/>
            <a:cxnLst/>
            <a:rect l="l" t="t" r="r" b="b"/>
            <a:pathLst>
              <a:path w="3601720" h="1216660">
                <a:moveTo>
                  <a:pt x="0" y="1216122"/>
                </a:moveTo>
                <a:lnTo>
                  <a:pt x="1124045" y="0"/>
                </a:lnTo>
                <a:lnTo>
                  <a:pt x="3601507" y="0"/>
                </a:lnTo>
                <a:lnTo>
                  <a:pt x="2477460" y="1216122"/>
                </a:lnTo>
                <a:lnTo>
                  <a:pt x="0" y="1216122"/>
                </a:lnTo>
                <a:close/>
              </a:path>
            </a:pathLst>
          </a:custGeom>
          <a:ln w="12699">
            <a:solidFill>
              <a:srgbClr val="1C7E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104568" y="5816531"/>
            <a:ext cx="1122905" cy="1994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520274" y="899265"/>
            <a:ext cx="7185076" cy="503928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925525" y="4583523"/>
            <a:ext cx="2533227" cy="384387"/>
          </a:xfrm>
          <a:custGeom>
            <a:avLst/>
            <a:gdLst/>
            <a:ahLst/>
            <a:cxnLst/>
            <a:rect l="l" t="t" r="r" b="b"/>
            <a:pathLst>
              <a:path w="1899920" h="288289">
                <a:moveTo>
                  <a:pt x="1899821" y="0"/>
                </a:moveTo>
                <a:lnTo>
                  <a:pt x="0" y="288174"/>
                </a:lnTo>
              </a:path>
            </a:pathLst>
          </a:custGeom>
          <a:ln w="19049">
            <a:solidFill>
              <a:srgbClr val="C849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798860" y="4913590"/>
            <a:ext cx="145665" cy="1083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281682" y="4591557"/>
            <a:ext cx="4142740" cy="1065107"/>
          </a:xfrm>
          <a:custGeom>
            <a:avLst/>
            <a:gdLst/>
            <a:ahLst/>
            <a:cxnLst/>
            <a:rect l="l" t="t" r="r" b="b"/>
            <a:pathLst>
              <a:path w="3107054" h="798829">
                <a:moveTo>
                  <a:pt x="3106728" y="0"/>
                </a:moveTo>
                <a:lnTo>
                  <a:pt x="0" y="798698"/>
                </a:lnTo>
              </a:path>
            </a:pathLst>
          </a:custGeom>
          <a:ln w="19049">
            <a:solidFill>
              <a:srgbClr val="C849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157345" y="5603156"/>
            <a:ext cx="147483" cy="10666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598520" y="4248873"/>
            <a:ext cx="2296909" cy="26273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592766" y="4614395"/>
            <a:ext cx="2584895" cy="26530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595875" y="4986466"/>
            <a:ext cx="932671" cy="21014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636839" y="4982695"/>
            <a:ext cx="589848" cy="26253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563887" y="2025771"/>
            <a:ext cx="1645287" cy="21014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561241" y="2394072"/>
            <a:ext cx="1809120" cy="261737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552775" y="2774673"/>
            <a:ext cx="1047451" cy="19784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497422" y="1007663"/>
            <a:ext cx="2202733" cy="22998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494087" y="1349172"/>
            <a:ext cx="593823" cy="173435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7361789" y="5549869"/>
            <a:ext cx="4555067" cy="515620"/>
          </a:xfrm>
          <a:prstGeom prst="rect">
            <a:avLst/>
          </a:prstGeom>
        </p:spPr>
        <p:txBody>
          <a:bodyPr vert="horz" wrap="square" lIns="0" tIns="847" rIns="0" bIns="0" rtlCol="0">
            <a:spAutoFit/>
          </a:bodyPr>
          <a:lstStyle/>
          <a:p>
            <a:pPr marL="16933" marR="197268">
              <a:lnSpc>
                <a:spcPct val="101600"/>
              </a:lnSpc>
              <a:spcBef>
                <a:spcPts val="7"/>
              </a:spcBef>
            </a:pPr>
            <a:r>
              <a:rPr sz="1100" spc="-7" dirty="0">
                <a:latin typeface="Arial"/>
                <a:cs typeface="Arial"/>
              </a:rPr>
              <a:t>Girshick et al, “Rich feature hierarchies for accurate object detection and  </a:t>
            </a:r>
            <a:r>
              <a:rPr sz="1100" dirty="0">
                <a:latin typeface="Arial"/>
                <a:cs typeface="Arial"/>
              </a:rPr>
              <a:t>semantic segmentation”, </a:t>
            </a:r>
            <a:r>
              <a:rPr sz="1100" spc="-7" dirty="0">
                <a:latin typeface="Arial"/>
                <a:cs typeface="Arial"/>
              </a:rPr>
              <a:t>CVPR</a:t>
            </a:r>
            <a:r>
              <a:rPr sz="1100" spc="-27" dirty="0">
                <a:latin typeface="Arial"/>
                <a:cs typeface="Arial"/>
              </a:rPr>
              <a:t> </a:t>
            </a:r>
            <a:r>
              <a:rPr sz="1100" spc="-7" dirty="0">
                <a:latin typeface="Arial"/>
                <a:cs typeface="Arial"/>
              </a:rPr>
              <a:t>2014.</a:t>
            </a:r>
            <a:endParaRPr sz="1100" dirty="0">
              <a:latin typeface="Arial"/>
              <a:cs typeface="Arial"/>
            </a:endParaRPr>
          </a:p>
          <a:p>
            <a:pPr marL="16933">
              <a:spcBef>
                <a:spcPts val="20"/>
              </a:spcBef>
            </a:pPr>
            <a:r>
              <a:rPr sz="1100" spc="-7" dirty="0">
                <a:latin typeface="Arial"/>
                <a:cs typeface="Arial"/>
              </a:rPr>
              <a:t>.</a:t>
            </a:r>
            <a:endParaRPr sz="1100" dirty="0">
              <a:latin typeface="Arial"/>
              <a:cs typeface="Arial"/>
            </a:endParaRPr>
          </a:p>
        </p:txBody>
      </p:sp>
      <p:sp>
        <p:nvSpPr>
          <p:cNvPr id="23" name="object 23"/>
          <p:cNvSpPr txBox="1">
            <a:spLocks noGrp="1"/>
          </p:cNvSpPr>
          <p:nvPr>
            <p:ph type="ftr" sz="quarter" idx="5"/>
          </p:nvPr>
        </p:nvSpPr>
        <p:spPr>
          <a:xfrm>
            <a:off x="4038600" y="6340140"/>
            <a:ext cx="4114800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0"/>
              </a:lnSpc>
            </a:pPr>
            <a:r>
              <a:rPr spc="-7" dirty="0"/>
              <a:t>Lecture 11</a:t>
            </a:r>
            <a:r>
              <a:rPr spc="-113" dirty="0"/>
              <a:t> </a:t>
            </a:r>
            <a:r>
              <a:rPr dirty="0"/>
              <a:t>-</a:t>
            </a:r>
          </a:p>
        </p:txBody>
      </p:sp>
      <p:sp>
        <p:nvSpPr>
          <p:cNvPr id="24" name="object 24"/>
          <p:cNvSpPr txBox="1"/>
          <p:nvPr/>
        </p:nvSpPr>
        <p:spPr>
          <a:xfrm>
            <a:off x="9942018" y="6273191"/>
            <a:ext cx="2085340" cy="41232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0"/>
              </a:lnSpc>
            </a:pPr>
            <a:r>
              <a:rPr sz="2700" spc="-7" dirty="0">
                <a:solidFill>
                  <a:srgbClr val="FFFFFF"/>
                </a:solidFill>
                <a:latin typeface="Arial"/>
                <a:cs typeface="Arial"/>
              </a:rPr>
              <a:t>May 10,</a:t>
            </a:r>
            <a:r>
              <a:rPr sz="2700" spc="-11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00" spc="-7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2700">
              <a:latin typeface="Arial"/>
              <a:cs typeface="Arial"/>
            </a:endParaRPr>
          </a:p>
        </p:txBody>
      </p:sp>
      <p:sp>
        <p:nvSpPr>
          <p:cNvPr id="26" name="object 26"/>
          <p:cNvSpPr txBox="1">
            <a:spLocks noGrp="1"/>
          </p:cNvSpPr>
          <p:nvPr>
            <p:ph type="sldNum" sz="quarter" idx="7"/>
          </p:nvPr>
        </p:nvSpPr>
        <p:spPr>
          <a:xfrm>
            <a:off x="8610600" y="6340140"/>
            <a:ext cx="2743200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3866">
              <a:lnSpc>
                <a:spcPts val="3080"/>
              </a:lnSpc>
            </a:pPr>
            <a:fld id="{81D60167-4931-47E6-BA6A-407CBD079E47}" type="slidenum">
              <a:rPr dirty="0"/>
              <a:pPr marL="33866">
                <a:lnSpc>
                  <a:spcPts val="3080"/>
                </a:lnSpc>
              </a:pPr>
              <a:t>169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515392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650309" y="1656728"/>
            <a:ext cx="127310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i="0" u="none" strike="noStrike" baseline="0" dirty="0" smtClean="0">
                <a:latin typeface="Arial-BoldMT"/>
              </a:rPr>
              <a:t>Sigmoid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572195" y="3440625"/>
            <a:ext cx="1261884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i="0" u="none" strike="noStrike" baseline="0" dirty="0" err="1" smtClean="0">
                <a:latin typeface="Arial-BoldMT"/>
              </a:rPr>
              <a:t>tanh</a:t>
            </a:r>
            <a:r>
              <a:rPr lang="en-US" altLang="zh-CN" sz="2800" b="1" i="0" u="none" strike="noStrike" baseline="0" dirty="0" smtClean="0">
                <a:latin typeface="Arial-BoldMT"/>
              </a:rPr>
              <a:t> </a:t>
            </a:r>
          </a:p>
          <a:p>
            <a:r>
              <a:rPr lang="en-US" altLang="zh-CN" sz="2400" b="0" i="0" u="none" strike="noStrike" baseline="0" dirty="0" err="1" smtClean="0">
                <a:latin typeface="ArialMT"/>
              </a:rPr>
              <a:t>tanh</a:t>
            </a:r>
            <a:r>
              <a:rPr lang="en-US" altLang="zh-CN" sz="2400" b="0" i="0" u="none" strike="noStrike" baseline="0" dirty="0" smtClean="0">
                <a:latin typeface="ArialMT"/>
              </a:rPr>
              <a:t>(x)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572195" y="5001103"/>
            <a:ext cx="141577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i="0" u="none" strike="noStrike" baseline="0" dirty="0" err="1" smtClean="0">
                <a:solidFill>
                  <a:srgbClr val="FF0000"/>
                </a:solidFill>
                <a:latin typeface="Arial-BoldMT"/>
              </a:rPr>
              <a:t>ReLU</a:t>
            </a:r>
            <a:r>
              <a:rPr lang="en-US" altLang="zh-CN" sz="2400" b="1" i="0" u="none" strike="noStrike" baseline="0" dirty="0" smtClean="0">
                <a:latin typeface="Arial-BoldMT"/>
              </a:rPr>
              <a:t> </a:t>
            </a:r>
          </a:p>
          <a:p>
            <a:r>
              <a:rPr lang="en-US" altLang="zh-CN" sz="2400" b="0" i="0" u="none" strike="noStrike" baseline="0" dirty="0" smtClean="0">
                <a:latin typeface="ArialMT"/>
              </a:rPr>
              <a:t>max(0,x)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6683302" y="5035848"/>
            <a:ext cx="11176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i="0" u="none" strike="noStrike" baseline="0" dirty="0" err="1" smtClean="0">
                <a:latin typeface="Arial-BoldMT"/>
              </a:rPr>
              <a:t>Maxout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6683302" y="3440625"/>
            <a:ext cx="6511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i="0" u="none" strike="noStrike" baseline="0" dirty="0" smtClean="0">
                <a:latin typeface="Arial-BoldMT"/>
              </a:rPr>
              <a:t>ELU</a:t>
            </a:r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6683302" y="1472061"/>
            <a:ext cx="197437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i="0" u="none" strike="noStrike" baseline="0" dirty="0" smtClean="0">
                <a:latin typeface="Arial-BoldMT"/>
              </a:rPr>
              <a:t>Leaky </a:t>
            </a:r>
            <a:r>
              <a:rPr lang="en-US" altLang="zh-CN" sz="2400" b="1" i="0" u="none" strike="noStrike" baseline="0" dirty="0" err="1" smtClean="0">
                <a:latin typeface="Arial-BoldMT"/>
              </a:rPr>
              <a:t>ReLU</a:t>
            </a:r>
            <a:endParaRPr lang="en-US" altLang="zh-CN" sz="2400" b="1" i="0" u="none" strike="noStrike" baseline="0" dirty="0" smtClean="0">
              <a:latin typeface="Arial-BoldMT"/>
            </a:endParaRPr>
          </a:p>
          <a:p>
            <a:r>
              <a:rPr lang="en-US" altLang="zh-CN" sz="2400" b="0" i="0" u="none" strike="noStrike" baseline="0" dirty="0" smtClean="0">
                <a:latin typeface="ArialMT"/>
              </a:rPr>
              <a:t>max(0.1x, x)</a:t>
            </a:r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6131" y="1481317"/>
            <a:ext cx="2009524" cy="1371429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6131" y="3277377"/>
            <a:ext cx="2019048" cy="1219048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4227" y="4833325"/>
            <a:ext cx="1980952" cy="129523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78892" y="1481317"/>
            <a:ext cx="2136890" cy="1371429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46426" y="5482124"/>
            <a:ext cx="2942857" cy="419048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83302" y="3929915"/>
            <a:ext cx="3005981" cy="597739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89283" y="3295281"/>
            <a:ext cx="2267767" cy="2075791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8200" y="2323750"/>
            <a:ext cx="2636495" cy="367092"/>
          </a:xfrm>
          <a:prstGeom prst="rect">
            <a:avLst/>
          </a:prstGeom>
        </p:spPr>
      </p:pic>
      <p:sp>
        <p:nvSpPr>
          <p:cNvPr id="18" name="Title 1"/>
          <p:cNvSpPr txBox="1">
            <a:spLocks/>
          </p:cNvSpPr>
          <p:nvPr/>
        </p:nvSpPr>
        <p:spPr>
          <a:xfrm>
            <a:off x="838200" y="365125"/>
            <a:ext cx="10515600" cy="70069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4400" dirty="0" smtClean="0">
                <a:latin typeface="Calibri" panose="020F0502020204030204" pitchFamily="34" charset="0"/>
              </a:rPr>
              <a:t>Activation function</a:t>
            </a:r>
            <a:endParaRPr lang="en-US" sz="440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4662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10599" y="384522"/>
            <a:ext cx="1561253" cy="571096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z="3600" spc="-7" dirty="0"/>
              <a:t>R-CNN</a:t>
            </a:r>
          </a:p>
        </p:txBody>
      </p:sp>
      <p:sp>
        <p:nvSpPr>
          <p:cNvPr id="3" name="object 3"/>
          <p:cNvSpPr/>
          <p:nvPr/>
        </p:nvSpPr>
        <p:spPr>
          <a:xfrm>
            <a:off x="3223043" y="3687893"/>
            <a:ext cx="789093" cy="254847"/>
          </a:xfrm>
          <a:custGeom>
            <a:avLst/>
            <a:gdLst/>
            <a:ahLst/>
            <a:cxnLst/>
            <a:rect l="l" t="t" r="r" b="b"/>
            <a:pathLst>
              <a:path w="591819" h="191135">
                <a:moveTo>
                  <a:pt x="415386" y="190524"/>
                </a:moveTo>
                <a:lnTo>
                  <a:pt x="0" y="190524"/>
                </a:lnTo>
                <a:lnTo>
                  <a:pt x="176112" y="0"/>
                </a:lnTo>
                <a:lnTo>
                  <a:pt x="591486" y="0"/>
                </a:lnTo>
                <a:lnTo>
                  <a:pt x="415386" y="190524"/>
                </a:lnTo>
                <a:close/>
              </a:path>
            </a:pathLst>
          </a:custGeom>
          <a:solidFill>
            <a:srgbClr val="E6E6E6">
              <a:alpha val="79998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223043" y="3687893"/>
            <a:ext cx="789093" cy="254847"/>
          </a:xfrm>
          <a:custGeom>
            <a:avLst/>
            <a:gdLst/>
            <a:ahLst/>
            <a:cxnLst/>
            <a:rect l="l" t="t" r="r" b="b"/>
            <a:pathLst>
              <a:path w="591819" h="191135">
                <a:moveTo>
                  <a:pt x="0" y="190524"/>
                </a:moveTo>
                <a:lnTo>
                  <a:pt x="176112" y="0"/>
                </a:lnTo>
                <a:lnTo>
                  <a:pt x="591486" y="0"/>
                </a:lnTo>
                <a:lnTo>
                  <a:pt x="415386" y="190524"/>
                </a:lnTo>
                <a:lnTo>
                  <a:pt x="0" y="190524"/>
                </a:lnTo>
                <a:close/>
              </a:path>
            </a:pathLst>
          </a:custGeom>
          <a:ln w="12699">
            <a:solidFill>
              <a:srgbClr val="1C7E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460110" y="4329432"/>
            <a:ext cx="4801989" cy="162148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460109" y="4329424"/>
            <a:ext cx="4802293" cy="1622213"/>
          </a:xfrm>
          <a:custGeom>
            <a:avLst/>
            <a:gdLst/>
            <a:ahLst/>
            <a:cxnLst/>
            <a:rect l="l" t="t" r="r" b="b"/>
            <a:pathLst>
              <a:path w="3601720" h="1216660">
                <a:moveTo>
                  <a:pt x="0" y="1216122"/>
                </a:moveTo>
                <a:lnTo>
                  <a:pt x="1124045" y="0"/>
                </a:lnTo>
                <a:lnTo>
                  <a:pt x="3601507" y="0"/>
                </a:lnTo>
                <a:lnTo>
                  <a:pt x="2477460" y="1216122"/>
                </a:lnTo>
                <a:lnTo>
                  <a:pt x="0" y="1216122"/>
                </a:lnTo>
                <a:close/>
              </a:path>
            </a:pathLst>
          </a:custGeom>
          <a:ln w="12699">
            <a:solidFill>
              <a:srgbClr val="1C7E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104568" y="5816531"/>
            <a:ext cx="1122905" cy="1994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520274" y="899265"/>
            <a:ext cx="7185076" cy="503928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925525" y="4583523"/>
            <a:ext cx="2533227" cy="384387"/>
          </a:xfrm>
          <a:custGeom>
            <a:avLst/>
            <a:gdLst/>
            <a:ahLst/>
            <a:cxnLst/>
            <a:rect l="l" t="t" r="r" b="b"/>
            <a:pathLst>
              <a:path w="1899920" h="288289">
                <a:moveTo>
                  <a:pt x="1899821" y="0"/>
                </a:moveTo>
                <a:lnTo>
                  <a:pt x="0" y="288174"/>
                </a:lnTo>
              </a:path>
            </a:pathLst>
          </a:custGeom>
          <a:ln w="19049">
            <a:solidFill>
              <a:srgbClr val="C849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798860" y="4913590"/>
            <a:ext cx="145665" cy="1083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281682" y="4591557"/>
            <a:ext cx="4142740" cy="1065107"/>
          </a:xfrm>
          <a:custGeom>
            <a:avLst/>
            <a:gdLst/>
            <a:ahLst/>
            <a:cxnLst/>
            <a:rect l="l" t="t" r="r" b="b"/>
            <a:pathLst>
              <a:path w="3107054" h="798829">
                <a:moveTo>
                  <a:pt x="3106728" y="0"/>
                </a:moveTo>
                <a:lnTo>
                  <a:pt x="0" y="798698"/>
                </a:lnTo>
              </a:path>
            </a:pathLst>
          </a:custGeom>
          <a:ln w="19049">
            <a:solidFill>
              <a:srgbClr val="C849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157345" y="5603156"/>
            <a:ext cx="147483" cy="10666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598520" y="4248873"/>
            <a:ext cx="2296909" cy="26273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592766" y="4614395"/>
            <a:ext cx="2584895" cy="26530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595875" y="4986466"/>
            <a:ext cx="932671" cy="21014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636839" y="4982695"/>
            <a:ext cx="589848" cy="26253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563887" y="2025771"/>
            <a:ext cx="1645287" cy="21014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561241" y="2394072"/>
            <a:ext cx="1809120" cy="261737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552775" y="2774673"/>
            <a:ext cx="1047451" cy="19784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497422" y="1007663"/>
            <a:ext cx="2202733" cy="22998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494087" y="1349172"/>
            <a:ext cx="593823" cy="173435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41139" y="1787730"/>
            <a:ext cx="1365260" cy="752655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998155" y="1287651"/>
            <a:ext cx="1333840" cy="752668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158725" y="899265"/>
            <a:ext cx="1191164" cy="753788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507144" y="345531"/>
            <a:ext cx="4658317" cy="229988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7361789" y="5549869"/>
            <a:ext cx="4555067" cy="346206"/>
          </a:xfrm>
          <a:prstGeom prst="rect">
            <a:avLst/>
          </a:prstGeom>
        </p:spPr>
        <p:txBody>
          <a:bodyPr vert="horz" wrap="square" lIns="0" tIns="847" rIns="0" bIns="0" rtlCol="0">
            <a:spAutoFit/>
          </a:bodyPr>
          <a:lstStyle/>
          <a:p>
            <a:pPr marL="16933" marR="197268">
              <a:lnSpc>
                <a:spcPct val="101600"/>
              </a:lnSpc>
              <a:spcBef>
                <a:spcPts val="7"/>
              </a:spcBef>
            </a:pPr>
            <a:r>
              <a:rPr sz="1100" spc="-7" dirty="0">
                <a:latin typeface="Arial"/>
                <a:cs typeface="Arial"/>
              </a:rPr>
              <a:t>Girshick et al, “Rich feature hierarchies for accurate object detection and  </a:t>
            </a:r>
            <a:r>
              <a:rPr sz="1100" dirty="0">
                <a:latin typeface="Arial"/>
                <a:cs typeface="Arial"/>
              </a:rPr>
              <a:t>semantic segmentation”, </a:t>
            </a:r>
            <a:r>
              <a:rPr sz="1100" spc="-7" dirty="0">
                <a:latin typeface="Arial"/>
                <a:cs typeface="Arial"/>
              </a:rPr>
              <a:t>CVPR</a:t>
            </a:r>
            <a:r>
              <a:rPr sz="1100" spc="-27" dirty="0">
                <a:latin typeface="Arial"/>
                <a:cs typeface="Arial"/>
              </a:rPr>
              <a:t> </a:t>
            </a:r>
            <a:r>
              <a:rPr sz="1100" spc="-7" dirty="0">
                <a:latin typeface="Arial"/>
                <a:cs typeface="Arial"/>
              </a:rPr>
              <a:t>2014.</a:t>
            </a:r>
            <a:endParaRPr sz="1100" dirty="0">
              <a:latin typeface="Arial"/>
              <a:cs typeface="Arial"/>
            </a:endParaRPr>
          </a:p>
        </p:txBody>
      </p:sp>
      <p:sp>
        <p:nvSpPr>
          <p:cNvPr id="27" name="object 27"/>
          <p:cNvSpPr txBox="1">
            <a:spLocks noGrp="1"/>
          </p:cNvSpPr>
          <p:nvPr>
            <p:ph type="ftr" sz="quarter" idx="5"/>
          </p:nvPr>
        </p:nvSpPr>
        <p:spPr>
          <a:xfrm>
            <a:off x="4038600" y="6340140"/>
            <a:ext cx="4114800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0"/>
              </a:lnSpc>
            </a:pPr>
            <a:r>
              <a:rPr spc="-7" dirty="0"/>
              <a:t>Lecture 11</a:t>
            </a:r>
            <a:r>
              <a:rPr spc="-113" dirty="0"/>
              <a:t> </a:t>
            </a:r>
            <a:r>
              <a:rPr dirty="0"/>
              <a:t>-</a:t>
            </a:r>
          </a:p>
        </p:txBody>
      </p:sp>
      <p:sp>
        <p:nvSpPr>
          <p:cNvPr id="28" name="object 28"/>
          <p:cNvSpPr txBox="1"/>
          <p:nvPr/>
        </p:nvSpPr>
        <p:spPr>
          <a:xfrm>
            <a:off x="9942018" y="6273191"/>
            <a:ext cx="2085340" cy="41232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0"/>
              </a:lnSpc>
            </a:pPr>
            <a:r>
              <a:rPr sz="2700" spc="-7" dirty="0">
                <a:solidFill>
                  <a:srgbClr val="FFFFFF"/>
                </a:solidFill>
                <a:latin typeface="Arial"/>
                <a:cs typeface="Arial"/>
              </a:rPr>
              <a:t>May 10,</a:t>
            </a:r>
            <a:r>
              <a:rPr sz="2700" spc="-11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00" spc="-7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2700">
              <a:latin typeface="Arial"/>
              <a:cs typeface="Arial"/>
            </a:endParaRPr>
          </a:p>
        </p:txBody>
      </p:sp>
      <p:sp>
        <p:nvSpPr>
          <p:cNvPr id="30" name="object 30"/>
          <p:cNvSpPr txBox="1">
            <a:spLocks noGrp="1"/>
          </p:cNvSpPr>
          <p:nvPr>
            <p:ph type="sldNum" sz="quarter" idx="7"/>
          </p:nvPr>
        </p:nvSpPr>
        <p:spPr>
          <a:xfrm>
            <a:off x="8610600" y="6340140"/>
            <a:ext cx="2743200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3866">
              <a:lnSpc>
                <a:spcPts val="3080"/>
              </a:lnSpc>
            </a:pPr>
            <a:fld id="{81D60167-4931-47E6-BA6A-407CBD079E47}" type="slidenum">
              <a:rPr dirty="0"/>
              <a:pPr marL="33866">
                <a:lnSpc>
                  <a:spcPts val="3080"/>
                </a:lnSpc>
              </a:pPr>
              <a:t>170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57528914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10599" y="384520"/>
            <a:ext cx="4807850" cy="571096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z="3600" spc="-7" dirty="0"/>
              <a:t>R-CNN:</a:t>
            </a:r>
            <a:r>
              <a:rPr sz="3600" spc="-120" dirty="0"/>
              <a:t> </a:t>
            </a:r>
            <a:r>
              <a:rPr sz="3600" spc="-7" dirty="0"/>
              <a:t>Problems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14868" y="1723296"/>
            <a:ext cx="7821507" cy="3225800"/>
          </a:xfrm>
          <a:prstGeom prst="rect">
            <a:avLst/>
          </a:prstGeom>
        </p:spPr>
        <p:txBody>
          <a:bodyPr vert="horz" wrap="square" lIns="0" tIns="68578" rIns="0" bIns="0" rtlCol="0">
            <a:spAutoFit/>
          </a:bodyPr>
          <a:lstStyle/>
          <a:p>
            <a:pPr marL="179489" indent="-162556">
              <a:spcBef>
                <a:spcPts val="540"/>
              </a:spcBef>
              <a:buChar char="•"/>
              <a:tabLst>
                <a:tab pos="180335" algn="l"/>
              </a:tabLst>
            </a:pPr>
            <a:r>
              <a:rPr sz="2100" spc="-7" dirty="0">
                <a:latin typeface="Arial"/>
                <a:cs typeface="Arial"/>
              </a:rPr>
              <a:t>Ad hoc training</a:t>
            </a:r>
            <a:r>
              <a:rPr sz="2100" spc="-13" dirty="0">
                <a:latin typeface="Arial"/>
                <a:cs typeface="Arial"/>
              </a:rPr>
              <a:t> </a:t>
            </a:r>
            <a:r>
              <a:rPr sz="2100" spc="-7" dirty="0">
                <a:latin typeface="Arial"/>
                <a:cs typeface="Arial"/>
              </a:rPr>
              <a:t>objectives</a:t>
            </a:r>
            <a:endParaRPr sz="2100" dirty="0">
              <a:latin typeface="Arial"/>
              <a:cs typeface="Arial"/>
            </a:endParaRPr>
          </a:p>
          <a:p>
            <a:pPr marL="789074" lvl="1" indent="-196422">
              <a:spcBef>
                <a:spcPts val="407"/>
              </a:spcBef>
              <a:buChar char="•"/>
              <a:tabLst>
                <a:tab pos="789920" algn="l"/>
              </a:tabLst>
            </a:pPr>
            <a:r>
              <a:rPr sz="2100" spc="-7" dirty="0">
                <a:latin typeface="Arial"/>
                <a:cs typeface="Arial"/>
              </a:rPr>
              <a:t>Fine-tune network with </a:t>
            </a:r>
            <a:r>
              <a:rPr sz="2100" dirty="0">
                <a:latin typeface="Arial"/>
                <a:cs typeface="Arial"/>
              </a:rPr>
              <a:t>softmax classifier </a:t>
            </a:r>
            <a:r>
              <a:rPr sz="2100" spc="-7" dirty="0">
                <a:latin typeface="Arial"/>
                <a:cs typeface="Arial"/>
              </a:rPr>
              <a:t>(log</a:t>
            </a:r>
            <a:r>
              <a:rPr sz="2100" spc="-53" dirty="0">
                <a:latin typeface="Arial"/>
                <a:cs typeface="Arial"/>
              </a:rPr>
              <a:t> </a:t>
            </a:r>
            <a:r>
              <a:rPr sz="2100" spc="-7" dirty="0">
                <a:latin typeface="Arial"/>
                <a:cs typeface="Arial"/>
              </a:rPr>
              <a:t>loss)</a:t>
            </a:r>
            <a:endParaRPr sz="2100" dirty="0">
              <a:latin typeface="Arial"/>
              <a:cs typeface="Arial"/>
            </a:endParaRPr>
          </a:p>
          <a:p>
            <a:pPr marL="789074" lvl="1" indent="-196422">
              <a:spcBef>
                <a:spcPts val="440"/>
              </a:spcBef>
              <a:buChar char="•"/>
              <a:tabLst>
                <a:tab pos="789920" algn="l"/>
              </a:tabLst>
            </a:pPr>
            <a:r>
              <a:rPr sz="2100" spc="-7" dirty="0">
                <a:latin typeface="Arial"/>
                <a:cs typeface="Arial"/>
              </a:rPr>
              <a:t>Train post-hoc linear SVMs (hinge</a:t>
            </a:r>
            <a:r>
              <a:rPr sz="2100" spc="-27" dirty="0">
                <a:latin typeface="Arial"/>
                <a:cs typeface="Arial"/>
              </a:rPr>
              <a:t> </a:t>
            </a:r>
            <a:r>
              <a:rPr sz="2100" spc="-7" dirty="0">
                <a:latin typeface="Arial"/>
                <a:cs typeface="Arial"/>
              </a:rPr>
              <a:t>loss)</a:t>
            </a:r>
            <a:endParaRPr sz="2100" dirty="0">
              <a:latin typeface="Arial"/>
              <a:cs typeface="Arial"/>
            </a:endParaRPr>
          </a:p>
          <a:p>
            <a:pPr marL="789074" lvl="1" indent="-196422">
              <a:spcBef>
                <a:spcPts val="440"/>
              </a:spcBef>
              <a:buChar char="•"/>
              <a:tabLst>
                <a:tab pos="789920" algn="l"/>
              </a:tabLst>
            </a:pPr>
            <a:r>
              <a:rPr sz="2100" spc="-7" dirty="0">
                <a:latin typeface="Arial"/>
                <a:cs typeface="Arial"/>
              </a:rPr>
              <a:t>Train post-hoc bounding-box regressions (least</a:t>
            </a:r>
            <a:r>
              <a:rPr sz="2100" spc="-67" dirty="0">
                <a:latin typeface="Arial"/>
                <a:cs typeface="Arial"/>
              </a:rPr>
              <a:t> </a:t>
            </a:r>
            <a:r>
              <a:rPr sz="2100" dirty="0">
                <a:latin typeface="Arial"/>
                <a:cs typeface="Arial"/>
              </a:rPr>
              <a:t>squares)</a:t>
            </a:r>
          </a:p>
          <a:p>
            <a:pPr marL="179489" indent="-162556">
              <a:spcBef>
                <a:spcPts val="1107"/>
              </a:spcBef>
              <a:buChar char="•"/>
              <a:tabLst>
                <a:tab pos="180335" algn="l"/>
              </a:tabLst>
            </a:pPr>
            <a:r>
              <a:rPr sz="2100" spc="-7" dirty="0">
                <a:latin typeface="Arial"/>
                <a:cs typeface="Arial"/>
              </a:rPr>
              <a:t>Training is </a:t>
            </a:r>
            <a:r>
              <a:rPr sz="2100" dirty="0">
                <a:latin typeface="Arial"/>
                <a:cs typeface="Arial"/>
              </a:rPr>
              <a:t>slow </a:t>
            </a:r>
            <a:r>
              <a:rPr sz="2100" spc="-7" dirty="0">
                <a:latin typeface="Arial"/>
                <a:cs typeface="Arial"/>
              </a:rPr>
              <a:t>(84h), takes </a:t>
            </a:r>
            <a:r>
              <a:rPr sz="2100" dirty="0">
                <a:latin typeface="Arial"/>
                <a:cs typeface="Arial"/>
              </a:rPr>
              <a:t>a </a:t>
            </a:r>
            <a:r>
              <a:rPr sz="2100" spc="-7" dirty="0">
                <a:latin typeface="Arial"/>
                <a:cs typeface="Arial"/>
              </a:rPr>
              <a:t>lot of disk</a:t>
            </a:r>
            <a:r>
              <a:rPr sz="2100" spc="-47" dirty="0">
                <a:latin typeface="Arial"/>
                <a:cs typeface="Arial"/>
              </a:rPr>
              <a:t> </a:t>
            </a:r>
            <a:r>
              <a:rPr sz="2100" dirty="0">
                <a:latin typeface="Arial"/>
                <a:cs typeface="Arial"/>
              </a:rPr>
              <a:t>space</a:t>
            </a:r>
          </a:p>
          <a:p>
            <a:pPr marL="179489" indent="-162556">
              <a:spcBef>
                <a:spcPts val="1040"/>
              </a:spcBef>
              <a:buChar char="•"/>
              <a:tabLst>
                <a:tab pos="180335" algn="l"/>
              </a:tabLst>
            </a:pPr>
            <a:r>
              <a:rPr sz="2100" spc="-7" dirty="0">
                <a:latin typeface="Arial"/>
                <a:cs typeface="Arial"/>
              </a:rPr>
              <a:t>Inference (detection) is</a:t>
            </a:r>
            <a:r>
              <a:rPr sz="2100" spc="-13" dirty="0">
                <a:latin typeface="Arial"/>
                <a:cs typeface="Arial"/>
              </a:rPr>
              <a:t> </a:t>
            </a:r>
            <a:r>
              <a:rPr sz="2100" dirty="0">
                <a:latin typeface="Arial"/>
                <a:cs typeface="Arial"/>
              </a:rPr>
              <a:t>slow</a:t>
            </a:r>
          </a:p>
          <a:p>
            <a:pPr marL="789074" lvl="1" indent="-196422">
              <a:spcBef>
                <a:spcPts val="373"/>
              </a:spcBef>
              <a:buChar char="•"/>
              <a:tabLst>
                <a:tab pos="789920" algn="l"/>
              </a:tabLst>
            </a:pPr>
            <a:r>
              <a:rPr sz="2100" spc="-7" dirty="0">
                <a:latin typeface="Arial"/>
                <a:cs typeface="Arial"/>
              </a:rPr>
              <a:t>47s </a:t>
            </a:r>
            <a:r>
              <a:rPr sz="2100" dirty="0">
                <a:latin typeface="Arial"/>
                <a:cs typeface="Arial"/>
              </a:rPr>
              <a:t>/ </a:t>
            </a:r>
            <a:r>
              <a:rPr sz="2100" spc="-7" dirty="0">
                <a:latin typeface="Arial"/>
                <a:cs typeface="Arial"/>
              </a:rPr>
              <a:t>image with VGG16 [Simonyan </a:t>
            </a:r>
            <a:r>
              <a:rPr sz="2100" dirty="0">
                <a:latin typeface="Arial"/>
                <a:cs typeface="Arial"/>
              </a:rPr>
              <a:t>&amp; </a:t>
            </a:r>
            <a:r>
              <a:rPr sz="2100" spc="-7" dirty="0">
                <a:latin typeface="Arial"/>
                <a:cs typeface="Arial"/>
              </a:rPr>
              <a:t>Zisserman.</a:t>
            </a:r>
            <a:r>
              <a:rPr sz="2100" spc="-107" dirty="0">
                <a:latin typeface="Arial"/>
                <a:cs typeface="Arial"/>
              </a:rPr>
              <a:t> </a:t>
            </a:r>
            <a:r>
              <a:rPr sz="2100" spc="-7" dirty="0">
                <a:latin typeface="Arial"/>
                <a:cs typeface="Arial"/>
              </a:rPr>
              <a:t>ICLR15]</a:t>
            </a:r>
            <a:endParaRPr sz="2100" dirty="0">
              <a:latin typeface="Arial"/>
              <a:cs typeface="Arial"/>
            </a:endParaRPr>
          </a:p>
          <a:p>
            <a:pPr marL="789074" lvl="1" indent="-196422">
              <a:spcBef>
                <a:spcPts val="440"/>
              </a:spcBef>
              <a:buChar char="•"/>
              <a:tabLst>
                <a:tab pos="789920" algn="l"/>
              </a:tabLst>
            </a:pPr>
            <a:r>
              <a:rPr sz="2100" spc="-7" dirty="0">
                <a:latin typeface="Arial"/>
                <a:cs typeface="Arial"/>
              </a:rPr>
              <a:t>Fixed by SPP-net [He et al.</a:t>
            </a:r>
            <a:r>
              <a:rPr sz="2100" spc="-27" dirty="0">
                <a:latin typeface="Arial"/>
                <a:cs typeface="Arial"/>
              </a:rPr>
              <a:t> </a:t>
            </a:r>
            <a:r>
              <a:rPr sz="2100" spc="-7" dirty="0">
                <a:latin typeface="Arial"/>
                <a:cs typeface="Arial"/>
              </a:rPr>
              <a:t>ECCV14]</a:t>
            </a:r>
            <a:endParaRPr sz="2100" dirty="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699344" y="1772330"/>
            <a:ext cx="3384641" cy="300456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7361790" y="5537036"/>
            <a:ext cx="4364567" cy="355653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100" spc="-7" dirty="0">
                <a:latin typeface="Arial"/>
                <a:cs typeface="Arial"/>
              </a:rPr>
              <a:t>Girshick et al, “Rich feature hierarchies for accurate object detection</a:t>
            </a:r>
            <a:r>
              <a:rPr sz="1100" spc="-67" dirty="0">
                <a:latin typeface="Arial"/>
                <a:cs typeface="Arial"/>
              </a:rPr>
              <a:t> </a:t>
            </a:r>
            <a:r>
              <a:rPr sz="1100" spc="-7" dirty="0">
                <a:latin typeface="Arial"/>
                <a:cs typeface="Arial"/>
              </a:rPr>
              <a:t>and</a:t>
            </a:r>
            <a:endParaRPr sz="11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361789" y="5714968"/>
            <a:ext cx="4472939" cy="342829"/>
          </a:xfrm>
          <a:prstGeom prst="rect">
            <a:avLst/>
          </a:prstGeom>
        </p:spPr>
        <p:txBody>
          <a:bodyPr vert="horz" wrap="square" lIns="0" tIns="4233" rIns="0" bIns="0" rtlCol="0">
            <a:spAutoFit/>
          </a:bodyPr>
          <a:lstStyle/>
          <a:p>
            <a:pPr marL="16933">
              <a:spcBef>
                <a:spcPts val="33"/>
              </a:spcBef>
            </a:pPr>
            <a:r>
              <a:rPr sz="1100" dirty="0">
                <a:latin typeface="Arial"/>
                <a:cs typeface="Arial"/>
              </a:rPr>
              <a:t>semantic segmentation”, </a:t>
            </a:r>
            <a:r>
              <a:rPr sz="1100" spc="-7" dirty="0">
                <a:latin typeface="Arial"/>
                <a:cs typeface="Arial"/>
              </a:rPr>
              <a:t>CVPR</a:t>
            </a:r>
            <a:r>
              <a:rPr sz="1100" spc="-27" dirty="0">
                <a:latin typeface="Arial"/>
                <a:cs typeface="Arial"/>
              </a:rPr>
              <a:t> </a:t>
            </a:r>
            <a:r>
              <a:rPr sz="1100" spc="-7" dirty="0">
                <a:latin typeface="Arial"/>
                <a:cs typeface="Arial"/>
              </a:rPr>
              <a:t>2014.</a:t>
            </a:r>
            <a:endParaRPr sz="1100" dirty="0">
              <a:latin typeface="Arial"/>
              <a:cs typeface="Arial"/>
            </a:endParaRPr>
          </a:p>
          <a:p>
            <a:pPr marL="16933">
              <a:spcBef>
                <a:spcPts val="20"/>
              </a:spcBef>
            </a:pPr>
            <a:r>
              <a:rPr sz="1100" spc="-7" dirty="0">
                <a:latin typeface="Arial"/>
                <a:cs typeface="Arial"/>
              </a:rPr>
              <a:t>.</a:t>
            </a:r>
            <a:endParaRPr sz="1100" dirty="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942018" y="6273191"/>
            <a:ext cx="2085340" cy="41232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0"/>
              </a:lnSpc>
            </a:pPr>
            <a:r>
              <a:rPr sz="2700" spc="-7" dirty="0">
                <a:solidFill>
                  <a:srgbClr val="FFFFFF"/>
                </a:solidFill>
                <a:latin typeface="Arial"/>
                <a:cs typeface="Arial"/>
              </a:rPr>
              <a:t>May 10,</a:t>
            </a:r>
            <a:r>
              <a:rPr sz="2700" spc="-11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00" spc="-7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27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343272" y="6284587"/>
            <a:ext cx="410633" cy="41232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0"/>
              </a:lnSpc>
            </a:pPr>
            <a:r>
              <a:rPr sz="2700" spc="-7" dirty="0">
                <a:solidFill>
                  <a:srgbClr val="FFFFFF"/>
                </a:solidFill>
                <a:latin typeface="Arial"/>
                <a:cs typeface="Arial"/>
              </a:rPr>
              <a:t>69</a:t>
            </a:r>
            <a:endParaRPr sz="27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28834263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10599" y="384522"/>
            <a:ext cx="2611967" cy="571096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z="3600" spc="-7" dirty="0"/>
              <a:t>Fast</a:t>
            </a:r>
            <a:r>
              <a:rPr sz="3600" spc="-127" dirty="0"/>
              <a:t> </a:t>
            </a:r>
            <a:r>
              <a:rPr sz="3600" spc="-7" dirty="0"/>
              <a:t>R-CNN</a:t>
            </a:r>
          </a:p>
        </p:txBody>
      </p:sp>
      <p:sp>
        <p:nvSpPr>
          <p:cNvPr id="3" name="object 3"/>
          <p:cNvSpPr/>
          <p:nvPr/>
        </p:nvSpPr>
        <p:spPr>
          <a:xfrm>
            <a:off x="1675559" y="4490437"/>
            <a:ext cx="4665957" cy="15438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675559" y="4490424"/>
            <a:ext cx="4665980" cy="1544320"/>
          </a:xfrm>
          <a:custGeom>
            <a:avLst/>
            <a:gdLst/>
            <a:ahLst/>
            <a:cxnLst/>
            <a:rect l="l" t="t" r="r" b="b"/>
            <a:pathLst>
              <a:path w="3499485" h="1158239">
                <a:moveTo>
                  <a:pt x="0" y="1157872"/>
                </a:moveTo>
                <a:lnTo>
                  <a:pt x="1070202" y="0"/>
                </a:lnTo>
                <a:lnTo>
                  <a:pt x="3499470" y="0"/>
                </a:lnTo>
                <a:lnTo>
                  <a:pt x="2429272" y="1157872"/>
                </a:lnTo>
                <a:lnTo>
                  <a:pt x="0" y="1157872"/>
                </a:lnTo>
                <a:close/>
              </a:path>
            </a:pathLst>
          </a:custGeom>
          <a:ln w="12699">
            <a:solidFill>
              <a:srgbClr val="1C7E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838389" y="5365588"/>
            <a:ext cx="1442632" cy="2518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361789" y="5758301"/>
            <a:ext cx="4555067" cy="173551"/>
          </a:xfrm>
          <a:prstGeom prst="rect">
            <a:avLst/>
          </a:prstGeom>
        </p:spPr>
        <p:txBody>
          <a:bodyPr vert="horz" wrap="square" lIns="0" tIns="4233" rIns="0" bIns="0" rtlCol="0">
            <a:spAutoFit/>
          </a:bodyPr>
          <a:lstStyle/>
          <a:p>
            <a:pPr marL="16933">
              <a:spcBef>
                <a:spcPts val="33"/>
              </a:spcBef>
            </a:pPr>
            <a:r>
              <a:rPr sz="1100" spc="-7" dirty="0">
                <a:latin typeface="Arial"/>
                <a:cs typeface="Arial"/>
              </a:rPr>
              <a:t>Girshick, “Fast R-CNN”, ICCV</a:t>
            </a:r>
            <a:r>
              <a:rPr sz="1100" spc="-13" dirty="0">
                <a:latin typeface="Arial"/>
                <a:cs typeface="Arial"/>
              </a:rPr>
              <a:t> </a:t>
            </a:r>
            <a:r>
              <a:rPr sz="1100" spc="-7" dirty="0">
                <a:latin typeface="Arial"/>
                <a:cs typeface="Arial"/>
              </a:rPr>
              <a:t>2015.</a:t>
            </a:r>
            <a:endParaRPr sz="1100" dirty="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ftr" sz="quarter" idx="5"/>
          </p:nvPr>
        </p:nvSpPr>
        <p:spPr>
          <a:xfrm>
            <a:off x="4038600" y="6340140"/>
            <a:ext cx="4114800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0"/>
              </a:lnSpc>
            </a:pPr>
            <a:r>
              <a:rPr spc="-7" dirty="0"/>
              <a:t>Lecture 11</a:t>
            </a:r>
            <a:r>
              <a:rPr spc="-113" dirty="0"/>
              <a:t> </a:t>
            </a:r>
            <a:r>
              <a:rPr dirty="0"/>
              <a:t>-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9942018" y="6273191"/>
            <a:ext cx="2085340" cy="41232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0"/>
              </a:lnSpc>
            </a:pPr>
            <a:r>
              <a:rPr sz="2700" spc="-7" dirty="0">
                <a:solidFill>
                  <a:srgbClr val="FFFFFF"/>
                </a:solidFill>
                <a:latin typeface="Arial"/>
                <a:cs typeface="Arial"/>
              </a:rPr>
              <a:t>May 10,</a:t>
            </a:r>
            <a:r>
              <a:rPr sz="2700" spc="-11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00" spc="-7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2700">
              <a:latin typeface="Arial"/>
              <a:cs typeface="Arial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xfrm>
            <a:off x="8610600" y="6340140"/>
            <a:ext cx="2743200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3866">
              <a:lnSpc>
                <a:spcPts val="3080"/>
              </a:lnSpc>
            </a:pPr>
            <a:fld id="{81D60167-4931-47E6-BA6A-407CBD079E47}" type="slidenum">
              <a:rPr dirty="0"/>
              <a:pPr marL="33866">
                <a:lnSpc>
                  <a:spcPts val="3080"/>
                </a:lnSpc>
              </a:pPr>
              <a:t>172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4772960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10599" y="384522"/>
            <a:ext cx="2611967" cy="571096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z="3600" spc="-7" dirty="0"/>
              <a:t>Fast</a:t>
            </a:r>
            <a:r>
              <a:rPr sz="3600" spc="-127" dirty="0"/>
              <a:t> </a:t>
            </a:r>
            <a:r>
              <a:rPr sz="3600" spc="-7" dirty="0"/>
              <a:t>R-CNN</a:t>
            </a:r>
          </a:p>
        </p:txBody>
      </p:sp>
      <p:sp>
        <p:nvSpPr>
          <p:cNvPr id="3" name="object 3"/>
          <p:cNvSpPr/>
          <p:nvPr/>
        </p:nvSpPr>
        <p:spPr>
          <a:xfrm>
            <a:off x="1675559" y="4490437"/>
            <a:ext cx="4665957" cy="15438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675559" y="4490424"/>
            <a:ext cx="4665980" cy="1544320"/>
          </a:xfrm>
          <a:custGeom>
            <a:avLst/>
            <a:gdLst/>
            <a:ahLst/>
            <a:cxnLst/>
            <a:rect l="l" t="t" r="r" b="b"/>
            <a:pathLst>
              <a:path w="3499485" h="1158239">
                <a:moveTo>
                  <a:pt x="0" y="1157872"/>
                </a:moveTo>
                <a:lnTo>
                  <a:pt x="1070202" y="0"/>
                </a:lnTo>
                <a:lnTo>
                  <a:pt x="3499470" y="0"/>
                </a:lnTo>
                <a:lnTo>
                  <a:pt x="2429272" y="1157872"/>
                </a:lnTo>
                <a:lnTo>
                  <a:pt x="0" y="1157872"/>
                </a:lnTo>
                <a:close/>
              </a:path>
            </a:pathLst>
          </a:custGeom>
          <a:ln w="12699">
            <a:solidFill>
              <a:srgbClr val="1C7E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722937" y="4183658"/>
            <a:ext cx="2248747" cy="1399540"/>
          </a:xfrm>
          <a:custGeom>
            <a:avLst/>
            <a:gdLst/>
            <a:ahLst/>
            <a:cxnLst/>
            <a:rect l="l" t="t" r="r" b="b"/>
            <a:pathLst>
              <a:path w="1686560" h="1049654">
                <a:moveTo>
                  <a:pt x="0" y="0"/>
                </a:moveTo>
                <a:lnTo>
                  <a:pt x="1686514" y="0"/>
                </a:lnTo>
                <a:lnTo>
                  <a:pt x="1686514" y="1049422"/>
                </a:lnTo>
                <a:lnTo>
                  <a:pt x="0" y="10494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9293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971624" y="3717259"/>
            <a:ext cx="466513" cy="1866053"/>
          </a:xfrm>
          <a:custGeom>
            <a:avLst/>
            <a:gdLst/>
            <a:ahLst/>
            <a:cxnLst/>
            <a:rect l="l" t="t" r="r" b="b"/>
            <a:pathLst>
              <a:path w="349885" h="1399539">
                <a:moveTo>
                  <a:pt x="0" y="1399222"/>
                </a:moveTo>
                <a:lnTo>
                  <a:pt x="0" y="349799"/>
                </a:lnTo>
                <a:lnTo>
                  <a:pt x="349824" y="0"/>
                </a:lnTo>
                <a:lnTo>
                  <a:pt x="349824" y="1049397"/>
                </a:lnTo>
                <a:lnTo>
                  <a:pt x="0" y="1399222"/>
                </a:lnTo>
                <a:close/>
              </a:path>
            </a:pathLst>
          </a:custGeom>
          <a:solidFill>
            <a:srgbClr val="CACACA">
              <a:alpha val="9293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722938" y="3717260"/>
            <a:ext cx="2715260" cy="466513"/>
          </a:xfrm>
          <a:custGeom>
            <a:avLst/>
            <a:gdLst/>
            <a:ahLst/>
            <a:cxnLst/>
            <a:rect l="l" t="t" r="r" b="b"/>
            <a:pathLst>
              <a:path w="2036445" h="349885">
                <a:moveTo>
                  <a:pt x="1686514" y="349799"/>
                </a:moveTo>
                <a:lnTo>
                  <a:pt x="0" y="349799"/>
                </a:lnTo>
                <a:lnTo>
                  <a:pt x="349801" y="0"/>
                </a:lnTo>
                <a:lnTo>
                  <a:pt x="2036338" y="0"/>
                </a:lnTo>
                <a:lnTo>
                  <a:pt x="1686514" y="349799"/>
                </a:lnTo>
                <a:close/>
              </a:path>
            </a:pathLst>
          </a:custGeom>
          <a:solidFill>
            <a:srgbClr val="FFFFFF">
              <a:alpha val="9293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722938" y="3717259"/>
            <a:ext cx="2715260" cy="1866053"/>
          </a:xfrm>
          <a:custGeom>
            <a:avLst/>
            <a:gdLst/>
            <a:ahLst/>
            <a:cxnLst/>
            <a:rect l="l" t="t" r="r" b="b"/>
            <a:pathLst>
              <a:path w="2036445" h="1399539">
                <a:moveTo>
                  <a:pt x="0" y="349799"/>
                </a:moveTo>
                <a:lnTo>
                  <a:pt x="349801" y="0"/>
                </a:lnTo>
                <a:lnTo>
                  <a:pt x="2036338" y="0"/>
                </a:lnTo>
                <a:lnTo>
                  <a:pt x="2036338" y="1049397"/>
                </a:lnTo>
                <a:lnTo>
                  <a:pt x="1686514" y="1399222"/>
                </a:lnTo>
                <a:lnTo>
                  <a:pt x="0" y="1399222"/>
                </a:lnTo>
                <a:lnTo>
                  <a:pt x="0" y="349799"/>
                </a:lnTo>
                <a:close/>
              </a:path>
            </a:pathLst>
          </a:custGeom>
          <a:ln w="12699">
            <a:solidFill>
              <a:srgbClr val="1C7E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722938" y="3717260"/>
            <a:ext cx="2715260" cy="466513"/>
          </a:xfrm>
          <a:custGeom>
            <a:avLst/>
            <a:gdLst/>
            <a:ahLst/>
            <a:cxnLst/>
            <a:rect l="l" t="t" r="r" b="b"/>
            <a:pathLst>
              <a:path w="2036445" h="349885">
                <a:moveTo>
                  <a:pt x="0" y="349799"/>
                </a:moveTo>
                <a:lnTo>
                  <a:pt x="1686514" y="349799"/>
                </a:lnTo>
                <a:lnTo>
                  <a:pt x="2036338" y="0"/>
                </a:lnTo>
              </a:path>
            </a:pathLst>
          </a:custGeom>
          <a:ln w="12699">
            <a:solidFill>
              <a:srgbClr val="1C7E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971623" y="4183658"/>
            <a:ext cx="0" cy="1399540"/>
          </a:xfrm>
          <a:custGeom>
            <a:avLst/>
            <a:gdLst/>
            <a:ahLst/>
            <a:cxnLst/>
            <a:rect l="l" t="t" r="r" b="b"/>
            <a:pathLst>
              <a:path h="1049654">
                <a:moveTo>
                  <a:pt x="0" y="0"/>
                </a:moveTo>
                <a:lnTo>
                  <a:pt x="0" y="1049422"/>
                </a:lnTo>
              </a:path>
            </a:pathLst>
          </a:custGeom>
          <a:ln w="12699">
            <a:solidFill>
              <a:srgbClr val="1C7E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325993" y="4796665"/>
            <a:ext cx="1047447" cy="19784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722938" y="3177834"/>
            <a:ext cx="2715260" cy="458893"/>
          </a:xfrm>
          <a:custGeom>
            <a:avLst/>
            <a:gdLst/>
            <a:ahLst/>
            <a:cxnLst/>
            <a:rect l="l" t="t" r="r" b="b"/>
            <a:pathLst>
              <a:path w="2036445" h="344169">
                <a:moveTo>
                  <a:pt x="1718589" y="343769"/>
                </a:moveTo>
                <a:lnTo>
                  <a:pt x="0" y="343769"/>
                </a:lnTo>
                <a:lnTo>
                  <a:pt x="317746" y="0"/>
                </a:lnTo>
                <a:lnTo>
                  <a:pt x="2036338" y="0"/>
                </a:lnTo>
                <a:lnTo>
                  <a:pt x="1718589" y="343769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722938" y="3177834"/>
            <a:ext cx="2715260" cy="458893"/>
          </a:xfrm>
          <a:custGeom>
            <a:avLst/>
            <a:gdLst/>
            <a:ahLst/>
            <a:cxnLst/>
            <a:rect l="l" t="t" r="r" b="b"/>
            <a:pathLst>
              <a:path w="2036445" h="344169">
                <a:moveTo>
                  <a:pt x="0" y="343769"/>
                </a:moveTo>
                <a:lnTo>
                  <a:pt x="317746" y="0"/>
                </a:lnTo>
                <a:lnTo>
                  <a:pt x="2036338" y="0"/>
                </a:lnTo>
                <a:lnTo>
                  <a:pt x="1718589" y="343769"/>
                </a:lnTo>
                <a:lnTo>
                  <a:pt x="0" y="343769"/>
                </a:lnTo>
                <a:close/>
              </a:path>
            </a:pathLst>
          </a:custGeom>
          <a:ln w="12699">
            <a:solidFill>
              <a:srgbClr val="1C7E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892193" y="3650359"/>
            <a:ext cx="255265" cy="31366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838389" y="5365588"/>
            <a:ext cx="1442632" cy="25181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572567" y="4101039"/>
            <a:ext cx="3776709" cy="20716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423864" y="3370480"/>
            <a:ext cx="2882859" cy="20796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7361789" y="5758301"/>
            <a:ext cx="4555067" cy="173551"/>
          </a:xfrm>
          <a:prstGeom prst="rect">
            <a:avLst/>
          </a:prstGeom>
        </p:spPr>
        <p:txBody>
          <a:bodyPr vert="horz" wrap="square" lIns="0" tIns="4233" rIns="0" bIns="0" rtlCol="0">
            <a:spAutoFit/>
          </a:bodyPr>
          <a:lstStyle/>
          <a:p>
            <a:pPr marL="16933">
              <a:spcBef>
                <a:spcPts val="33"/>
              </a:spcBef>
            </a:pPr>
            <a:r>
              <a:rPr sz="1100" spc="-7" dirty="0">
                <a:latin typeface="Arial"/>
                <a:cs typeface="Arial"/>
              </a:rPr>
              <a:t>Girshick, “Fast R-CNN”, ICCV</a:t>
            </a:r>
            <a:r>
              <a:rPr sz="1100" spc="-13" dirty="0">
                <a:latin typeface="Arial"/>
                <a:cs typeface="Arial"/>
              </a:rPr>
              <a:t> </a:t>
            </a:r>
            <a:r>
              <a:rPr sz="1100" spc="-7" dirty="0">
                <a:latin typeface="Arial"/>
                <a:cs typeface="Arial"/>
              </a:rPr>
              <a:t>2015.</a:t>
            </a:r>
            <a:endParaRPr sz="1100" dirty="0">
              <a:latin typeface="Arial"/>
              <a:cs typeface="Arial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ftr" sz="quarter" idx="5"/>
          </p:nvPr>
        </p:nvSpPr>
        <p:spPr>
          <a:xfrm>
            <a:off x="4038600" y="6340140"/>
            <a:ext cx="4114800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0"/>
              </a:lnSpc>
            </a:pPr>
            <a:r>
              <a:rPr spc="-7" dirty="0"/>
              <a:t>Lecture 11</a:t>
            </a:r>
            <a:r>
              <a:rPr spc="-113" dirty="0"/>
              <a:t> </a:t>
            </a:r>
            <a:r>
              <a:rPr dirty="0"/>
              <a:t>-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9942018" y="6273191"/>
            <a:ext cx="2085340" cy="41232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0"/>
              </a:lnSpc>
            </a:pPr>
            <a:r>
              <a:rPr sz="2700" spc="-7" dirty="0">
                <a:solidFill>
                  <a:srgbClr val="FFFFFF"/>
                </a:solidFill>
                <a:latin typeface="Arial"/>
                <a:cs typeface="Arial"/>
              </a:rPr>
              <a:t>May 10,</a:t>
            </a:r>
            <a:r>
              <a:rPr sz="2700" spc="-11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00" spc="-7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2700">
              <a:latin typeface="Arial"/>
              <a:cs typeface="Arial"/>
            </a:endParaRPr>
          </a:p>
        </p:txBody>
      </p:sp>
      <p:sp>
        <p:nvSpPr>
          <p:cNvPr id="22" name="object 22"/>
          <p:cNvSpPr txBox="1">
            <a:spLocks noGrp="1"/>
          </p:cNvSpPr>
          <p:nvPr>
            <p:ph type="sldNum" sz="quarter" idx="7"/>
          </p:nvPr>
        </p:nvSpPr>
        <p:spPr>
          <a:xfrm>
            <a:off x="8610600" y="6340140"/>
            <a:ext cx="2743200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3866">
              <a:lnSpc>
                <a:spcPts val="3080"/>
              </a:lnSpc>
            </a:pPr>
            <a:fld id="{81D60167-4931-47E6-BA6A-407CBD079E47}" type="slidenum">
              <a:rPr dirty="0"/>
              <a:pPr marL="33866">
                <a:lnSpc>
                  <a:spcPts val="3080"/>
                </a:lnSpc>
              </a:pPr>
              <a:t>173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58097823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10599" y="384522"/>
            <a:ext cx="2611967" cy="571096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z="3600" spc="-7" dirty="0"/>
              <a:t>Fast</a:t>
            </a:r>
            <a:r>
              <a:rPr sz="3600" spc="-127" dirty="0"/>
              <a:t> </a:t>
            </a:r>
            <a:r>
              <a:rPr sz="3600" spc="-7" dirty="0"/>
              <a:t>R-CNN</a:t>
            </a:r>
          </a:p>
        </p:txBody>
      </p:sp>
      <p:sp>
        <p:nvSpPr>
          <p:cNvPr id="3" name="object 3"/>
          <p:cNvSpPr/>
          <p:nvPr/>
        </p:nvSpPr>
        <p:spPr>
          <a:xfrm>
            <a:off x="1675559" y="4490437"/>
            <a:ext cx="4665957" cy="15438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675559" y="4490424"/>
            <a:ext cx="4665980" cy="1544320"/>
          </a:xfrm>
          <a:custGeom>
            <a:avLst/>
            <a:gdLst/>
            <a:ahLst/>
            <a:cxnLst/>
            <a:rect l="l" t="t" r="r" b="b"/>
            <a:pathLst>
              <a:path w="3499485" h="1158239">
                <a:moveTo>
                  <a:pt x="0" y="1157872"/>
                </a:moveTo>
                <a:lnTo>
                  <a:pt x="1070202" y="0"/>
                </a:lnTo>
                <a:lnTo>
                  <a:pt x="3499470" y="0"/>
                </a:lnTo>
                <a:lnTo>
                  <a:pt x="2429272" y="1157872"/>
                </a:lnTo>
                <a:lnTo>
                  <a:pt x="0" y="1157872"/>
                </a:lnTo>
                <a:close/>
              </a:path>
            </a:pathLst>
          </a:custGeom>
          <a:ln w="12699">
            <a:solidFill>
              <a:srgbClr val="1C7E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722937" y="4183658"/>
            <a:ext cx="2248747" cy="1399540"/>
          </a:xfrm>
          <a:custGeom>
            <a:avLst/>
            <a:gdLst/>
            <a:ahLst/>
            <a:cxnLst/>
            <a:rect l="l" t="t" r="r" b="b"/>
            <a:pathLst>
              <a:path w="1686560" h="1049654">
                <a:moveTo>
                  <a:pt x="0" y="0"/>
                </a:moveTo>
                <a:lnTo>
                  <a:pt x="1686514" y="0"/>
                </a:lnTo>
                <a:lnTo>
                  <a:pt x="1686514" y="1049422"/>
                </a:lnTo>
                <a:lnTo>
                  <a:pt x="0" y="10494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9293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971624" y="3717259"/>
            <a:ext cx="466513" cy="1866053"/>
          </a:xfrm>
          <a:custGeom>
            <a:avLst/>
            <a:gdLst/>
            <a:ahLst/>
            <a:cxnLst/>
            <a:rect l="l" t="t" r="r" b="b"/>
            <a:pathLst>
              <a:path w="349885" h="1399539">
                <a:moveTo>
                  <a:pt x="0" y="1399222"/>
                </a:moveTo>
                <a:lnTo>
                  <a:pt x="0" y="349799"/>
                </a:lnTo>
                <a:lnTo>
                  <a:pt x="349824" y="0"/>
                </a:lnTo>
                <a:lnTo>
                  <a:pt x="349824" y="1049397"/>
                </a:lnTo>
                <a:lnTo>
                  <a:pt x="0" y="1399222"/>
                </a:lnTo>
                <a:close/>
              </a:path>
            </a:pathLst>
          </a:custGeom>
          <a:solidFill>
            <a:srgbClr val="CACACA">
              <a:alpha val="9293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722938" y="3717260"/>
            <a:ext cx="2715260" cy="466513"/>
          </a:xfrm>
          <a:custGeom>
            <a:avLst/>
            <a:gdLst/>
            <a:ahLst/>
            <a:cxnLst/>
            <a:rect l="l" t="t" r="r" b="b"/>
            <a:pathLst>
              <a:path w="2036445" h="349885">
                <a:moveTo>
                  <a:pt x="1686514" y="349799"/>
                </a:moveTo>
                <a:lnTo>
                  <a:pt x="0" y="349799"/>
                </a:lnTo>
                <a:lnTo>
                  <a:pt x="349801" y="0"/>
                </a:lnTo>
                <a:lnTo>
                  <a:pt x="2036338" y="0"/>
                </a:lnTo>
                <a:lnTo>
                  <a:pt x="1686514" y="349799"/>
                </a:lnTo>
                <a:close/>
              </a:path>
            </a:pathLst>
          </a:custGeom>
          <a:solidFill>
            <a:srgbClr val="FFFFFF">
              <a:alpha val="9293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722938" y="3717259"/>
            <a:ext cx="2715260" cy="1866053"/>
          </a:xfrm>
          <a:custGeom>
            <a:avLst/>
            <a:gdLst/>
            <a:ahLst/>
            <a:cxnLst/>
            <a:rect l="l" t="t" r="r" b="b"/>
            <a:pathLst>
              <a:path w="2036445" h="1399539">
                <a:moveTo>
                  <a:pt x="0" y="349799"/>
                </a:moveTo>
                <a:lnTo>
                  <a:pt x="349801" y="0"/>
                </a:lnTo>
                <a:lnTo>
                  <a:pt x="2036338" y="0"/>
                </a:lnTo>
                <a:lnTo>
                  <a:pt x="2036338" y="1049397"/>
                </a:lnTo>
                <a:lnTo>
                  <a:pt x="1686514" y="1399222"/>
                </a:lnTo>
                <a:lnTo>
                  <a:pt x="0" y="1399222"/>
                </a:lnTo>
                <a:lnTo>
                  <a:pt x="0" y="349799"/>
                </a:lnTo>
                <a:close/>
              </a:path>
            </a:pathLst>
          </a:custGeom>
          <a:ln w="12699">
            <a:solidFill>
              <a:srgbClr val="1C7E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722938" y="3717260"/>
            <a:ext cx="2715260" cy="466513"/>
          </a:xfrm>
          <a:custGeom>
            <a:avLst/>
            <a:gdLst/>
            <a:ahLst/>
            <a:cxnLst/>
            <a:rect l="l" t="t" r="r" b="b"/>
            <a:pathLst>
              <a:path w="2036445" h="349885">
                <a:moveTo>
                  <a:pt x="0" y="349799"/>
                </a:moveTo>
                <a:lnTo>
                  <a:pt x="1686514" y="349799"/>
                </a:lnTo>
                <a:lnTo>
                  <a:pt x="2036338" y="0"/>
                </a:lnTo>
              </a:path>
            </a:pathLst>
          </a:custGeom>
          <a:ln w="12699">
            <a:solidFill>
              <a:srgbClr val="1C7E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971623" y="4183658"/>
            <a:ext cx="0" cy="1399540"/>
          </a:xfrm>
          <a:custGeom>
            <a:avLst/>
            <a:gdLst/>
            <a:ahLst/>
            <a:cxnLst/>
            <a:rect l="l" t="t" r="r" b="b"/>
            <a:pathLst>
              <a:path h="1049654">
                <a:moveTo>
                  <a:pt x="0" y="0"/>
                </a:moveTo>
                <a:lnTo>
                  <a:pt x="0" y="1049422"/>
                </a:lnTo>
              </a:path>
            </a:pathLst>
          </a:custGeom>
          <a:ln w="12699">
            <a:solidFill>
              <a:srgbClr val="1C7E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325993" y="4796665"/>
            <a:ext cx="1047447" cy="19784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722938" y="3177834"/>
            <a:ext cx="2715260" cy="458893"/>
          </a:xfrm>
          <a:custGeom>
            <a:avLst/>
            <a:gdLst/>
            <a:ahLst/>
            <a:cxnLst/>
            <a:rect l="l" t="t" r="r" b="b"/>
            <a:pathLst>
              <a:path w="2036445" h="344169">
                <a:moveTo>
                  <a:pt x="1718589" y="343769"/>
                </a:moveTo>
                <a:lnTo>
                  <a:pt x="0" y="343769"/>
                </a:lnTo>
                <a:lnTo>
                  <a:pt x="317746" y="0"/>
                </a:lnTo>
                <a:lnTo>
                  <a:pt x="2036338" y="0"/>
                </a:lnTo>
                <a:lnTo>
                  <a:pt x="1718589" y="343769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722938" y="3177834"/>
            <a:ext cx="2715260" cy="458893"/>
          </a:xfrm>
          <a:custGeom>
            <a:avLst/>
            <a:gdLst/>
            <a:ahLst/>
            <a:cxnLst/>
            <a:rect l="l" t="t" r="r" b="b"/>
            <a:pathLst>
              <a:path w="2036445" h="344169">
                <a:moveTo>
                  <a:pt x="0" y="343769"/>
                </a:moveTo>
                <a:lnTo>
                  <a:pt x="317746" y="0"/>
                </a:lnTo>
                <a:lnTo>
                  <a:pt x="2036338" y="0"/>
                </a:lnTo>
                <a:lnTo>
                  <a:pt x="1718589" y="343769"/>
                </a:lnTo>
                <a:lnTo>
                  <a:pt x="0" y="343769"/>
                </a:lnTo>
                <a:close/>
              </a:path>
            </a:pathLst>
          </a:custGeom>
          <a:ln w="12699">
            <a:solidFill>
              <a:srgbClr val="1C7E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892193" y="3650359"/>
            <a:ext cx="255265" cy="31366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971671" y="3285716"/>
            <a:ext cx="754380" cy="292947"/>
          </a:xfrm>
          <a:custGeom>
            <a:avLst/>
            <a:gdLst/>
            <a:ahLst/>
            <a:cxnLst/>
            <a:rect l="l" t="t" r="r" b="b"/>
            <a:pathLst>
              <a:path w="565785" h="219710">
                <a:moveTo>
                  <a:pt x="362591" y="219232"/>
                </a:moveTo>
                <a:lnTo>
                  <a:pt x="0" y="219232"/>
                </a:lnTo>
                <a:lnTo>
                  <a:pt x="202632" y="0"/>
                </a:lnTo>
                <a:lnTo>
                  <a:pt x="565216" y="0"/>
                </a:lnTo>
                <a:lnTo>
                  <a:pt x="362591" y="219232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971671" y="3285716"/>
            <a:ext cx="754380" cy="292947"/>
          </a:xfrm>
          <a:custGeom>
            <a:avLst/>
            <a:gdLst/>
            <a:ahLst/>
            <a:cxnLst/>
            <a:rect l="l" t="t" r="r" b="b"/>
            <a:pathLst>
              <a:path w="565785" h="219710">
                <a:moveTo>
                  <a:pt x="0" y="219232"/>
                </a:moveTo>
                <a:lnTo>
                  <a:pt x="202632" y="0"/>
                </a:lnTo>
                <a:lnTo>
                  <a:pt x="565216" y="0"/>
                </a:lnTo>
                <a:lnTo>
                  <a:pt x="362591" y="219232"/>
                </a:lnTo>
                <a:lnTo>
                  <a:pt x="0" y="219232"/>
                </a:lnTo>
                <a:close/>
              </a:path>
            </a:pathLst>
          </a:custGeom>
          <a:ln w="12699">
            <a:solidFill>
              <a:srgbClr val="1C7E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703625" y="3411593"/>
            <a:ext cx="858520" cy="119380"/>
          </a:xfrm>
          <a:custGeom>
            <a:avLst/>
            <a:gdLst/>
            <a:ahLst/>
            <a:cxnLst/>
            <a:rect l="l" t="t" r="r" b="b"/>
            <a:pathLst>
              <a:path w="643889" h="89535">
                <a:moveTo>
                  <a:pt x="560698" y="89374"/>
                </a:moveTo>
                <a:lnTo>
                  <a:pt x="0" y="89374"/>
                </a:lnTo>
                <a:lnTo>
                  <a:pt x="82624" y="0"/>
                </a:lnTo>
                <a:lnTo>
                  <a:pt x="643323" y="0"/>
                </a:lnTo>
                <a:lnTo>
                  <a:pt x="560698" y="89374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703625" y="3411593"/>
            <a:ext cx="858520" cy="119380"/>
          </a:xfrm>
          <a:custGeom>
            <a:avLst/>
            <a:gdLst/>
            <a:ahLst/>
            <a:cxnLst/>
            <a:rect l="l" t="t" r="r" b="b"/>
            <a:pathLst>
              <a:path w="643889" h="89535">
                <a:moveTo>
                  <a:pt x="0" y="89374"/>
                </a:moveTo>
                <a:lnTo>
                  <a:pt x="82624" y="0"/>
                </a:lnTo>
                <a:lnTo>
                  <a:pt x="643323" y="0"/>
                </a:lnTo>
                <a:lnTo>
                  <a:pt x="560698" y="89374"/>
                </a:lnTo>
                <a:lnTo>
                  <a:pt x="0" y="89374"/>
                </a:lnTo>
                <a:close/>
              </a:path>
            </a:pathLst>
          </a:custGeom>
          <a:ln w="12699">
            <a:solidFill>
              <a:srgbClr val="1C7E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561458" y="3235147"/>
            <a:ext cx="672253" cy="342900"/>
          </a:xfrm>
          <a:custGeom>
            <a:avLst/>
            <a:gdLst/>
            <a:ahLst/>
            <a:cxnLst/>
            <a:rect l="l" t="t" r="r" b="b"/>
            <a:pathLst>
              <a:path w="504189" h="257175">
                <a:moveTo>
                  <a:pt x="266124" y="257059"/>
                </a:moveTo>
                <a:lnTo>
                  <a:pt x="0" y="257059"/>
                </a:lnTo>
                <a:lnTo>
                  <a:pt x="237599" y="0"/>
                </a:lnTo>
                <a:lnTo>
                  <a:pt x="503723" y="0"/>
                </a:lnTo>
                <a:lnTo>
                  <a:pt x="266124" y="257059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561458" y="3235147"/>
            <a:ext cx="672253" cy="342900"/>
          </a:xfrm>
          <a:custGeom>
            <a:avLst/>
            <a:gdLst/>
            <a:ahLst/>
            <a:cxnLst/>
            <a:rect l="l" t="t" r="r" b="b"/>
            <a:pathLst>
              <a:path w="504189" h="257175">
                <a:moveTo>
                  <a:pt x="0" y="257059"/>
                </a:moveTo>
                <a:lnTo>
                  <a:pt x="237599" y="0"/>
                </a:lnTo>
                <a:lnTo>
                  <a:pt x="503723" y="0"/>
                </a:lnTo>
                <a:lnTo>
                  <a:pt x="266124" y="257059"/>
                </a:lnTo>
                <a:lnTo>
                  <a:pt x="0" y="257059"/>
                </a:lnTo>
                <a:close/>
              </a:path>
            </a:pathLst>
          </a:custGeom>
          <a:ln w="12699">
            <a:solidFill>
              <a:srgbClr val="1C7E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838389" y="5365588"/>
            <a:ext cx="1442632" cy="25181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572567" y="4101039"/>
            <a:ext cx="3776709" cy="20716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423864" y="3370480"/>
            <a:ext cx="2882859" cy="20796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945273" y="3471125"/>
            <a:ext cx="1170092" cy="0"/>
          </a:xfrm>
          <a:custGeom>
            <a:avLst/>
            <a:gdLst/>
            <a:ahLst/>
            <a:cxnLst/>
            <a:rect l="l" t="t" r="r" b="b"/>
            <a:pathLst>
              <a:path w="877569">
                <a:moveTo>
                  <a:pt x="0" y="0"/>
                </a:moveTo>
                <a:lnTo>
                  <a:pt x="876983" y="0"/>
                </a:lnTo>
              </a:path>
            </a:pathLst>
          </a:custGeom>
          <a:ln w="19049">
            <a:solidFill>
              <a:srgbClr val="C849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101883" y="3416492"/>
            <a:ext cx="140669" cy="10929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80731" y="3392044"/>
            <a:ext cx="1270803" cy="26273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80731" y="3757567"/>
            <a:ext cx="1700303" cy="26253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60690" y="4128643"/>
            <a:ext cx="1942404" cy="26253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378086" y="4497936"/>
            <a:ext cx="932671" cy="210147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7361789" y="5758301"/>
            <a:ext cx="4555067" cy="173551"/>
          </a:xfrm>
          <a:prstGeom prst="rect">
            <a:avLst/>
          </a:prstGeom>
        </p:spPr>
        <p:txBody>
          <a:bodyPr vert="horz" wrap="square" lIns="0" tIns="4233" rIns="0" bIns="0" rtlCol="0">
            <a:spAutoFit/>
          </a:bodyPr>
          <a:lstStyle/>
          <a:p>
            <a:pPr marL="16933">
              <a:spcBef>
                <a:spcPts val="33"/>
              </a:spcBef>
            </a:pPr>
            <a:r>
              <a:rPr sz="1100" spc="-7" dirty="0">
                <a:latin typeface="Arial"/>
                <a:cs typeface="Arial"/>
              </a:rPr>
              <a:t>Girshick, “Fast R-CNN”, ICCV</a:t>
            </a:r>
            <a:r>
              <a:rPr sz="1100" spc="-13" dirty="0">
                <a:latin typeface="Arial"/>
                <a:cs typeface="Arial"/>
              </a:rPr>
              <a:t> </a:t>
            </a:r>
            <a:r>
              <a:rPr sz="1100" spc="-7" dirty="0">
                <a:latin typeface="Arial"/>
                <a:cs typeface="Arial"/>
              </a:rPr>
              <a:t>2015.</a:t>
            </a:r>
            <a:endParaRPr sz="1100" dirty="0">
              <a:latin typeface="Arial"/>
              <a:cs typeface="Arial"/>
            </a:endParaRPr>
          </a:p>
        </p:txBody>
      </p:sp>
      <p:sp>
        <p:nvSpPr>
          <p:cNvPr id="31" name="object 31"/>
          <p:cNvSpPr txBox="1">
            <a:spLocks noGrp="1"/>
          </p:cNvSpPr>
          <p:nvPr>
            <p:ph type="ftr" sz="quarter" idx="5"/>
          </p:nvPr>
        </p:nvSpPr>
        <p:spPr>
          <a:xfrm>
            <a:off x="4038600" y="6340140"/>
            <a:ext cx="4114800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0"/>
              </a:lnSpc>
            </a:pPr>
            <a:r>
              <a:rPr spc="-7" dirty="0"/>
              <a:t>Lecture 11</a:t>
            </a:r>
            <a:r>
              <a:rPr spc="-113" dirty="0"/>
              <a:t> </a:t>
            </a:r>
            <a:r>
              <a:rPr dirty="0"/>
              <a:t>-</a:t>
            </a:r>
          </a:p>
        </p:txBody>
      </p:sp>
      <p:sp>
        <p:nvSpPr>
          <p:cNvPr id="32" name="object 32"/>
          <p:cNvSpPr txBox="1"/>
          <p:nvPr/>
        </p:nvSpPr>
        <p:spPr>
          <a:xfrm>
            <a:off x="9942018" y="6273191"/>
            <a:ext cx="2085340" cy="41232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0"/>
              </a:lnSpc>
            </a:pPr>
            <a:r>
              <a:rPr sz="2700" spc="-7" dirty="0">
                <a:solidFill>
                  <a:srgbClr val="FFFFFF"/>
                </a:solidFill>
                <a:latin typeface="Arial"/>
                <a:cs typeface="Arial"/>
              </a:rPr>
              <a:t>May 10,</a:t>
            </a:r>
            <a:r>
              <a:rPr sz="2700" spc="-11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00" spc="-7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2700">
              <a:latin typeface="Arial"/>
              <a:cs typeface="Arial"/>
            </a:endParaRPr>
          </a:p>
        </p:txBody>
      </p:sp>
      <p:sp>
        <p:nvSpPr>
          <p:cNvPr id="34" name="object 34"/>
          <p:cNvSpPr txBox="1">
            <a:spLocks noGrp="1"/>
          </p:cNvSpPr>
          <p:nvPr>
            <p:ph type="sldNum" sz="quarter" idx="7"/>
          </p:nvPr>
        </p:nvSpPr>
        <p:spPr>
          <a:xfrm>
            <a:off x="8610600" y="6340140"/>
            <a:ext cx="2743200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3866">
              <a:lnSpc>
                <a:spcPts val="3080"/>
              </a:lnSpc>
            </a:pPr>
            <a:fld id="{81D60167-4931-47E6-BA6A-407CBD079E47}" type="slidenum">
              <a:rPr dirty="0"/>
              <a:pPr marL="33866">
                <a:lnSpc>
                  <a:spcPts val="3080"/>
                </a:lnSpc>
              </a:pPr>
              <a:t>174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478519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10599" y="384522"/>
            <a:ext cx="2611967" cy="571096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z="3600" spc="-7" dirty="0"/>
              <a:t>Fast</a:t>
            </a:r>
            <a:r>
              <a:rPr sz="3600" spc="-127" dirty="0"/>
              <a:t> </a:t>
            </a:r>
            <a:r>
              <a:rPr sz="3600" spc="-7" dirty="0"/>
              <a:t>R-CNN</a:t>
            </a:r>
          </a:p>
        </p:txBody>
      </p:sp>
      <p:sp>
        <p:nvSpPr>
          <p:cNvPr id="3" name="object 3"/>
          <p:cNvSpPr/>
          <p:nvPr/>
        </p:nvSpPr>
        <p:spPr>
          <a:xfrm>
            <a:off x="1675559" y="4490437"/>
            <a:ext cx="4665957" cy="15438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675559" y="4490424"/>
            <a:ext cx="4665980" cy="1544320"/>
          </a:xfrm>
          <a:custGeom>
            <a:avLst/>
            <a:gdLst/>
            <a:ahLst/>
            <a:cxnLst/>
            <a:rect l="l" t="t" r="r" b="b"/>
            <a:pathLst>
              <a:path w="3499485" h="1158239">
                <a:moveTo>
                  <a:pt x="0" y="1157872"/>
                </a:moveTo>
                <a:lnTo>
                  <a:pt x="1070202" y="0"/>
                </a:lnTo>
                <a:lnTo>
                  <a:pt x="3499470" y="0"/>
                </a:lnTo>
                <a:lnTo>
                  <a:pt x="2429272" y="1157872"/>
                </a:lnTo>
                <a:lnTo>
                  <a:pt x="0" y="1157872"/>
                </a:lnTo>
                <a:close/>
              </a:path>
            </a:pathLst>
          </a:custGeom>
          <a:ln w="12699">
            <a:solidFill>
              <a:srgbClr val="1C7E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722937" y="4183658"/>
            <a:ext cx="2248747" cy="1399540"/>
          </a:xfrm>
          <a:custGeom>
            <a:avLst/>
            <a:gdLst/>
            <a:ahLst/>
            <a:cxnLst/>
            <a:rect l="l" t="t" r="r" b="b"/>
            <a:pathLst>
              <a:path w="1686560" h="1049654">
                <a:moveTo>
                  <a:pt x="0" y="0"/>
                </a:moveTo>
                <a:lnTo>
                  <a:pt x="1686514" y="0"/>
                </a:lnTo>
                <a:lnTo>
                  <a:pt x="1686514" y="1049422"/>
                </a:lnTo>
                <a:lnTo>
                  <a:pt x="0" y="10494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9293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971624" y="3717259"/>
            <a:ext cx="466513" cy="1866053"/>
          </a:xfrm>
          <a:custGeom>
            <a:avLst/>
            <a:gdLst/>
            <a:ahLst/>
            <a:cxnLst/>
            <a:rect l="l" t="t" r="r" b="b"/>
            <a:pathLst>
              <a:path w="349885" h="1399539">
                <a:moveTo>
                  <a:pt x="0" y="1399222"/>
                </a:moveTo>
                <a:lnTo>
                  <a:pt x="0" y="349799"/>
                </a:lnTo>
                <a:lnTo>
                  <a:pt x="349824" y="0"/>
                </a:lnTo>
                <a:lnTo>
                  <a:pt x="349824" y="1049397"/>
                </a:lnTo>
                <a:lnTo>
                  <a:pt x="0" y="1399222"/>
                </a:lnTo>
                <a:close/>
              </a:path>
            </a:pathLst>
          </a:custGeom>
          <a:solidFill>
            <a:srgbClr val="CACACA">
              <a:alpha val="9293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722938" y="3717260"/>
            <a:ext cx="2715260" cy="466513"/>
          </a:xfrm>
          <a:custGeom>
            <a:avLst/>
            <a:gdLst/>
            <a:ahLst/>
            <a:cxnLst/>
            <a:rect l="l" t="t" r="r" b="b"/>
            <a:pathLst>
              <a:path w="2036445" h="349885">
                <a:moveTo>
                  <a:pt x="1686514" y="349799"/>
                </a:moveTo>
                <a:lnTo>
                  <a:pt x="0" y="349799"/>
                </a:lnTo>
                <a:lnTo>
                  <a:pt x="349801" y="0"/>
                </a:lnTo>
                <a:lnTo>
                  <a:pt x="2036338" y="0"/>
                </a:lnTo>
                <a:lnTo>
                  <a:pt x="1686514" y="349799"/>
                </a:lnTo>
                <a:close/>
              </a:path>
            </a:pathLst>
          </a:custGeom>
          <a:solidFill>
            <a:srgbClr val="FFFFFF">
              <a:alpha val="9293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722938" y="3717259"/>
            <a:ext cx="2715260" cy="1866053"/>
          </a:xfrm>
          <a:custGeom>
            <a:avLst/>
            <a:gdLst/>
            <a:ahLst/>
            <a:cxnLst/>
            <a:rect l="l" t="t" r="r" b="b"/>
            <a:pathLst>
              <a:path w="2036445" h="1399539">
                <a:moveTo>
                  <a:pt x="0" y="349799"/>
                </a:moveTo>
                <a:lnTo>
                  <a:pt x="349801" y="0"/>
                </a:lnTo>
                <a:lnTo>
                  <a:pt x="2036338" y="0"/>
                </a:lnTo>
                <a:lnTo>
                  <a:pt x="2036338" y="1049397"/>
                </a:lnTo>
                <a:lnTo>
                  <a:pt x="1686514" y="1399222"/>
                </a:lnTo>
                <a:lnTo>
                  <a:pt x="0" y="1399222"/>
                </a:lnTo>
                <a:lnTo>
                  <a:pt x="0" y="349799"/>
                </a:lnTo>
                <a:close/>
              </a:path>
            </a:pathLst>
          </a:custGeom>
          <a:ln w="12699">
            <a:solidFill>
              <a:srgbClr val="1C7E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722938" y="3717260"/>
            <a:ext cx="2715260" cy="466513"/>
          </a:xfrm>
          <a:custGeom>
            <a:avLst/>
            <a:gdLst/>
            <a:ahLst/>
            <a:cxnLst/>
            <a:rect l="l" t="t" r="r" b="b"/>
            <a:pathLst>
              <a:path w="2036445" h="349885">
                <a:moveTo>
                  <a:pt x="0" y="349799"/>
                </a:moveTo>
                <a:lnTo>
                  <a:pt x="1686514" y="349799"/>
                </a:lnTo>
                <a:lnTo>
                  <a:pt x="2036338" y="0"/>
                </a:lnTo>
              </a:path>
            </a:pathLst>
          </a:custGeom>
          <a:ln w="12699">
            <a:solidFill>
              <a:srgbClr val="1C7E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971623" y="4183658"/>
            <a:ext cx="0" cy="1399540"/>
          </a:xfrm>
          <a:custGeom>
            <a:avLst/>
            <a:gdLst/>
            <a:ahLst/>
            <a:cxnLst/>
            <a:rect l="l" t="t" r="r" b="b"/>
            <a:pathLst>
              <a:path h="1049654">
                <a:moveTo>
                  <a:pt x="0" y="0"/>
                </a:moveTo>
                <a:lnTo>
                  <a:pt x="0" y="1049422"/>
                </a:lnTo>
              </a:path>
            </a:pathLst>
          </a:custGeom>
          <a:ln w="12699">
            <a:solidFill>
              <a:srgbClr val="1C7E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325993" y="4796665"/>
            <a:ext cx="1047447" cy="19784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722938" y="3177834"/>
            <a:ext cx="2715260" cy="458893"/>
          </a:xfrm>
          <a:custGeom>
            <a:avLst/>
            <a:gdLst/>
            <a:ahLst/>
            <a:cxnLst/>
            <a:rect l="l" t="t" r="r" b="b"/>
            <a:pathLst>
              <a:path w="2036445" h="344169">
                <a:moveTo>
                  <a:pt x="1718589" y="343769"/>
                </a:moveTo>
                <a:lnTo>
                  <a:pt x="0" y="343769"/>
                </a:lnTo>
                <a:lnTo>
                  <a:pt x="317746" y="0"/>
                </a:lnTo>
                <a:lnTo>
                  <a:pt x="2036338" y="0"/>
                </a:lnTo>
                <a:lnTo>
                  <a:pt x="1718589" y="343769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722938" y="3177834"/>
            <a:ext cx="2715260" cy="458893"/>
          </a:xfrm>
          <a:custGeom>
            <a:avLst/>
            <a:gdLst/>
            <a:ahLst/>
            <a:cxnLst/>
            <a:rect l="l" t="t" r="r" b="b"/>
            <a:pathLst>
              <a:path w="2036445" h="344169">
                <a:moveTo>
                  <a:pt x="0" y="343769"/>
                </a:moveTo>
                <a:lnTo>
                  <a:pt x="317746" y="0"/>
                </a:lnTo>
                <a:lnTo>
                  <a:pt x="2036338" y="0"/>
                </a:lnTo>
                <a:lnTo>
                  <a:pt x="1718589" y="343769"/>
                </a:lnTo>
                <a:lnTo>
                  <a:pt x="0" y="343769"/>
                </a:lnTo>
                <a:close/>
              </a:path>
            </a:pathLst>
          </a:custGeom>
          <a:ln w="12699">
            <a:solidFill>
              <a:srgbClr val="1C7E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892193" y="3650359"/>
            <a:ext cx="255265" cy="31366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971671" y="3285716"/>
            <a:ext cx="754380" cy="292947"/>
          </a:xfrm>
          <a:custGeom>
            <a:avLst/>
            <a:gdLst/>
            <a:ahLst/>
            <a:cxnLst/>
            <a:rect l="l" t="t" r="r" b="b"/>
            <a:pathLst>
              <a:path w="565785" h="219710">
                <a:moveTo>
                  <a:pt x="362591" y="219232"/>
                </a:moveTo>
                <a:lnTo>
                  <a:pt x="0" y="219232"/>
                </a:lnTo>
                <a:lnTo>
                  <a:pt x="202632" y="0"/>
                </a:lnTo>
                <a:lnTo>
                  <a:pt x="565216" y="0"/>
                </a:lnTo>
                <a:lnTo>
                  <a:pt x="362591" y="219232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971671" y="3285716"/>
            <a:ext cx="754380" cy="292947"/>
          </a:xfrm>
          <a:custGeom>
            <a:avLst/>
            <a:gdLst/>
            <a:ahLst/>
            <a:cxnLst/>
            <a:rect l="l" t="t" r="r" b="b"/>
            <a:pathLst>
              <a:path w="565785" h="219710">
                <a:moveTo>
                  <a:pt x="0" y="219232"/>
                </a:moveTo>
                <a:lnTo>
                  <a:pt x="202632" y="0"/>
                </a:lnTo>
                <a:lnTo>
                  <a:pt x="565216" y="0"/>
                </a:lnTo>
                <a:lnTo>
                  <a:pt x="362591" y="219232"/>
                </a:lnTo>
                <a:lnTo>
                  <a:pt x="0" y="219232"/>
                </a:lnTo>
                <a:close/>
              </a:path>
            </a:pathLst>
          </a:custGeom>
          <a:ln w="12699">
            <a:solidFill>
              <a:srgbClr val="1C7E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703625" y="3411593"/>
            <a:ext cx="858520" cy="119380"/>
          </a:xfrm>
          <a:custGeom>
            <a:avLst/>
            <a:gdLst/>
            <a:ahLst/>
            <a:cxnLst/>
            <a:rect l="l" t="t" r="r" b="b"/>
            <a:pathLst>
              <a:path w="643889" h="89535">
                <a:moveTo>
                  <a:pt x="560698" y="89374"/>
                </a:moveTo>
                <a:lnTo>
                  <a:pt x="0" y="89374"/>
                </a:lnTo>
                <a:lnTo>
                  <a:pt x="82624" y="0"/>
                </a:lnTo>
                <a:lnTo>
                  <a:pt x="643323" y="0"/>
                </a:lnTo>
                <a:lnTo>
                  <a:pt x="560698" y="89374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703625" y="3411593"/>
            <a:ext cx="858520" cy="119380"/>
          </a:xfrm>
          <a:custGeom>
            <a:avLst/>
            <a:gdLst/>
            <a:ahLst/>
            <a:cxnLst/>
            <a:rect l="l" t="t" r="r" b="b"/>
            <a:pathLst>
              <a:path w="643889" h="89535">
                <a:moveTo>
                  <a:pt x="0" y="89374"/>
                </a:moveTo>
                <a:lnTo>
                  <a:pt x="82624" y="0"/>
                </a:lnTo>
                <a:lnTo>
                  <a:pt x="643323" y="0"/>
                </a:lnTo>
                <a:lnTo>
                  <a:pt x="560698" y="89374"/>
                </a:lnTo>
                <a:lnTo>
                  <a:pt x="0" y="89374"/>
                </a:lnTo>
                <a:close/>
              </a:path>
            </a:pathLst>
          </a:custGeom>
          <a:ln w="12699">
            <a:solidFill>
              <a:srgbClr val="1C7E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561458" y="3235147"/>
            <a:ext cx="672253" cy="342900"/>
          </a:xfrm>
          <a:custGeom>
            <a:avLst/>
            <a:gdLst/>
            <a:ahLst/>
            <a:cxnLst/>
            <a:rect l="l" t="t" r="r" b="b"/>
            <a:pathLst>
              <a:path w="504189" h="257175">
                <a:moveTo>
                  <a:pt x="266124" y="257059"/>
                </a:moveTo>
                <a:lnTo>
                  <a:pt x="0" y="257059"/>
                </a:lnTo>
                <a:lnTo>
                  <a:pt x="237599" y="0"/>
                </a:lnTo>
                <a:lnTo>
                  <a:pt x="503723" y="0"/>
                </a:lnTo>
                <a:lnTo>
                  <a:pt x="266124" y="257059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561458" y="3235147"/>
            <a:ext cx="672253" cy="342900"/>
          </a:xfrm>
          <a:custGeom>
            <a:avLst/>
            <a:gdLst/>
            <a:ahLst/>
            <a:cxnLst/>
            <a:rect l="l" t="t" r="r" b="b"/>
            <a:pathLst>
              <a:path w="504189" h="257175">
                <a:moveTo>
                  <a:pt x="0" y="257059"/>
                </a:moveTo>
                <a:lnTo>
                  <a:pt x="237599" y="0"/>
                </a:lnTo>
                <a:lnTo>
                  <a:pt x="503723" y="0"/>
                </a:lnTo>
                <a:lnTo>
                  <a:pt x="266124" y="257059"/>
                </a:lnTo>
                <a:lnTo>
                  <a:pt x="0" y="257059"/>
                </a:lnTo>
                <a:close/>
              </a:path>
            </a:pathLst>
          </a:custGeom>
          <a:ln w="12699">
            <a:solidFill>
              <a:srgbClr val="1C7E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276369" y="3070474"/>
            <a:ext cx="255256" cy="31365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018058" y="3180047"/>
            <a:ext cx="255265" cy="31364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759789" y="3121053"/>
            <a:ext cx="255232" cy="31367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132001" y="2863184"/>
            <a:ext cx="557953" cy="176107"/>
          </a:xfrm>
          <a:custGeom>
            <a:avLst/>
            <a:gdLst/>
            <a:ahLst/>
            <a:cxnLst/>
            <a:rect l="l" t="t" r="r" b="b"/>
            <a:pathLst>
              <a:path w="418464" h="132080">
                <a:moveTo>
                  <a:pt x="296244" y="131847"/>
                </a:moveTo>
                <a:lnTo>
                  <a:pt x="0" y="131847"/>
                </a:lnTo>
                <a:lnTo>
                  <a:pt x="121864" y="0"/>
                </a:lnTo>
                <a:lnTo>
                  <a:pt x="418094" y="0"/>
                </a:lnTo>
                <a:lnTo>
                  <a:pt x="296244" y="131847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132001" y="2863184"/>
            <a:ext cx="557953" cy="176107"/>
          </a:xfrm>
          <a:custGeom>
            <a:avLst/>
            <a:gdLst/>
            <a:ahLst/>
            <a:cxnLst/>
            <a:rect l="l" t="t" r="r" b="b"/>
            <a:pathLst>
              <a:path w="418464" h="132080">
                <a:moveTo>
                  <a:pt x="0" y="131847"/>
                </a:moveTo>
                <a:lnTo>
                  <a:pt x="121864" y="0"/>
                </a:lnTo>
                <a:lnTo>
                  <a:pt x="418094" y="0"/>
                </a:lnTo>
                <a:lnTo>
                  <a:pt x="296244" y="131847"/>
                </a:lnTo>
                <a:lnTo>
                  <a:pt x="0" y="131847"/>
                </a:lnTo>
                <a:close/>
              </a:path>
            </a:pathLst>
          </a:custGeom>
          <a:ln w="12699">
            <a:solidFill>
              <a:srgbClr val="1C7E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915660" y="2916824"/>
            <a:ext cx="557953" cy="176107"/>
          </a:xfrm>
          <a:custGeom>
            <a:avLst/>
            <a:gdLst/>
            <a:ahLst/>
            <a:cxnLst/>
            <a:rect l="l" t="t" r="r" b="b"/>
            <a:pathLst>
              <a:path w="418464" h="132080">
                <a:moveTo>
                  <a:pt x="296249" y="131847"/>
                </a:moveTo>
                <a:lnTo>
                  <a:pt x="0" y="131847"/>
                </a:lnTo>
                <a:lnTo>
                  <a:pt x="121874" y="0"/>
                </a:lnTo>
                <a:lnTo>
                  <a:pt x="418099" y="0"/>
                </a:lnTo>
                <a:lnTo>
                  <a:pt x="296249" y="131847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915660" y="2916824"/>
            <a:ext cx="557953" cy="176107"/>
          </a:xfrm>
          <a:custGeom>
            <a:avLst/>
            <a:gdLst/>
            <a:ahLst/>
            <a:cxnLst/>
            <a:rect l="l" t="t" r="r" b="b"/>
            <a:pathLst>
              <a:path w="418464" h="132080">
                <a:moveTo>
                  <a:pt x="0" y="131847"/>
                </a:moveTo>
                <a:lnTo>
                  <a:pt x="121874" y="0"/>
                </a:lnTo>
                <a:lnTo>
                  <a:pt x="418099" y="0"/>
                </a:lnTo>
                <a:lnTo>
                  <a:pt x="296249" y="131847"/>
                </a:lnTo>
                <a:lnTo>
                  <a:pt x="0" y="131847"/>
                </a:lnTo>
                <a:close/>
              </a:path>
            </a:pathLst>
          </a:custGeom>
          <a:ln w="12699">
            <a:solidFill>
              <a:srgbClr val="1C7E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677225" y="2905280"/>
            <a:ext cx="557953" cy="176107"/>
          </a:xfrm>
          <a:custGeom>
            <a:avLst/>
            <a:gdLst/>
            <a:ahLst/>
            <a:cxnLst/>
            <a:rect l="l" t="t" r="r" b="b"/>
            <a:pathLst>
              <a:path w="418464" h="132080">
                <a:moveTo>
                  <a:pt x="296224" y="131847"/>
                </a:moveTo>
                <a:lnTo>
                  <a:pt x="0" y="131847"/>
                </a:lnTo>
                <a:lnTo>
                  <a:pt x="121849" y="0"/>
                </a:lnTo>
                <a:lnTo>
                  <a:pt x="418099" y="0"/>
                </a:lnTo>
                <a:lnTo>
                  <a:pt x="296224" y="131847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677225" y="2905280"/>
            <a:ext cx="557953" cy="176107"/>
          </a:xfrm>
          <a:custGeom>
            <a:avLst/>
            <a:gdLst/>
            <a:ahLst/>
            <a:cxnLst/>
            <a:rect l="l" t="t" r="r" b="b"/>
            <a:pathLst>
              <a:path w="418464" h="132080">
                <a:moveTo>
                  <a:pt x="0" y="131847"/>
                </a:moveTo>
                <a:lnTo>
                  <a:pt x="121849" y="0"/>
                </a:lnTo>
                <a:lnTo>
                  <a:pt x="418099" y="0"/>
                </a:lnTo>
                <a:lnTo>
                  <a:pt x="296224" y="131847"/>
                </a:lnTo>
                <a:lnTo>
                  <a:pt x="0" y="131847"/>
                </a:lnTo>
                <a:close/>
              </a:path>
            </a:pathLst>
          </a:custGeom>
          <a:ln w="12699">
            <a:solidFill>
              <a:srgbClr val="1C7E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838389" y="5365588"/>
            <a:ext cx="1442632" cy="25181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572567" y="4101039"/>
            <a:ext cx="3776709" cy="20716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423864" y="3370480"/>
            <a:ext cx="2882859" cy="20796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945273" y="3471125"/>
            <a:ext cx="1170092" cy="0"/>
          </a:xfrm>
          <a:custGeom>
            <a:avLst/>
            <a:gdLst/>
            <a:ahLst/>
            <a:cxnLst/>
            <a:rect l="l" t="t" r="r" b="b"/>
            <a:pathLst>
              <a:path w="877569">
                <a:moveTo>
                  <a:pt x="0" y="0"/>
                </a:moveTo>
                <a:lnTo>
                  <a:pt x="876983" y="0"/>
                </a:lnTo>
              </a:path>
            </a:pathLst>
          </a:custGeom>
          <a:ln w="19049">
            <a:solidFill>
              <a:srgbClr val="C8492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3101883" y="3416492"/>
            <a:ext cx="140669" cy="10929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479161" y="2883042"/>
            <a:ext cx="1792527" cy="20796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380731" y="3392044"/>
            <a:ext cx="1270803" cy="26273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380731" y="3757567"/>
            <a:ext cx="1700303" cy="26253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360690" y="4128643"/>
            <a:ext cx="1942404" cy="26253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378086" y="4497936"/>
            <a:ext cx="932671" cy="210147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7361789" y="5758301"/>
            <a:ext cx="4555067" cy="173551"/>
          </a:xfrm>
          <a:prstGeom prst="rect">
            <a:avLst/>
          </a:prstGeom>
        </p:spPr>
        <p:txBody>
          <a:bodyPr vert="horz" wrap="square" lIns="0" tIns="4233" rIns="0" bIns="0" rtlCol="0">
            <a:spAutoFit/>
          </a:bodyPr>
          <a:lstStyle/>
          <a:p>
            <a:pPr marL="16933">
              <a:spcBef>
                <a:spcPts val="33"/>
              </a:spcBef>
            </a:pPr>
            <a:r>
              <a:rPr sz="1100" spc="-7" dirty="0">
                <a:latin typeface="Arial"/>
                <a:cs typeface="Arial"/>
              </a:rPr>
              <a:t>Girshick, “Fast R-CNN”, ICCV</a:t>
            </a:r>
            <a:r>
              <a:rPr sz="1100" spc="-13" dirty="0">
                <a:latin typeface="Arial"/>
                <a:cs typeface="Arial"/>
              </a:rPr>
              <a:t> </a:t>
            </a:r>
            <a:r>
              <a:rPr sz="1100" spc="-7" dirty="0">
                <a:latin typeface="Arial"/>
                <a:cs typeface="Arial"/>
              </a:rPr>
              <a:t>2015.</a:t>
            </a:r>
            <a:endParaRPr sz="1100" dirty="0">
              <a:latin typeface="Arial"/>
              <a:cs typeface="Arial"/>
            </a:endParaRPr>
          </a:p>
        </p:txBody>
      </p:sp>
      <p:sp>
        <p:nvSpPr>
          <p:cNvPr id="41" name="object 41"/>
          <p:cNvSpPr txBox="1">
            <a:spLocks noGrp="1"/>
          </p:cNvSpPr>
          <p:nvPr>
            <p:ph type="ftr" sz="quarter" idx="5"/>
          </p:nvPr>
        </p:nvSpPr>
        <p:spPr>
          <a:xfrm>
            <a:off x="4038600" y="6340140"/>
            <a:ext cx="4114800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0"/>
              </a:lnSpc>
            </a:pPr>
            <a:r>
              <a:rPr spc="-7" dirty="0"/>
              <a:t>Lecture 11</a:t>
            </a:r>
            <a:r>
              <a:rPr spc="-113" dirty="0"/>
              <a:t> </a:t>
            </a:r>
            <a:r>
              <a:rPr dirty="0"/>
              <a:t>-</a:t>
            </a:r>
          </a:p>
        </p:txBody>
      </p:sp>
      <p:sp>
        <p:nvSpPr>
          <p:cNvPr id="42" name="object 42"/>
          <p:cNvSpPr txBox="1"/>
          <p:nvPr/>
        </p:nvSpPr>
        <p:spPr>
          <a:xfrm>
            <a:off x="9942018" y="6273191"/>
            <a:ext cx="2085340" cy="41232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0"/>
              </a:lnSpc>
            </a:pPr>
            <a:r>
              <a:rPr sz="2700" spc="-7" dirty="0">
                <a:solidFill>
                  <a:srgbClr val="FFFFFF"/>
                </a:solidFill>
                <a:latin typeface="Arial"/>
                <a:cs typeface="Arial"/>
              </a:rPr>
              <a:t>May 10,</a:t>
            </a:r>
            <a:r>
              <a:rPr sz="2700" spc="-11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00" spc="-7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2700">
              <a:latin typeface="Arial"/>
              <a:cs typeface="Arial"/>
            </a:endParaRPr>
          </a:p>
        </p:txBody>
      </p:sp>
      <p:sp>
        <p:nvSpPr>
          <p:cNvPr id="44" name="object 44"/>
          <p:cNvSpPr txBox="1">
            <a:spLocks noGrp="1"/>
          </p:cNvSpPr>
          <p:nvPr>
            <p:ph type="sldNum" sz="quarter" idx="7"/>
          </p:nvPr>
        </p:nvSpPr>
        <p:spPr>
          <a:xfrm>
            <a:off x="8610600" y="6340140"/>
            <a:ext cx="2743200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3866">
              <a:lnSpc>
                <a:spcPts val="3080"/>
              </a:lnSpc>
            </a:pPr>
            <a:fld id="{81D60167-4931-47E6-BA6A-407CBD079E47}" type="slidenum">
              <a:rPr dirty="0"/>
              <a:pPr marL="33866">
                <a:lnSpc>
                  <a:spcPts val="3080"/>
                </a:lnSpc>
              </a:pPr>
              <a:t>175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37147345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10599" y="384522"/>
            <a:ext cx="2611967" cy="571096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z="3600" spc="-7" dirty="0"/>
              <a:t>Fast</a:t>
            </a:r>
            <a:r>
              <a:rPr sz="3600" spc="-127" dirty="0"/>
              <a:t> </a:t>
            </a:r>
            <a:r>
              <a:rPr sz="3600" spc="-7" dirty="0"/>
              <a:t>R-CNN</a:t>
            </a:r>
          </a:p>
        </p:txBody>
      </p:sp>
      <p:sp>
        <p:nvSpPr>
          <p:cNvPr id="3" name="object 3"/>
          <p:cNvSpPr/>
          <p:nvPr/>
        </p:nvSpPr>
        <p:spPr>
          <a:xfrm>
            <a:off x="1675559" y="4490437"/>
            <a:ext cx="4665957" cy="15438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675559" y="4490424"/>
            <a:ext cx="4665980" cy="1544320"/>
          </a:xfrm>
          <a:custGeom>
            <a:avLst/>
            <a:gdLst/>
            <a:ahLst/>
            <a:cxnLst/>
            <a:rect l="l" t="t" r="r" b="b"/>
            <a:pathLst>
              <a:path w="3499485" h="1158239">
                <a:moveTo>
                  <a:pt x="0" y="1157872"/>
                </a:moveTo>
                <a:lnTo>
                  <a:pt x="1070202" y="0"/>
                </a:lnTo>
                <a:lnTo>
                  <a:pt x="3499470" y="0"/>
                </a:lnTo>
                <a:lnTo>
                  <a:pt x="2429272" y="1157872"/>
                </a:lnTo>
                <a:lnTo>
                  <a:pt x="0" y="1157872"/>
                </a:lnTo>
                <a:close/>
              </a:path>
            </a:pathLst>
          </a:custGeom>
          <a:ln w="12699">
            <a:solidFill>
              <a:srgbClr val="1C7E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722937" y="4183658"/>
            <a:ext cx="2248747" cy="1399540"/>
          </a:xfrm>
          <a:custGeom>
            <a:avLst/>
            <a:gdLst/>
            <a:ahLst/>
            <a:cxnLst/>
            <a:rect l="l" t="t" r="r" b="b"/>
            <a:pathLst>
              <a:path w="1686560" h="1049654">
                <a:moveTo>
                  <a:pt x="0" y="0"/>
                </a:moveTo>
                <a:lnTo>
                  <a:pt x="1686514" y="0"/>
                </a:lnTo>
                <a:lnTo>
                  <a:pt x="1686514" y="1049422"/>
                </a:lnTo>
                <a:lnTo>
                  <a:pt x="0" y="10494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9293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971624" y="3717259"/>
            <a:ext cx="466513" cy="1866053"/>
          </a:xfrm>
          <a:custGeom>
            <a:avLst/>
            <a:gdLst/>
            <a:ahLst/>
            <a:cxnLst/>
            <a:rect l="l" t="t" r="r" b="b"/>
            <a:pathLst>
              <a:path w="349885" h="1399539">
                <a:moveTo>
                  <a:pt x="0" y="1399222"/>
                </a:moveTo>
                <a:lnTo>
                  <a:pt x="0" y="349799"/>
                </a:lnTo>
                <a:lnTo>
                  <a:pt x="349824" y="0"/>
                </a:lnTo>
                <a:lnTo>
                  <a:pt x="349824" y="1049397"/>
                </a:lnTo>
                <a:lnTo>
                  <a:pt x="0" y="1399222"/>
                </a:lnTo>
                <a:close/>
              </a:path>
            </a:pathLst>
          </a:custGeom>
          <a:solidFill>
            <a:srgbClr val="CACACA">
              <a:alpha val="9293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722938" y="3717260"/>
            <a:ext cx="2715260" cy="466513"/>
          </a:xfrm>
          <a:custGeom>
            <a:avLst/>
            <a:gdLst/>
            <a:ahLst/>
            <a:cxnLst/>
            <a:rect l="l" t="t" r="r" b="b"/>
            <a:pathLst>
              <a:path w="2036445" h="349885">
                <a:moveTo>
                  <a:pt x="1686514" y="349799"/>
                </a:moveTo>
                <a:lnTo>
                  <a:pt x="0" y="349799"/>
                </a:lnTo>
                <a:lnTo>
                  <a:pt x="349801" y="0"/>
                </a:lnTo>
                <a:lnTo>
                  <a:pt x="2036338" y="0"/>
                </a:lnTo>
                <a:lnTo>
                  <a:pt x="1686514" y="349799"/>
                </a:lnTo>
                <a:close/>
              </a:path>
            </a:pathLst>
          </a:custGeom>
          <a:solidFill>
            <a:srgbClr val="FFFFFF">
              <a:alpha val="9293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722938" y="3717259"/>
            <a:ext cx="2715260" cy="1866053"/>
          </a:xfrm>
          <a:custGeom>
            <a:avLst/>
            <a:gdLst/>
            <a:ahLst/>
            <a:cxnLst/>
            <a:rect l="l" t="t" r="r" b="b"/>
            <a:pathLst>
              <a:path w="2036445" h="1399539">
                <a:moveTo>
                  <a:pt x="0" y="349799"/>
                </a:moveTo>
                <a:lnTo>
                  <a:pt x="349801" y="0"/>
                </a:lnTo>
                <a:lnTo>
                  <a:pt x="2036338" y="0"/>
                </a:lnTo>
                <a:lnTo>
                  <a:pt x="2036338" y="1049397"/>
                </a:lnTo>
                <a:lnTo>
                  <a:pt x="1686514" y="1399222"/>
                </a:lnTo>
                <a:lnTo>
                  <a:pt x="0" y="1399222"/>
                </a:lnTo>
                <a:lnTo>
                  <a:pt x="0" y="349799"/>
                </a:lnTo>
                <a:close/>
              </a:path>
            </a:pathLst>
          </a:custGeom>
          <a:ln w="12699">
            <a:solidFill>
              <a:srgbClr val="1C7E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722938" y="3717260"/>
            <a:ext cx="2715260" cy="466513"/>
          </a:xfrm>
          <a:custGeom>
            <a:avLst/>
            <a:gdLst/>
            <a:ahLst/>
            <a:cxnLst/>
            <a:rect l="l" t="t" r="r" b="b"/>
            <a:pathLst>
              <a:path w="2036445" h="349885">
                <a:moveTo>
                  <a:pt x="0" y="349799"/>
                </a:moveTo>
                <a:lnTo>
                  <a:pt x="1686514" y="349799"/>
                </a:lnTo>
                <a:lnTo>
                  <a:pt x="2036338" y="0"/>
                </a:lnTo>
              </a:path>
            </a:pathLst>
          </a:custGeom>
          <a:ln w="12699">
            <a:solidFill>
              <a:srgbClr val="1C7E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971623" y="4183658"/>
            <a:ext cx="0" cy="1399540"/>
          </a:xfrm>
          <a:custGeom>
            <a:avLst/>
            <a:gdLst/>
            <a:ahLst/>
            <a:cxnLst/>
            <a:rect l="l" t="t" r="r" b="b"/>
            <a:pathLst>
              <a:path h="1049654">
                <a:moveTo>
                  <a:pt x="0" y="0"/>
                </a:moveTo>
                <a:lnTo>
                  <a:pt x="0" y="1049422"/>
                </a:lnTo>
              </a:path>
            </a:pathLst>
          </a:custGeom>
          <a:ln w="12699">
            <a:solidFill>
              <a:srgbClr val="1C7E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325993" y="4796665"/>
            <a:ext cx="1047447" cy="19784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722938" y="3177834"/>
            <a:ext cx="2715260" cy="458893"/>
          </a:xfrm>
          <a:custGeom>
            <a:avLst/>
            <a:gdLst/>
            <a:ahLst/>
            <a:cxnLst/>
            <a:rect l="l" t="t" r="r" b="b"/>
            <a:pathLst>
              <a:path w="2036445" h="344169">
                <a:moveTo>
                  <a:pt x="1718589" y="343769"/>
                </a:moveTo>
                <a:lnTo>
                  <a:pt x="0" y="343769"/>
                </a:lnTo>
                <a:lnTo>
                  <a:pt x="317746" y="0"/>
                </a:lnTo>
                <a:lnTo>
                  <a:pt x="2036338" y="0"/>
                </a:lnTo>
                <a:lnTo>
                  <a:pt x="1718589" y="343769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722938" y="3177834"/>
            <a:ext cx="2715260" cy="458893"/>
          </a:xfrm>
          <a:custGeom>
            <a:avLst/>
            <a:gdLst/>
            <a:ahLst/>
            <a:cxnLst/>
            <a:rect l="l" t="t" r="r" b="b"/>
            <a:pathLst>
              <a:path w="2036445" h="344169">
                <a:moveTo>
                  <a:pt x="0" y="343769"/>
                </a:moveTo>
                <a:lnTo>
                  <a:pt x="317746" y="0"/>
                </a:lnTo>
                <a:lnTo>
                  <a:pt x="2036338" y="0"/>
                </a:lnTo>
                <a:lnTo>
                  <a:pt x="1718589" y="343769"/>
                </a:lnTo>
                <a:lnTo>
                  <a:pt x="0" y="343769"/>
                </a:lnTo>
                <a:close/>
              </a:path>
            </a:pathLst>
          </a:custGeom>
          <a:ln w="12699">
            <a:solidFill>
              <a:srgbClr val="1C7E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892193" y="3650359"/>
            <a:ext cx="255265" cy="31366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945272" y="1212132"/>
            <a:ext cx="3297883" cy="237436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838389" y="5365588"/>
            <a:ext cx="1442632" cy="25181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572567" y="4101039"/>
            <a:ext cx="3776709" cy="20716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423864" y="3370480"/>
            <a:ext cx="2882859" cy="20796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479161" y="2883042"/>
            <a:ext cx="1792527" cy="20796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483260" y="2240810"/>
            <a:ext cx="2129256" cy="20696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80731" y="3392044"/>
            <a:ext cx="1270803" cy="26273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80731" y="3757567"/>
            <a:ext cx="1700303" cy="26253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60690" y="4128643"/>
            <a:ext cx="1942404" cy="26253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78086" y="4497936"/>
            <a:ext cx="932671" cy="21014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199236" y="1450943"/>
            <a:ext cx="1000217" cy="211136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202158" y="1819243"/>
            <a:ext cx="1055205" cy="211136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7361789" y="5758301"/>
            <a:ext cx="4555067" cy="173551"/>
          </a:xfrm>
          <a:prstGeom prst="rect">
            <a:avLst/>
          </a:prstGeom>
        </p:spPr>
        <p:txBody>
          <a:bodyPr vert="horz" wrap="square" lIns="0" tIns="4233" rIns="0" bIns="0" rtlCol="0">
            <a:spAutoFit/>
          </a:bodyPr>
          <a:lstStyle/>
          <a:p>
            <a:pPr marL="16933">
              <a:spcBef>
                <a:spcPts val="33"/>
              </a:spcBef>
            </a:pPr>
            <a:r>
              <a:rPr sz="1100" spc="-7" dirty="0">
                <a:latin typeface="Arial"/>
                <a:cs typeface="Arial"/>
              </a:rPr>
              <a:t>Girshick, “Fast R-CNN”, ICCV</a:t>
            </a:r>
            <a:r>
              <a:rPr sz="1100" spc="-13" dirty="0">
                <a:latin typeface="Arial"/>
                <a:cs typeface="Arial"/>
              </a:rPr>
              <a:t> </a:t>
            </a:r>
            <a:r>
              <a:rPr sz="1100" spc="-7" dirty="0">
                <a:latin typeface="Arial"/>
                <a:cs typeface="Arial"/>
              </a:rPr>
              <a:t>2015.</a:t>
            </a:r>
            <a:endParaRPr sz="1100" dirty="0">
              <a:latin typeface="Arial"/>
              <a:cs typeface="Arial"/>
            </a:endParaRPr>
          </a:p>
        </p:txBody>
      </p:sp>
      <p:sp>
        <p:nvSpPr>
          <p:cNvPr id="28" name="object 28"/>
          <p:cNvSpPr txBox="1">
            <a:spLocks noGrp="1"/>
          </p:cNvSpPr>
          <p:nvPr>
            <p:ph type="ftr" sz="quarter" idx="5"/>
          </p:nvPr>
        </p:nvSpPr>
        <p:spPr>
          <a:xfrm>
            <a:off x="4038600" y="6340140"/>
            <a:ext cx="4114800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0"/>
              </a:lnSpc>
            </a:pPr>
            <a:r>
              <a:rPr spc="-7" dirty="0"/>
              <a:t>Lecture 11</a:t>
            </a:r>
            <a:r>
              <a:rPr spc="-113" dirty="0"/>
              <a:t> </a:t>
            </a:r>
            <a:r>
              <a:rPr dirty="0"/>
              <a:t>-</a:t>
            </a:r>
          </a:p>
        </p:txBody>
      </p:sp>
      <p:sp>
        <p:nvSpPr>
          <p:cNvPr id="29" name="object 29"/>
          <p:cNvSpPr txBox="1"/>
          <p:nvPr/>
        </p:nvSpPr>
        <p:spPr>
          <a:xfrm>
            <a:off x="9942018" y="6273191"/>
            <a:ext cx="2085340" cy="41232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0"/>
              </a:lnSpc>
            </a:pPr>
            <a:r>
              <a:rPr sz="2700" spc="-7" dirty="0">
                <a:solidFill>
                  <a:srgbClr val="FFFFFF"/>
                </a:solidFill>
                <a:latin typeface="Arial"/>
                <a:cs typeface="Arial"/>
              </a:rPr>
              <a:t>May 10,</a:t>
            </a:r>
            <a:r>
              <a:rPr sz="2700" spc="-11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00" spc="-7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2700">
              <a:latin typeface="Arial"/>
              <a:cs typeface="Arial"/>
            </a:endParaRPr>
          </a:p>
        </p:txBody>
      </p:sp>
      <p:sp>
        <p:nvSpPr>
          <p:cNvPr id="31" name="object 31"/>
          <p:cNvSpPr txBox="1">
            <a:spLocks noGrp="1"/>
          </p:cNvSpPr>
          <p:nvPr>
            <p:ph type="sldNum" sz="quarter" idx="7"/>
          </p:nvPr>
        </p:nvSpPr>
        <p:spPr>
          <a:xfrm>
            <a:off x="8610600" y="6340140"/>
            <a:ext cx="2743200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3866">
              <a:lnSpc>
                <a:spcPts val="3080"/>
              </a:lnSpc>
            </a:pPr>
            <a:fld id="{81D60167-4931-47E6-BA6A-407CBD079E47}" type="slidenum">
              <a:rPr dirty="0"/>
              <a:pPr marL="33866">
                <a:lnSpc>
                  <a:spcPts val="3080"/>
                </a:lnSpc>
              </a:pPr>
              <a:t>176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97916388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75559" y="4490437"/>
            <a:ext cx="4665957" cy="15438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675559" y="4490424"/>
            <a:ext cx="4665980" cy="1544320"/>
          </a:xfrm>
          <a:custGeom>
            <a:avLst/>
            <a:gdLst/>
            <a:ahLst/>
            <a:cxnLst/>
            <a:rect l="l" t="t" r="r" b="b"/>
            <a:pathLst>
              <a:path w="3499485" h="1158239">
                <a:moveTo>
                  <a:pt x="0" y="1157872"/>
                </a:moveTo>
                <a:lnTo>
                  <a:pt x="1070202" y="0"/>
                </a:lnTo>
                <a:lnTo>
                  <a:pt x="3499470" y="0"/>
                </a:lnTo>
                <a:lnTo>
                  <a:pt x="2429272" y="1157872"/>
                </a:lnTo>
                <a:lnTo>
                  <a:pt x="0" y="1157872"/>
                </a:lnTo>
                <a:close/>
              </a:path>
            </a:pathLst>
          </a:custGeom>
          <a:ln w="12699">
            <a:solidFill>
              <a:srgbClr val="1C7E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722937" y="4183658"/>
            <a:ext cx="2248747" cy="1399540"/>
          </a:xfrm>
          <a:custGeom>
            <a:avLst/>
            <a:gdLst/>
            <a:ahLst/>
            <a:cxnLst/>
            <a:rect l="l" t="t" r="r" b="b"/>
            <a:pathLst>
              <a:path w="1686560" h="1049654">
                <a:moveTo>
                  <a:pt x="0" y="0"/>
                </a:moveTo>
                <a:lnTo>
                  <a:pt x="1686514" y="0"/>
                </a:lnTo>
                <a:lnTo>
                  <a:pt x="1686514" y="1049422"/>
                </a:lnTo>
                <a:lnTo>
                  <a:pt x="0" y="10494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9293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971624" y="3717259"/>
            <a:ext cx="466513" cy="1866053"/>
          </a:xfrm>
          <a:custGeom>
            <a:avLst/>
            <a:gdLst/>
            <a:ahLst/>
            <a:cxnLst/>
            <a:rect l="l" t="t" r="r" b="b"/>
            <a:pathLst>
              <a:path w="349885" h="1399539">
                <a:moveTo>
                  <a:pt x="0" y="1399222"/>
                </a:moveTo>
                <a:lnTo>
                  <a:pt x="0" y="349799"/>
                </a:lnTo>
                <a:lnTo>
                  <a:pt x="349824" y="0"/>
                </a:lnTo>
                <a:lnTo>
                  <a:pt x="349824" y="1049397"/>
                </a:lnTo>
                <a:lnTo>
                  <a:pt x="0" y="1399222"/>
                </a:lnTo>
                <a:close/>
              </a:path>
            </a:pathLst>
          </a:custGeom>
          <a:solidFill>
            <a:srgbClr val="CACACA">
              <a:alpha val="9293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722938" y="3717260"/>
            <a:ext cx="2715260" cy="466513"/>
          </a:xfrm>
          <a:custGeom>
            <a:avLst/>
            <a:gdLst/>
            <a:ahLst/>
            <a:cxnLst/>
            <a:rect l="l" t="t" r="r" b="b"/>
            <a:pathLst>
              <a:path w="2036445" h="349885">
                <a:moveTo>
                  <a:pt x="1686514" y="349799"/>
                </a:moveTo>
                <a:lnTo>
                  <a:pt x="0" y="349799"/>
                </a:lnTo>
                <a:lnTo>
                  <a:pt x="349801" y="0"/>
                </a:lnTo>
                <a:lnTo>
                  <a:pt x="2036338" y="0"/>
                </a:lnTo>
                <a:lnTo>
                  <a:pt x="1686514" y="349799"/>
                </a:lnTo>
                <a:close/>
              </a:path>
            </a:pathLst>
          </a:custGeom>
          <a:solidFill>
            <a:srgbClr val="FFFFFF">
              <a:alpha val="9293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722938" y="3717259"/>
            <a:ext cx="2715260" cy="1866053"/>
          </a:xfrm>
          <a:custGeom>
            <a:avLst/>
            <a:gdLst/>
            <a:ahLst/>
            <a:cxnLst/>
            <a:rect l="l" t="t" r="r" b="b"/>
            <a:pathLst>
              <a:path w="2036445" h="1399539">
                <a:moveTo>
                  <a:pt x="0" y="349799"/>
                </a:moveTo>
                <a:lnTo>
                  <a:pt x="349801" y="0"/>
                </a:lnTo>
                <a:lnTo>
                  <a:pt x="2036338" y="0"/>
                </a:lnTo>
                <a:lnTo>
                  <a:pt x="2036338" y="1049397"/>
                </a:lnTo>
                <a:lnTo>
                  <a:pt x="1686514" y="1399222"/>
                </a:lnTo>
                <a:lnTo>
                  <a:pt x="0" y="1399222"/>
                </a:lnTo>
                <a:lnTo>
                  <a:pt x="0" y="349799"/>
                </a:lnTo>
                <a:close/>
              </a:path>
            </a:pathLst>
          </a:custGeom>
          <a:ln w="12699">
            <a:solidFill>
              <a:srgbClr val="1C7E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722938" y="3717260"/>
            <a:ext cx="2715260" cy="466513"/>
          </a:xfrm>
          <a:custGeom>
            <a:avLst/>
            <a:gdLst/>
            <a:ahLst/>
            <a:cxnLst/>
            <a:rect l="l" t="t" r="r" b="b"/>
            <a:pathLst>
              <a:path w="2036445" h="349885">
                <a:moveTo>
                  <a:pt x="0" y="349799"/>
                </a:moveTo>
                <a:lnTo>
                  <a:pt x="1686514" y="349799"/>
                </a:lnTo>
                <a:lnTo>
                  <a:pt x="2036338" y="0"/>
                </a:lnTo>
              </a:path>
            </a:pathLst>
          </a:custGeom>
          <a:ln w="12699">
            <a:solidFill>
              <a:srgbClr val="1C7E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971623" y="4183658"/>
            <a:ext cx="0" cy="1399540"/>
          </a:xfrm>
          <a:custGeom>
            <a:avLst/>
            <a:gdLst/>
            <a:ahLst/>
            <a:cxnLst/>
            <a:rect l="l" t="t" r="r" b="b"/>
            <a:pathLst>
              <a:path h="1049654">
                <a:moveTo>
                  <a:pt x="0" y="0"/>
                </a:moveTo>
                <a:lnTo>
                  <a:pt x="0" y="1049422"/>
                </a:lnTo>
              </a:path>
            </a:pathLst>
          </a:custGeom>
          <a:ln w="12699">
            <a:solidFill>
              <a:srgbClr val="1C7E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325993" y="4796665"/>
            <a:ext cx="1047447" cy="19784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722938" y="3177834"/>
            <a:ext cx="2715260" cy="458893"/>
          </a:xfrm>
          <a:custGeom>
            <a:avLst/>
            <a:gdLst/>
            <a:ahLst/>
            <a:cxnLst/>
            <a:rect l="l" t="t" r="r" b="b"/>
            <a:pathLst>
              <a:path w="2036445" h="344169">
                <a:moveTo>
                  <a:pt x="1718589" y="343769"/>
                </a:moveTo>
                <a:lnTo>
                  <a:pt x="0" y="343769"/>
                </a:lnTo>
                <a:lnTo>
                  <a:pt x="317746" y="0"/>
                </a:lnTo>
                <a:lnTo>
                  <a:pt x="2036338" y="0"/>
                </a:lnTo>
                <a:lnTo>
                  <a:pt x="1718589" y="343769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722938" y="3177834"/>
            <a:ext cx="2715260" cy="458893"/>
          </a:xfrm>
          <a:custGeom>
            <a:avLst/>
            <a:gdLst/>
            <a:ahLst/>
            <a:cxnLst/>
            <a:rect l="l" t="t" r="r" b="b"/>
            <a:pathLst>
              <a:path w="2036445" h="344169">
                <a:moveTo>
                  <a:pt x="0" y="343769"/>
                </a:moveTo>
                <a:lnTo>
                  <a:pt x="317746" y="0"/>
                </a:lnTo>
                <a:lnTo>
                  <a:pt x="2036338" y="0"/>
                </a:lnTo>
                <a:lnTo>
                  <a:pt x="1718589" y="343769"/>
                </a:lnTo>
                <a:lnTo>
                  <a:pt x="0" y="343769"/>
                </a:lnTo>
                <a:close/>
              </a:path>
            </a:pathLst>
          </a:custGeom>
          <a:ln w="12699">
            <a:solidFill>
              <a:srgbClr val="1C7E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892193" y="3650359"/>
            <a:ext cx="255265" cy="31366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80731" y="1212131"/>
            <a:ext cx="4907757" cy="244264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838389" y="5365588"/>
            <a:ext cx="1442632" cy="25181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572567" y="4101039"/>
            <a:ext cx="3776709" cy="20716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423864" y="3370480"/>
            <a:ext cx="2882859" cy="20796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479161" y="2883042"/>
            <a:ext cx="1792527" cy="20796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483260" y="2240810"/>
            <a:ext cx="2129256" cy="20696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80731" y="3757567"/>
            <a:ext cx="1700303" cy="26253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60690" y="4128643"/>
            <a:ext cx="1942404" cy="26253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78086" y="4497936"/>
            <a:ext cx="932671" cy="21014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483274" y="1551455"/>
            <a:ext cx="1318793" cy="20716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481157" y="1880663"/>
            <a:ext cx="971803" cy="15736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>
            <a:spLocks noGrp="1"/>
          </p:cNvSpPr>
          <p:nvPr>
            <p:ph type="title"/>
          </p:nvPr>
        </p:nvSpPr>
        <p:spPr>
          <a:xfrm>
            <a:off x="510599" y="384522"/>
            <a:ext cx="2611967" cy="571096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z="3600" spc="-7" dirty="0"/>
              <a:t>Fast</a:t>
            </a:r>
            <a:r>
              <a:rPr sz="3600" spc="-127" dirty="0"/>
              <a:t> </a:t>
            </a:r>
            <a:r>
              <a:rPr sz="3600" spc="-7" dirty="0"/>
              <a:t>R-CNN</a:t>
            </a:r>
          </a:p>
        </p:txBody>
      </p:sp>
      <p:sp>
        <p:nvSpPr>
          <p:cNvPr id="26" name="object 26"/>
          <p:cNvSpPr txBox="1"/>
          <p:nvPr/>
        </p:nvSpPr>
        <p:spPr>
          <a:xfrm>
            <a:off x="7361789" y="5758301"/>
            <a:ext cx="4555067" cy="173551"/>
          </a:xfrm>
          <a:prstGeom prst="rect">
            <a:avLst/>
          </a:prstGeom>
        </p:spPr>
        <p:txBody>
          <a:bodyPr vert="horz" wrap="square" lIns="0" tIns="4233" rIns="0" bIns="0" rtlCol="0">
            <a:spAutoFit/>
          </a:bodyPr>
          <a:lstStyle/>
          <a:p>
            <a:pPr marL="16933">
              <a:spcBef>
                <a:spcPts val="33"/>
              </a:spcBef>
            </a:pPr>
            <a:r>
              <a:rPr sz="1100" spc="-7" dirty="0">
                <a:latin typeface="Arial"/>
                <a:cs typeface="Arial"/>
              </a:rPr>
              <a:t>Girshick, “Fast R-CNN”, ICCV</a:t>
            </a:r>
            <a:r>
              <a:rPr sz="1100" spc="-13" dirty="0">
                <a:latin typeface="Arial"/>
                <a:cs typeface="Arial"/>
              </a:rPr>
              <a:t> </a:t>
            </a:r>
            <a:r>
              <a:rPr sz="1100" spc="-7" dirty="0">
                <a:latin typeface="Arial"/>
                <a:cs typeface="Arial"/>
              </a:rPr>
              <a:t>2015.</a:t>
            </a:r>
            <a:endParaRPr sz="1100" dirty="0">
              <a:latin typeface="Arial"/>
              <a:cs typeface="Arial"/>
            </a:endParaRPr>
          </a:p>
        </p:txBody>
      </p:sp>
      <p:sp>
        <p:nvSpPr>
          <p:cNvPr id="27" name="object 27"/>
          <p:cNvSpPr txBox="1">
            <a:spLocks noGrp="1"/>
          </p:cNvSpPr>
          <p:nvPr>
            <p:ph type="ftr" sz="quarter" idx="5"/>
          </p:nvPr>
        </p:nvSpPr>
        <p:spPr>
          <a:xfrm>
            <a:off x="4038600" y="6340140"/>
            <a:ext cx="4114800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0"/>
              </a:lnSpc>
            </a:pPr>
            <a:r>
              <a:rPr spc="-7" dirty="0"/>
              <a:t>Lecture 11</a:t>
            </a:r>
            <a:r>
              <a:rPr spc="-113" dirty="0"/>
              <a:t> </a:t>
            </a:r>
            <a:r>
              <a:rPr dirty="0"/>
              <a:t>-</a:t>
            </a:r>
          </a:p>
        </p:txBody>
      </p:sp>
      <p:sp>
        <p:nvSpPr>
          <p:cNvPr id="28" name="object 28"/>
          <p:cNvSpPr txBox="1"/>
          <p:nvPr/>
        </p:nvSpPr>
        <p:spPr>
          <a:xfrm>
            <a:off x="9942018" y="6273191"/>
            <a:ext cx="2085340" cy="41232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0"/>
              </a:lnSpc>
            </a:pPr>
            <a:r>
              <a:rPr sz="2700" spc="-7" dirty="0">
                <a:solidFill>
                  <a:srgbClr val="FFFFFF"/>
                </a:solidFill>
                <a:latin typeface="Arial"/>
                <a:cs typeface="Arial"/>
              </a:rPr>
              <a:t>May 10,</a:t>
            </a:r>
            <a:r>
              <a:rPr sz="2700" spc="-11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00" spc="-7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2700">
              <a:latin typeface="Arial"/>
              <a:cs typeface="Arial"/>
            </a:endParaRPr>
          </a:p>
        </p:txBody>
      </p:sp>
      <p:sp>
        <p:nvSpPr>
          <p:cNvPr id="30" name="object 30"/>
          <p:cNvSpPr txBox="1">
            <a:spLocks noGrp="1"/>
          </p:cNvSpPr>
          <p:nvPr>
            <p:ph type="sldNum" sz="quarter" idx="7"/>
          </p:nvPr>
        </p:nvSpPr>
        <p:spPr>
          <a:xfrm>
            <a:off x="8610600" y="6340140"/>
            <a:ext cx="2743200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3866">
              <a:lnSpc>
                <a:spcPts val="3080"/>
              </a:lnSpc>
            </a:pPr>
            <a:fld id="{81D60167-4931-47E6-BA6A-407CBD079E47}" type="slidenum">
              <a:rPr dirty="0"/>
              <a:pPr marL="33866">
                <a:lnSpc>
                  <a:spcPts val="3080"/>
                </a:lnSpc>
              </a:pPr>
              <a:t>177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78277617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75559" y="4490437"/>
            <a:ext cx="4665957" cy="15438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675559" y="4490424"/>
            <a:ext cx="4665980" cy="1544320"/>
          </a:xfrm>
          <a:custGeom>
            <a:avLst/>
            <a:gdLst/>
            <a:ahLst/>
            <a:cxnLst/>
            <a:rect l="l" t="t" r="r" b="b"/>
            <a:pathLst>
              <a:path w="3499485" h="1158239">
                <a:moveTo>
                  <a:pt x="0" y="1157872"/>
                </a:moveTo>
                <a:lnTo>
                  <a:pt x="1070202" y="0"/>
                </a:lnTo>
                <a:lnTo>
                  <a:pt x="3499470" y="0"/>
                </a:lnTo>
                <a:lnTo>
                  <a:pt x="2429272" y="1157872"/>
                </a:lnTo>
                <a:lnTo>
                  <a:pt x="0" y="1157872"/>
                </a:lnTo>
                <a:close/>
              </a:path>
            </a:pathLst>
          </a:custGeom>
          <a:ln w="12699">
            <a:solidFill>
              <a:srgbClr val="1C7E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722937" y="4183658"/>
            <a:ext cx="2248747" cy="1399540"/>
          </a:xfrm>
          <a:custGeom>
            <a:avLst/>
            <a:gdLst/>
            <a:ahLst/>
            <a:cxnLst/>
            <a:rect l="l" t="t" r="r" b="b"/>
            <a:pathLst>
              <a:path w="1686560" h="1049654">
                <a:moveTo>
                  <a:pt x="0" y="0"/>
                </a:moveTo>
                <a:lnTo>
                  <a:pt x="1686514" y="0"/>
                </a:lnTo>
                <a:lnTo>
                  <a:pt x="1686514" y="1049422"/>
                </a:lnTo>
                <a:lnTo>
                  <a:pt x="0" y="1049422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9293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971624" y="3717259"/>
            <a:ext cx="466513" cy="1866053"/>
          </a:xfrm>
          <a:custGeom>
            <a:avLst/>
            <a:gdLst/>
            <a:ahLst/>
            <a:cxnLst/>
            <a:rect l="l" t="t" r="r" b="b"/>
            <a:pathLst>
              <a:path w="349885" h="1399539">
                <a:moveTo>
                  <a:pt x="0" y="1399222"/>
                </a:moveTo>
                <a:lnTo>
                  <a:pt x="0" y="349799"/>
                </a:lnTo>
                <a:lnTo>
                  <a:pt x="349824" y="0"/>
                </a:lnTo>
                <a:lnTo>
                  <a:pt x="349824" y="1049397"/>
                </a:lnTo>
                <a:lnTo>
                  <a:pt x="0" y="1399222"/>
                </a:lnTo>
                <a:close/>
              </a:path>
            </a:pathLst>
          </a:custGeom>
          <a:solidFill>
            <a:srgbClr val="CACACA">
              <a:alpha val="9293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722938" y="3717260"/>
            <a:ext cx="2715260" cy="466513"/>
          </a:xfrm>
          <a:custGeom>
            <a:avLst/>
            <a:gdLst/>
            <a:ahLst/>
            <a:cxnLst/>
            <a:rect l="l" t="t" r="r" b="b"/>
            <a:pathLst>
              <a:path w="2036445" h="349885">
                <a:moveTo>
                  <a:pt x="1686514" y="349799"/>
                </a:moveTo>
                <a:lnTo>
                  <a:pt x="0" y="349799"/>
                </a:lnTo>
                <a:lnTo>
                  <a:pt x="349801" y="0"/>
                </a:lnTo>
                <a:lnTo>
                  <a:pt x="2036338" y="0"/>
                </a:lnTo>
                <a:lnTo>
                  <a:pt x="1686514" y="349799"/>
                </a:lnTo>
                <a:close/>
              </a:path>
            </a:pathLst>
          </a:custGeom>
          <a:solidFill>
            <a:srgbClr val="FFFFFF">
              <a:alpha val="9293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722938" y="3717259"/>
            <a:ext cx="2715260" cy="1866053"/>
          </a:xfrm>
          <a:custGeom>
            <a:avLst/>
            <a:gdLst/>
            <a:ahLst/>
            <a:cxnLst/>
            <a:rect l="l" t="t" r="r" b="b"/>
            <a:pathLst>
              <a:path w="2036445" h="1399539">
                <a:moveTo>
                  <a:pt x="0" y="349799"/>
                </a:moveTo>
                <a:lnTo>
                  <a:pt x="349801" y="0"/>
                </a:lnTo>
                <a:lnTo>
                  <a:pt x="2036338" y="0"/>
                </a:lnTo>
                <a:lnTo>
                  <a:pt x="2036338" y="1049397"/>
                </a:lnTo>
                <a:lnTo>
                  <a:pt x="1686514" y="1399222"/>
                </a:lnTo>
                <a:lnTo>
                  <a:pt x="0" y="1399222"/>
                </a:lnTo>
                <a:lnTo>
                  <a:pt x="0" y="349799"/>
                </a:lnTo>
                <a:close/>
              </a:path>
            </a:pathLst>
          </a:custGeom>
          <a:ln w="12699">
            <a:solidFill>
              <a:srgbClr val="1C7E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722938" y="3717260"/>
            <a:ext cx="2715260" cy="466513"/>
          </a:xfrm>
          <a:custGeom>
            <a:avLst/>
            <a:gdLst/>
            <a:ahLst/>
            <a:cxnLst/>
            <a:rect l="l" t="t" r="r" b="b"/>
            <a:pathLst>
              <a:path w="2036445" h="349885">
                <a:moveTo>
                  <a:pt x="0" y="349799"/>
                </a:moveTo>
                <a:lnTo>
                  <a:pt x="1686514" y="349799"/>
                </a:lnTo>
                <a:lnTo>
                  <a:pt x="2036338" y="0"/>
                </a:lnTo>
              </a:path>
            </a:pathLst>
          </a:custGeom>
          <a:ln w="12699">
            <a:solidFill>
              <a:srgbClr val="1C7E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971623" y="4183658"/>
            <a:ext cx="0" cy="1399540"/>
          </a:xfrm>
          <a:custGeom>
            <a:avLst/>
            <a:gdLst/>
            <a:ahLst/>
            <a:cxnLst/>
            <a:rect l="l" t="t" r="r" b="b"/>
            <a:pathLst>
              <a:path h="1049654">
                <a:moveTo>
                  <a:pt x="0" y="0"/>
                </a:moveTo>
                <a:lnTo>
                  <a:pt x="0" y="1049422"/>
                </a:lnTo>
              </a:path>
            </a:pathLst>
          </a:custGeom>
          <a:ln w="12699">
            <a:solidFill>
              <a:srgbClr val="1C7E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325993" y="4796665"/>
            <a:ext cx="1047447" cy="19784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722938" y="3177834"/>
            <a:ext cx="2715260" cy="458893"/>
          </a:xfrm>
          <a:custGeom>
            <a:avLst/>
            <a:gdLst/>
            <a:ahLst/>
            <a:cxnLst/>
            <a:rect l="l" t="t" r="r" b="b"/>
            <a:pathLst>
              <a:path w="2036445" h="344169">
                <a:moveTo>
                  <a:pt x="1718589" y="343769"/>
                </a:moveTo>
                <a:lnTo>
                  <a:pt x="0" y="343769"/>
                </a:lnTo>
                <a:lnTo>
                  <a:pt x="317746" y="0"/>
                </a:lnTo>
                <a:lnTo>
                  <a:pt x="2036338" y="0"/>
                </a:lnTo>
                <a:lnTo>
                  <a:pt x="1718589" y="343769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722938" y="3177834"/>
            <a:ext cx="2715260" cy="458893"/>
          </a:xfrm>
          <a:custGeom>
            <a:avLst/>
            <a:gdLst/>
            <a:ahLst/>
            <a:cxnLst/>
            <a:rect l="l" t="t" r="r" b="b"/>
            <a:pathLst>
              <a:path w="2036445" h="344169">
                <a:moveTo>
                  <a:pt x="0" y="343769"/>
                </a:moveTo>
                <a:lnTo>
                  <a:pt x="317746" y="0"/>
                </a:lnTo>
                <a:lnTo>
                  <a:pt x="2036338" y="0"/>
                </a:lnTo>
                <a:lnTo>
                  <a:pt x="1718589" y="343769"/>
                </a:lnTo>
                <a:lnTo>
                  <a:pt x="0" y="343769"/>
                </a:lnTo>
                <a:close/>
              </a:path>
            </a:pathLst>
          </a:custGeom>
          <a:ln w="12699">
            <a:solidFill>
              <a:srgbClr val="1C7E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892193" y="3650359"/>
            <a:ext cx="255265" cy="31366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775160" y="1212132"/>
            <a:ext cx="2513328" cy="237436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838389" y="5365588"/>
            <a:ext cx="1442632" cy="25181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510599" y="508914"/>
            <a:ext cx="2611967" cy="322310"/>
          </a:xfrm>
          <a:prstGeom prst="rect">
            <a:avLst/>
          </a:prstGeom>
        </p:spPr>
        <p:txBody>
          <a:bodyPr vert="horz" wrap="square" lIns="0" tIns="14393" rIns="0" bIns="0" rtlCol="0">
            <a:spAutoFit/>
          </a:bodyPr>
          <a:lstStyle/>
          <a:p>
            <a:pPr marL="16933" marR="6773">
              <a:lnSpc>
                <a:spcPct val="100400"/>
              </a:lnSpc>
              <a:spcBef>
                <a:spcPts val="113"/>
              </a:spcBef>
            </a:pPr>
            <a:r>
              <a:rPr sz="2000" spc="-7" dirty="0"/>
              <a:t>Fast</a:t>
            </a:r>
            <a:r>
              <a:rPr sz="2000" spc="-140" dirty="0"/>
              <a:t> </a:t>
            </a:r>
            <a:r>
              <a:rPr sz="2000" spc="-7" dirty="0"/>
              <a:t>R-CNN  (Training)</a:t>
            </a:r>
          </a:p>
        </p:txBody>
      </p:sp>
      <p:sp>
        <p:nvSpPr>
          <p:cNvPr id="17" name="object 17"/>
          <p:cNvSpPr/>
          <p:nvPr/>
        </p:nvSpPr>
        <p:spPr>
          <a:xfrm>
            <a:off x="3915660" y="535699"/>
            <a:ext cx="2747433" cy="363220"/>
          </a:xfrm>
          <a:custGeom>
            <a:avLst/>
            <a:gdLst/>
            <a:ahLst/>
            <a:cxnLst/>
            <a:rect l="l" t="t" r="r" b="b"/>
            <a:pathLst>
              <a:path w="2060575" h="272415">
                <a:moveTo>
                  <a:pt x="0" y="0"/>
                </a:moveTo>
                <a:lnTo>
                  <a:pt x="2060095" y="0"/>
                </a:lnTo>
                <a:lnTo>
                  <a:pt x="2060095" y="272399"/>
                </a:lnTo>
                <a:lnTo>
                  <a:pt x="0" y="2723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28AE8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050269" y="649975"/>
            <a:ext cx="2394345" cy="20716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860159" y="950878"/>
            <a:ext cx="280532" cy="26807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715525" y="1020681"/>
            <a:ext cx="255332" cy="31333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940062" y="622973"/>
            <a:ext cx="1370788" cy="16629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7361789" y="5758301"/>
            <a:ext cx="4555067" cy="173551"/>
          </a:xfrm>
          <a:prstGeom prst="rect">
            <a:avLst/>
          </a:prstGeom>
        </p:spPr>
        <p:txBody>
          <a:bodyPr vert="horz" wrap="square" lIns="0" tIns="4233" rIns="0" bIns="0" rtlCol="0">
            <a:spAutoFit/>
          </a:bodyPr>
          <a:lstStyle/>
          <a:p>
            <a:pPr marL="16933">
              <a:spcBef>
                <a:spcPts val="33"/>
              </a:spcBef>
            </a:pPr>
            <a:r>
              <a:rPr sz="1100" spc="-7" dirty="0">
                <a:latin typeface="Arial"/>
                <a:cs typeface="Arial"/>
              </a:rPr>
              <a:t>Girshick, “Fast R-CNN”, ICCV</a:t>
            </a:r>
            <a:r>
              <a:rPr sz="1100" spc="-13" dirty="0">
                <a:latin typeface="Arial"/>
                <a:cs typeface="Arial"/>
              </a:rPr>
              <a:t> </a:t>
            </a:r>
            <a:r>
              <a:rPr sz="1100" spc="-7" dirty="0">
                <a:latin typeface="Arial"/>
                <a:cs typeface="Arial"/>
              </a:rPr>
              <a:t>2015.</a:t>
            </a:r>
            <a:endParaRPr sz="1100" dirty="0">
              <a:latin typeface="Arial"/>
              <a:cs typeface="Arial"/>
            </a:endParaRPr>
          </a:p>
        </p:txBody>
      </p:sp>
      <p:sp>
        <p:nvSpPr>
          <p:cNvPr id="23" name="object 23"/>
          <p:cNvSpPr txBox="1">
            <a:spLocks noGrp="1"/>
          </p:cNvSpPr>
          <p:nvPr>
            <p:ph type="ftr" sz="quarter" idx="5"/>
          </p:nvPr>
        </p:nvSpPr>
        <p:spPr>
          <a:xfrm>
            <a:off x="4038600" y="6340140"/>
            <a:ext cx="4114800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0"/>
              </a:lnSpc>
            </a:pPr>
            <a:r>
              <a:rPr spc="-7" dirty="0"/>
              <a:t>Lecture 11</a:t>
            </a:r>
            <a:r>
              <a:rPr spc="-113" dirty="0"/>
              <a:t> </a:t>
            </a:r>
            <a:r>
              <a:rPr dirty="0"/>
              <a:t>-</a:t>
            </a:r>
          </a:p>
        </p:txBody>
      </p:sp>
      <p:sp>
        <p:nvSpPr>
          <p:cNvPr id="24" name="object 24"/>
          <p:cNvSpPr txBox="1"/>
          <p:nvPr/>
        </p:nvSpPr>
        <p:spPr>
          <a:xfrm>
            <a:off x="9942018" y="6273191"/>
            <a:ext cx="2085340" cy="41232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0"/>
              </a:lnSpc>
            </a:pPr>
            <a:r>
              <a:rPr sz="2700" spc="-7" dirty="0">
                <a:solidFill>
                  <a:srgbClr val="FFFFFF"/>
                </a:solidFill>
                <a:latin typeface="Arial"/>
                <a:cs typeface="Arial"/>
              </a:rPr>
              <a:t>May 10,</a:t>
            </a:r>
            <a:r>
              <a:rPr sz="2700" spc="-11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00" spc="-7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2700">
              <a:latin typeface="Arial"/>
              <a:cs typeface="Arial"/>
            </a:endParaRPr>
          </a:p>
        </p:txBody>
      </p:sp>
      <p:sp>
        <p:nvSpPr>
          <p:cNvPr id="26" name="object 26"/>
          <p:cNvSpPr txBox="1">
            <a:spLocks noGrp="1"/>
          </p:cNvSpPr>
          <p:nvPr>
            <p:ph type="sldNum" sz="quarter" idx="7"/>
          </p:nvPr>
        </p:nvSpPr>
        <p:spPr>
          <a:xfrm>
            <a:off x="8610600" y="6340140"/>
            <a:ext cx="2743200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3866">
              <a:lnSpc>
                <a:spcPts val="3080"/>
              </a:lnSpc>
            </a:pPr>
            <a:fld id="{81D60167-4931-47E6-BA6A-407CBD079E47}" type="slidenum">
              <a:rPr dirty="0"/>
              <a:pPr marL="33866">
                <a:lnSpc>
                  <a:spcPts val="3080"/>
                </a:lnSpc>
              </a:pPr>
              <a:t>178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61606402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75559" y="4490425"/>
            <a:ext cx="4665991" cy="15439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675559" y="4490424"/>
            <a:ext cx="4666827" cy="1544320"/>
          </a:xfrm>
          <a:custGeom>
            <a:avLst/>
            <a:gdLst/>
            <a:ahLst/>
            <a:cxnLst/>
            <a:rect l="l" t="t" r="r" b="b"/>
            <a:pathLst>
              <a:path w="3500120" h="1158239">
                <a:moveTo>
                  <a:pt x="0" y="1157997"/>
                </a:moveTo>
                <a:lnTo>
                  <a:pt x="1070325" y="0"/>
                </a:lnTo>
                <a:lnTo>
                  <a:pt x="3499495" y="0"/>
                </a:lnTo>
                <a:lnTo>
                  <a:pt x="2429172" y="1157997"/>
                </a:lnTo>
                <a:lnTo>
                  <a:pt x="0" y="1157997"/>
                </a:lnTo>
                <a:close/>
              </a:path>
            </a:pathLst>
          </a:custGeom>
          <a:ln w="12699">
            <a:solidFill>
              <a:srgbClr val="1C7E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722938" y="4183658"/>
            <a:ext cx="2249593" cy="1399540"/>
          </a:xfrm>
          <a:custGeom>
            <a:avLst/>
            <a:gdLst/>
            <a:ahLst/>
            <a:cxnLst/>
            <a:rect l="l" t="t" r="r" b="b"/>
            <a:pathLst>
              <a:path w="1687195" h="1049654">
                <a:moveTo>
                  <a:pt x="0" y="0"/>
                </a:moveTo>
                <a:lnTo>
                  <a:pt x="1686589" y="0"/>
                </a:lnTo>
                <a:lnTo>
                  <a:pt x="1686589" y="1049397"/>
                </a:lnTo>
                <a:lnTo>
                  <a:pt x="0" y="1049397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9293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971724" y="3717259"/>
            <a:ext cx="466513" cy="1866053"/>
          </a:xfrm>
          <a:custGeom>
            <a:avLst/>
            <a:gdLst/>
            <a:ahLst/>
            <a:cxnLst/>
            <a:rect l="l" t="t" r="r" b="b"/>
            <a:pathLst>
              <a:path w="349885" h="1399539">
                <a:moveTo>
                  <a:pt x="0" y="1399197"/>
                </a:moveTo>
                <a:lnTo>
                  <a:pt x="0" y="349799"/>
                </a:lnTo>
                <a:lnTo>
                  <a:pt x="349799" y="0"/>
                </a:lnTo>
                <a:lnTo>
                  <a:pt x="349799" y="1049397"/>
                </a:lnTo>
                <a:lnTo>
                  <a:pt x="0" y="1399197"/>
                </a:lnTo>
                <a:close/>
              </a:path>
            </a:pathLst>
          </a:custGeom>
          <a:solidFill>
            <a:srgbClr val="CACACA">
              <a:alpha val="9293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722938" y="3717260"/>
            <a:ext cx="2715260" cy="466513"/>
          </a:xfrm>
          <a:custGeom>
            <a:avLst/>
            <a:gdLst/>
            <a:ahLst/>
            <a:cxnLst/>
            <a:rect l="l" t="t" r="r" b="b"/>
            <a:pathLst>
              <a:path w="2036445" h="349885">
                <a:moveTo>
                  <a:pt x="1686589" y="349799"/>
                </a:moveTo>
                <a:lnTo>
                  <a:pt x="0" y="349799"/>
                </a:lnTo>
                <a:lnTo>
                  <a:pt x="349799" y="0"/>
                </a:lnTo>
                <a:lnTo>
                  <a:pt x="2036388" y="0"/>
                </a:lnTo>
                <a:lnTo>
                  <a:pt x="1686589" y="349799"/>
                </a:lnTo>
                <a:close/>
              </a:path>
            </a:pathLst>
          </a:custGeom>
          <a:solidFill>
            <a:srgbClr val="FFFFFF">
              <a:alpha val="9293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722938" y="3717259"/>
            <a:ext cx="2715260" cy="1866053"/>
          </a:xfrm>
          <a:custGeom>
            <a:avLst/>
            <a:gdLst/>
            <a:ahLst/>
            <a:cxnLst/>
            <a:rect l="l" t="t" r="r" b="b"/>
            <a:pathLst>
              <a:path w="2036445" h="1399539">
                <a:moveTo>
                  <a:pt x="0" y="349799"/>
                </a:moveTo>
                <a:lnTo>
                  <a:pt x="349799" y="0"/>
                </a:lnTo>
                <a:lnTo>
                  <a:pt x="2036388" y="0"/>
                </a:lnTo>
                <a:lnTo>
                  <a:pt x="2036388" y="1049397"/>
                </a:lnTo>
                <a:lnTo>
                  <a:pt x="1686589" y="1399197"/>
                </a:lnTo>
                <a:lnTo>
                  <a:pt x="0" y="1399197"/>
                </a:lnTo>
                <a:lnTo>
                  <a:pt x="0" y="349799"/>
                </a:lnTo>
                <a:close/>
              </a:path>
            </a:pathLst>
          </a:custGeom>
          <a:ln w="12699">
            <a:solidFill>
              <a:srgbClr val="1C7E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722938" y="3717260"/>
            <a:ext cx="2715260" cy="466513"/>
          </a:xfrm>
          <a:custGeom>
            <a:avLst/>
            <a:gdLst/>
            <a:ahLst/>
            <a:cxnLst/>
            <a:rect l="l" t="t" r="r" b="b"/>
            <a:pathLst>
              <a:path w="2036445" h="349885">
                <a:moveTo>
                  <a:pt x="0" y="349799"/>
                </a:moveTo>
                <a:lnTo>
                  <a:pt x="1686589" y="349799"/>
                </a:lnTo>
                <a:lnTo>
                  <a:pt x="2036388" y="0"/>
                </a:lnTo>
              </a:path>
            </a:pathLst>
          </a:custGeom>
          <a:ln w="12699">
            <a:solidFill>
              <a:srgbClr val="1C7E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971723" y="4183658"/>
            <a:ext cx="0" cy="1399540"/>
          </a:xfrm>
          <a:custGeom>
            <a:avLst/>
            <a:gdLst/>
            <a:ahLst/>
            <a:cxnLst/>
            <a:rect l="l" t="t" r="r" b="b"/>
            <a:pathLst>
              <a:path h="1049654">
                <a:moveTo>
                  <a:pt x="0" y="0"/>
                </a:moveTo>
                <a:lnTo>
                  <a:pt x="0" y="1049397"/>
                </a:lnTo>
              </a:path>
            </a:pathLst>
          </a:custGeom>
          <a:ln w="12699">
            <a:solidFill>
              <a:srgbClr val="1C7E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326041" y="4796643"/>
            <a:ext cx="1047448" cy="19784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722938" y="3177834"/>
            <a:ext cx="2715260" cy="458893"/>
          </a:xfrm>
          <a:custGeom>
            <a:avLst/>
            <a:gdLst/>
            <a:ahLst/>
            <a:cxnLst/>
            <a:rect l="l" t="t" r="r" b="b"/>
            <a:pathLst>
              <a:path w="2036445" h="344169">
                <a:moveTo>
                  <a:pt x="1718614" y="343794"/>
                </a:moveTo>
                <a:lnTo>
                  <a:pt x="0" y="343794"/>
                </a:lnTo>
                <a:lnTo>
                  <a:pt x="317769" y="0"/>
                </a:lnTo>
                <a:lnTo>
                  <a:pt x="2036388" y="0"/>
                </a:lnTo>
                <a:lnTo>
                  <a:pt x="1718614" y="343794"/>
                </a:lnTo>
                <a:close/>
              </a:path>
            </a:pathLst>
          </a:custGeom>
          <a:solidFill>
            <a:srgbClr val="E6E6E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722938" y="3177834"/>
            <a:ext cx="2715260" cy="458893"/>
          </a:xfrm>
          <a:custGeom>
            <a:avLst/>
            <a:gdLst/>
            <a:ahLst/>
            <a:cxnLst/>
            <a:rect l="l" t="t" r="r" b="b"/>
            <a:pathLst>
              <a:path w="2036445" h="344169">
                <a:moveTo>
                  <a:pt x="0" y="343794"/>
                </a:moveTo>
                <a:lnTo>
                  <a:pt x="317769" y="0"/>
                </a:lnTo>
                <a:lnTo>
                  <a:pt x="2036388" y="0"/>
                </a:lnTo>
                <a:lnTo>
                  <a:pt x="1718614" y="343794"/>
                </a:lnTo>
                <a:lnTo>
                  <a:pt x="0" y="343794"/>
                </a:lnTo>
                <a:close/>
              </a:path>
            </a:pathLst>
          </a:custGeom>
          <a:ln w="12699">
            <a:solidFill>
              <a:srgbClr val="1C7E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892193" y="3650359"/>
            <a:ext cx="255332" cy="3137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775160" y="1212131"/>
            <a:ext cx="2513195" cy="237446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838389" y="5365588"/>
            <a:ext cx="1442632" cy="25181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510599" y="508914"/>
            <a:ext cx="3051760" cy="322310"/>
          </a:xfrm>
          <a:prstGeom prst="rect">
            <a:avLst/>
          </a:prstGeom>
        </p:spPr>
        <p:txBody>
          <a:bodyPr vert="horz" wrap="square" lIns="0" tIns="14393" rIns="0" bIns="0" rtlCol="0">
            <a:spAutoFit/>
          </a:bodyPr>
          <a:lstStyle/>
          <a:p>
            <a:pPr marL="16933" marR="6773">
              <a:lnSpc>
                <a:spcPct val="100400"/>
              </a:lnSpc>
              <a:spcBef>
                <a:spcPts val="113"/>
              </a:spcBef>
            </a:pPr>
            <a:r>
              <a:rPr sz="2000" spc="-7" dirty="0"/>
              <a:t>Fast</a:t>
            </a:r>
            <a:r>
              <a:rPr sz="2000" spc="-140" dirty="0"/>
              <a:t> </a:t>
            </a:r>
            <a:r>
              <a:rPr sz="2000" spc="-7" dirty="0"/>
              <a:t>R-CNN  (Training)</a:t>
            </a:r>
          </a:p>
        </p:txBody>
      </p:sp>
      <p:sp>
        <p:nvSpPr>
          <p:cNvPr id="17" name="object 17"/>
          <p:cNvSpPr/>
          <p:nvPr/>
        </p:nvSpPr>
        <p:spPr>
          <a:xfrm>
            <a:off x="3915660" y="535699"/>
            <a:ext cx="2747433" cy="363220"/>
          </a:xfrm>
          <a:custGeom>
            <a:avLst/>
            <a:gdLst/>
            <a:ahLst/>
            <a:cxnLst/>
            <a:rect l="l" t="t" r="r" b="b"/>
            <a:pathLst>
              <a:path w="2060575" h="272415">
                <a:moveTo>
                  <a:pt x="0" y="0"/>
                </a:moveTo>
                <a:lnTo>
                  <a:pt x="2060095" y="0"/>
                </a:lnTo>
                <a:lnTo>
                  <a:pt x="2060095" y="272399"/>
                </a:lnTo>
                <a:lnTo>
                  <a:pt x="0" y="272399"/>
                </a:lnTo>
                <a:lnTo>
                  <a:pt x="0" y="0"/>
                </a:lnTo>
                <a:close/>
              </a:path>
            </a:pathLst>
          </a:custGeom>
          <a:ln w="19049">
            <a:solidFill>
              <a:srgbClr val="28AE8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050269" y="649975"/>
            <a:ext cx="2394345" cy="20716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860159" y="950878"/>
            <a:ext cx="280532" cy="26807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715525" y="1020681"/>
            <a:ext cx="255332" cy="31333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940062" y="622973"/>
            <a:ext cx="1370788" cy="16629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020625" y="1016425"/>
            <a:ext cx="366665" cy="36481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742423" y="1858730"/>
            <a:ext cx="227532" cy="22754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717193" y="2589162"/>
            <a:ext cx="227532" cy="22754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001990" y="1057331"/>
            <a:ext cx="109332" cy="284765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889359" y="1862776"/>
            <a:ext cx="269965" cy="241605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575024" y="2635742"/>
            <a:ext cx="203165" cy="203145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311258" y="2585662"/>
            <a:ext cx="109332" cy="236365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280958" y="3206527"/>
            <a:ext cx="109332" cy="236365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562359" y="3093243"/>
            <a:ext cx="109332" cy="236365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038857" y="3104927"/>
            <a:ext cx="109332" cy="236365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210258" y="3676826"/>
            <a:ext cx="109332" cy="236365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7361789" y="5758301"/>
            <a:ext cx="4555067" cy="173551"/>
          </a:xfrm>
          <a:prstGeom prst="rect">
            <a:avLst/>
          </a:prstGeom>
        </p:spPr>
        <p:txBody>
          <a:bodyPr vert="horz" wrap="square" lIns="0" tIns="4233" rIns="0" bIns="0" rtlCol="0">
            <a:spAutoFit/>
          </a:bodyPr>
          <a:lstStyle/>
          <a:p>
            <a:pPr marL="16933">
              <a:spcBef>
                <a:spcPts val="33"/>
              </a:spcBef>
            </a:pPr>
            <a:r>
              <a:rPr sz="1100" spc="-7" dirty="0">
                <a:latin typeface="Arial"/>
                <a:cs typeface="Arial"/>
              </a:rPr>
              <a:t>Girshick, “Fast R-CNN”, ICCV</a:t>
            </a:r>
            <a:r>
              <a:rPr sz="1100" spc="-13" dirty="0">
                <a:latin typeface="Arial"/>
                <a:cs typeface="Arial"/>
              </a:rPr>
              <a:t> </a:t>
            </a:r>
            <a:r>
              <a:rPr sz="1100" spc="-7" dirty="0">
                <a:latin typeface="Arial"/>
                <a:cs typeface="Arial"/>
              </a:rPr>
              <a:t>2015.</a:t>
            </a:r>
            <a:endParaRPr sz="1100" dirty="0">
              <a:latin typeface="Arial"/>
              <a:cs typeface="Arial"/>
            </a:endParaRPr>
          </a:p>
        </p:txBody>
      </p:sp>
      <p:sp>
        <p:nvSpPr>
          <p:cNvPr id="34" name="object 34"/>
          <p:cNvSpPr txBox="1">
            <a:spLocks noGrp="1"/>
          </p:cNvSpPr>
          <p:nvPr>
            <p:ph type="ftr" sz="quarter" idx="5"/>
          </p:nvPr>
        </p:nvSpPr>
        <p:spPr>
          <a:xfrm>
            <a:off x="4038600" y="6340140"/>
            <a:ext cx="4114800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0"/>
              </a:lnSpc>
            </a:pPr>
            <a:r>
              <a:rPr spc="-7" dirty="0"/>
              <a:t>Lecture 11</a:t>
            </a:r>
            <a:r>
              <a:rPr spc="-113" dirty="0"/>
              <a:t> </a:t>
            </a:r>
            <a:r>
              <a:rPr dirty="0"/>
              <a:t>-</a:t>
            </a:r>
          </a:p>
        </p:txBody>
      </p:sp>
      <p:sp>
        <p:nvSpPr>
          <p:cNvPr id="35" name="object 35"/>
          <p:cNvSpPr txBox="1"/>
          <p:nvPr/>
        </p:nvSpPr>
        <p:spPr>
          <a:xfrm>
            <a:off x="9942018" y="6273191"/>
            <a:ext cx="2085340" cy="41232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0"/>
              </a:lnSpc>
            </a:pPr>
            <a:r>
              <a:rPr sz="2700" spc="-7" dirty="0">
                <a:solidFill>
                  <a:srgbClr val="FFFFFF"/>
                </a:solidFill>
                <a:latin typeface="Arial"/>
                <a:cs typeface="Arial"/>
              </a:rPr>
              <a:t>May 10,</a:t>
            </a:r>
            <a:r>
              <a:rPr sz="2700" spc="-11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00" spc="-7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2700">
              <a:latin typeface="Arial"/>
              <a:cs typeface="Arial"/>
            </a:endParaRPr>
          </a:p>
        </p:txBody>
      </p:sp>
      <p:sp>
        <p:nvSpPr>
          <p:cNvPr id="37" name="object 37"/>
          <p:cNvSpPr txBox="1">
            <a:spLocks noGrp="1"/>
          </p:cNvSpPr>
          <p:nvPr>
            <p:ph type="sldNum" sz="quarter" idx="7"/>
          </p:nvPr>
        </p:nvSpPr>
        <p:spPr>
          <a:xfrm>
            <a:off x="8610600" y="6340140"/>
            <a:ext cx="2743200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3866">
              <a:lnSpc>
                <a:spcPts val="3080"/>
              </a:lnSpc>
            </a:pPr>
            <a:fld id="{81D60167-4931-47E6-BA6A-407CBD079E47}" type="slidenum">
              <a:rPr dirty="0"/>
              <a:pPr marL="33866">
                <a:lnSpc>
                  <a:spcPts val="3080"/>
                </a:lnSpc>
              </a:pPr>
              <a:t>179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532042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000000"/>
                </a:solidFill>
                <a:latin typeface="Calibri" panose="020F0502020204030204" pitchFamily="34" charset="0"/>
              </a:rPr>
              <a:t>Fully Connect Feedforward </a:t>
            </a:r>
            <a:r>
              <a:rPr lang="en-US" altLang="zh-CN" dirty="0" smtClean="0">
                <a:solidFill>
                  <a:srgbClr val="000000"/>
                </a:solidFill>
                <a:latin typeface="Calibri" panose="020F0502020204030204" pitchFamily="34" charset="0"/>
              </a:rPr>
              <a:t>NN </a:t>
            </a:r>
            <a:endParaRPr lang="zh-CN" altLang="en-US" dirty="0"/>
          </a:p>
        </p:txBody>
      </p:sp>
      <p:pic>
        <p:nvPicPr>
          <p:cNvPr id="11266" name="Picture 2" descr="http://neuralnetworksanddeeplearning.com/images/tikz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2742" y="2013855"/>
            <a:ext cx="8726400" cy="2557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255595" y="5090616"/>
            <a:ext cx="984458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i="1" dirty="0" smtClean="0">
                <a:latin typeface="Calibri" panose="020F0502020204030204" pitchFamily="34" charset="0"/>
              </a:rPr>
              <a:t>Feedforward:  </a:t>
            </a:r>
            <a:r>
              <a:rPr lang="en-US" sz="2400" dirty="0" smtClean="0">
                <a:latin typeface="Calibri" panose="020F0502020204030204" pitchFamily="34" charset="0"/>
              </a:rPr>
              <a:t>Information </a:t>
            </a:r>
            <a:r>
              <a:rPr lang="en-US" sz="2400" dirty="0">
                <a:latin typeface="Calibri" panose="020F0502020204030204" pitchFamily="34" charset="0"/>
              </a:rPr>
              <a:t>flows through the </a:t>
            </a:r>
            <a:r>
              <a:rPr lang="en-US" sz="2400" dirty="0" smtClean="0">
                <a:latin typeface="Calibri" panose="020F0502020204030204" pitchFamily="34" charset="0"/>
              </a:rPr>
              <a:t>input (layer), </a:t>
            </a:r>
            <a:r>
              <a:rPr lang="en-US" sz="2400" dirty="0">
                <a:latin typeface="Calibri" panose="020F0502020204030204" pitchFamily="34" charset="0"/>
              </a:rPr>
              <a:t>through the intermediate </a:t>
            </a:r>
            <a:r>
              <a:rPr lang="en-US" sz="2400" dirty="0" smtClean="0">
                <a:latin typeface="Calibri" panose="020F0502020204030204" pitchFamily="34" charset="0"/>
              </a:rPr>
              <a:t>layers, </a:t>
            </a:r>
            <a:r>
              <a:rPr lang="en-US" sz="2400" dirty="0">
                <a:latin typeface="Calibri" panose="020F0502020204030204" pitchFamily="34" charset="0"/>
              </a:rPr>
              <a:t>and finally to the </a:t>
            </a:r>
            <a:r>
              <a:rPr lang="en-US" sz="2400" dirty="0" smtClean="0">
                <a:latin typeface="Calibri" panose="020F0502020204030204" pitchFamily="34" charset="0"/>
              </a:rPr>
              <a:t>output layers</a:t>
            </a:r>
            <a:r>
              <a:rPr lang="en-US" sz="2400" b="1" i="1" dirty="0" smtClean="0">
                <a:latin typeface="Calibri" panose="020F0502020204030204" pitchFamily="34" charset="0"/>
              </a:rPr>
              <a:t>. </a:t>
            </a:r>
            <a:r>
              <a:rPr lang="en-US" sz="2400" b="1" i="1" dirty="0">
                <a:solidFill>
                  <a:srgbClr val="FF0000"/>
                </a:solidFill>
                <a:latin typeface="Calibri" panose="020F0502020204030204" pitchFamily="34" charset="0"/>
              </a:rPr>
              <a:t>N</a:t>
            </a:r>
            <a:r>
              <a:rPr lang="en-US" altLang="zh-CN" sz="2400" b="1" i="1" dirty="0" smtClean="0">
                <a:solidFill>
                  <a:srgbClr val="FF0000"/>
                </a:solidFill>
                <a:latin typeface="Calibri" panose="020F0502020204030204" pitchFamily="34" charset="0"/>
              </a:rPr>
              <a:t>o feedback</a:t>
            </a:r>
            <a:r>
              <a:rPr lang="en-US" altLang="zh-CN" sz="2400" i="1" dirty="0" smtClean="0">
                <a:latin typeface="Calibri" panose="020F0502020204030204" pitchFamily="34" charset="0"/>
              </a:rPr>
              <a:t>.</a:t>
            </a:r>
          </a:p>
          <a:p>
            <a:r>
              <a:rPr lang="en-US" altLang="zh-CN" sz="2400" b="1" dirty="0">
                <a:solidFill>
                  <a:srgbClr val="000000"/>
                </a:solidFill>
                <a:latin typeface="Calibri" panose="020F0502020204030204" pitchFamily="34" charset="0"/>
              </a:rPr>
              <a:t>Fully </a:t>
            </a:r>
            <a:r>
              <a:rPr lang="en-US" altLang="zh-CN" sz="2400" b="1" dirty="0" smtClean="0">
                <a:solidFill>
                  <a:srgbClr val="000000"/>
                </a:solidFill>
                <a:latin typeface="Calibri" panose="020F0502020204030204" pitchFamily="34" charset="0"/>
              </a:rPr>
              <a:t>Connect: </a:t>
            </a:r>
            <a:r>
              <a:rPr lang="en-US" altLang="zh-CN" sz="24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each neuron in the layer </a:t>
            </a:r>
            <a:r>
              <a:rPr lang="en-US" altLang="zh-CN" sz="2400" i="1" dirty="0" err="1" smtClean="0">
                <a:solidFill>
                  <a:srgbClr val="000000"/>
                </a:solidFill>
                <a:latin typeface="Calibri" panose="020F0502020204030204" pitchFamily="34" charset="0"/>
              </a:rPr>
              <a:t>i</a:t>
            </a:r>
            <a:r>
              <a:rPr lang="en-US" altLang="zh-CN" sz="24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 is connected to  every neuron in the layer </a:t>
            </a:r>
            <a:r>
              <a:rPr lang="en-US" altLang="zh-CN" sz="2400" i="1" dirty="0" smtClean="0">
                <a:solidFill>
                  <a:srgbClr val="000000"/>
                </a:solidFill>
                <a:latin typeface="Calibri" panose="020F0502020204030204" pitchFamily="34" charset="0"/>
              </a:rPr>
              <a:t>i-1.</a:t>
            </a:r>
            <a:endParaRPr lang="en-US" sz="2400" i="1" dirty="0">
              <a:latin typeface="Calibri" panose="020F050202020403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861315" y="1450068"/>
            <a:ext cx="11828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Hidden Layer 1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626426" y="1450068"/>
            <a:ext cx="11828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Hidden Layer 2</a:t>
            </a:r>
          </a:p>
        </p:txBody>
      </p:sp>
      <p:sp>
        <p:nvSpPr>
          <p:cNvPr id="5" name="矩形 4"/>
          <p:cNvSpPr/>
          <p:nvPr/>
        </p:nvSpPr>
        <p:spPr>
          <a:xfrm>
            <a:off x="1772742" y="3022695"/>
            <a:ext cx="1096293" cy="52850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3934438" y="2258479"/>
            <a:ext cx="973122" cy="20569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5731267" y="1915928"/>
            <a:ext cx="973122" cy="275100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3621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83400" y="1857720"/>
            <a:ext cx="4966337" cy="29664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786702" y="1556741"/>
            <a:ext cx="5642943" cy="362372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10600" y="446076"/>
            <a:ext cx="6557433" cy="447986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z="2800" spc="-7" dirty="0"/>
              <a:t>R-CNN </a:t>
            </a:r>
            <a:r>
              <a:rPr sz="2800" dirty="0"/>
              <a:t>vs </a:t>
            </a:r>
            <a:r>
              <a:rPr sz="2800" spc="-13" dirty="0"/>
              <a:t>SPP </a:t>
            </a:r>
            <a:r>
              <a:rPr sz="2800" dirty="0"/>
              <a:t>vs </a:t>
            </a:r>
            <a:r>
              <a:rPr sz="2800" spc="-7" dirty="0"/>
              <a:t>Fast</a:t>
            </a:r>
            <a:r>
              <a:rPr sz="2800" spc="-133" dirty="0"/>
              <a:t> </a:t>
            </a:r>
            <a:r>
              <a:rPr sz="2800" spc="-7" dirty="0"/>
              <a:t>R-CNN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7366" y="5563369"/>
            <a:ext cx="6667500" cy="515620"/>
          </a:xfrm>
          <a:prstGeom prst="rect">
            <a:avLst/>
          </a:prstGeom>
        </p:spPr>
        <p:txBody>
          <a:bodyPr vert="horz" wrap="square" lIns="0" tIns="847" rIns="0" bIns="0" rtlCol="0">
            <a:spAutoFit/>
          </a:bodyPr>
          <a:lstStyle/>
          <a:p>
            <a:pPr marL="16933" marR="6773">
              <a:lnSpc>
                <a:spcPct val="101600"/>
              </a:lnSpc>
              <a:spcBef>
                <a:spcPts val="7"/>
              </a:spcBef>
            </a:pPr>
            <a:r>
              <a:rPr sz="1100" spc="-7" dirty="0">
                <a:latin typeface="Arial"/>
                <a:cs typeface="Arial"/>
              </a:rPr>
              <a:t>Girshick et al, “Rich feature hierarchies for accurate object detection and </a:t>
            </a:r>
            <a:r>
              <a:rPr sz="1100" dirty="0">
                <a:latin typeface="Arial"/>
                <a:cs typeface="Arial"/>
              </a:rPr>
              <a:t>semantic segmentation”, </a:t>
            </a:r>
            <a:r>
              <a:rPr sz="1100" spc="-7" dirty="0">
                <a:latin typeface="Arial"/>
                <a:cs typeface="Arial"/>
              </a:rPr>
              <a:t>CVPR 2014.  He et al, “Spatial pyramid pooling in deep </a:t>
            </a:r>
            <a:r>
              <a:rPr sz="1100" dirty="0">
                <a:latin typeface="Arial"/>
                <a:cs typeface="Arial"/>
              </a:rPr>
              <a:t>convolutional </a:t>
            </a:r>
            <a:r>
              <a:rPr sz="1100" spc="-7" dirty="0">
                <a:latin typeface="Arial"/>
                <a:cs typeface="Arial"/>
              </a:rPr>
              <a:t>networks for </a:t>
            </a:r>
            <a:r>
              <a:rPr sz="1100" dirty="0">
                <a:latin typeface="Arial"/>
                <a:cs typeface="Arial"/>
              </a:rPr>
              <a:t>visual </a:t>
            </a:r>
            <a:r>
              <a:rPr sz="1100" spc="-7" dirty="0">
                <a:latin typeface="Arial"/>
                <a:cs typeface="Arial"/>
              </a:rPr>
              <a:t>recognition”, ECCV</a:t>
            </a:r>
            <a:r>
              <a:rPr sz="1100" spc="-47" dirty="0">
                <a:latin typeface="Arial"/>
                <a:cs typeface="Arial"/>
              </a:rPr>
              <a:t> </a:t>
            </a:r>
            <a:r>
              <a:rPr sz="1100" spc="-7" dirty="0">
                <a:latin typeface="Arial"/>
                <a:cs typeface="Arial"/>
              </a:rPr>
              <a:t>2014</a:t>
            </a:r>
            <a:endParaRPr sz="1100" dirty="0">
              <a:latin typeface="Arial"/>
              <a:cs typeface="Arial"/>
            </a:endParaRPr>
          </a:p>
          <a:p>
            <a:pPr marL="16933">
              <a:spcBef>
                <a:spcPts val="20"/>
              </a:spcBef>
            </a:pPr>
            <a:r>
              <a:rPr sz="1100" spc="-7" dirty="0">
                <a:latin typeface="Arial"/>
                <a:cs typeface="Arial"/>
              </a:rPr>
              <a:t>Girshick, “Fast R-CNN”, ICCV</a:t>
            </a:r>
            <a:r>
              <a:rPr sz="1100" spc="-13" dirty="0">
                <a:latin typeface="Arial"/>
                <a:cs typeface="Arial"/>
              </a:rPr>
              <a:t> </a:t>
            </a:r>
            <a:r>
              <a:rPr sz="1100" spc="-7" dirty="0">
                <a:latin typeface="Arial"/>
                <a:cs typeface="Arial"/>
              </a:rPr>
              <a:t>2015</a:t>
            </a:r>
            <a:endParaRPr sz="1100" dirty="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ftr" sz="quarter" idx="5"/>
          </p:nvPr>
        </p:nvSpPr>
        <p:spPr>
          <a:xfrm>
            <a:off x="4038600" y="6340140"/>
            <a:ext cx="4114800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0"/>
              </a:lnSpc>
            </a:pPr>
            <a:r>
              <a:rPr spc="-7" dirty="0"/>
              <a:t>Lecture 11</a:t>
            </a:r>
            <a:r>
              <a:rPr spc="-113" dirty="0"/>
              <a:t> </a:t>
            </a:r>
            <a:r>
              <a:rPr dirty="0"/>
              <a:t>-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9942018" y="6273191"/>
            <a:ext cx="2085340" cy="41232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0"/>
              </a:lnSpc>
            </a:pPr>
            <a:r>
              <a:rPr sz="2700" spc="-7" dirty="0">
                <a:solidFill>
                  <a:srgbClr val="FFFFFF"/>
                </a:solidFill>
                <a:latin typeface="Arial"/>
                <a:cs typeface="Arial"/>
              </a:rPr>
              <a:t>May 10,</a:t>
            </a:r>
            <a:r>
              <a:rPr sz="2700" spc="-11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00" spc="-7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2700">
              <a:latin typeface="Arial"/>
              <a:cs typeface="Arial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xfrm>
            <a:off x="8610600" y="6340140"/>
            <a:ext cx="2743200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3866">
              <a:lnSpc>
                <a:spcPts val="3080"/>
              </a:lnSpc>
            </a:pPr>
            <a:fld id="{81D60167-4931-47E6-BA6A-407CBD079E47}" type="slidenum">
              <a:rPr dirty="0"/>
              <a:pPr marL="33866">
                <a:lnSpc>
                  <a:spcPts val="3080"/>
                </a:lnSpc>
              </a:pPr>
              <a:t>180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61140970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916085" y="1701570"/>
            <a:ext cx="5477145" cy="33798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83400" y="1857720"/>
            <a:ext cx="4966337" cy="296647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10600" y="322965"/>
            <a:ext cx="6557433" cy="694207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pc="-7" dirty="0"/>
              <a:t>R-CNN </a:t>
            </a:r>
            <a:r>
              <a:rPr dirty="0"/>
              <a:t>vs </a:t>
            </a:r>
            <a:r>
              <a:rPr spc="-13" dirty="0"/>
              <a:t>SPP </a:t>
            </a:r>
            <a:r>
              <a:rPr dirty="0"/>
              <a:t>vs </a:t>
            </a:r>
            <a:r>
              <a:rPr spc="-7" dirty="0"/>
              <a:t>Fast</a:t>
            </a:r>
            <a:r>
              <a:rPr spc="-133" dirty="0"/>
              <a:t> </a:t>
            </a:r>
            <a:r>
              <a:rPr spc="-7" dirty="0"/>
              <a:t>R-CNN</a:t>
            </a:r>
          </a:p>
        </p:txBody>
      </p:sp>
      <p:sp>
        <p:nvSpPr>
          <p:cNvPr id="5" name="object 5"/>
          <p:cNvSpPr/>
          <p:nvPr/>
        </p:nvSpPr>
        <p:spPr>
          <a:xfrm>
            <a:off x="7871518" y="4522424"/>
            <a:ext cx="1012613" cy="0"/>
          </a:xfrm>
          <a:custGeom>
            <a:avLst/>
            <a:gdLst/>
            <a:ahLst/>
            <a:cxnLst/>
            <a:rect l="l" t="t" r="r" b="b"/>
            <a:pathLst>
              <a:path w="759459">
                <a:moveTo>
                  <a:pt x="0" y="0"/>
                </a:moveTo>
                <a:lnTo>
                  <a:pt x="759298" y="0"/>
                </a:lnTo>
              </a:path>
            </a:pathLst>
          </a:custGeom>
          <a:ln w="190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743551" y="4467758"/>
            <a:ext cx="140665" cy="10933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8971614" y="3973398"/>
            <a:ext cx="2777913" cy="1136225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b="1" spc="-7" dirty="0">
                <a:solidFill>
                  <a:srgbClr val="FF0000"/>
                </a:solidFill>
                <a:latin typeface="Arial"/>
                <a:cs typeface="Arial"/>
              </a:rPr>
              <a:t>Problem</a:t>
            </a:r>
            <a:r>
              <a:rPr sz="2400" spc="-7" dirty="0">
                <a:solidFill>
                  <a:srgbClr val="FF0000"/>
                </a:solidFill>
                <a:latin typeface="Arial"/>
                <a:cs typeface="Arial"/>
              </a:rPr>
              <a:t>:</a:t>
            </a:r>
            <a:endParaRPr sz="2400">
              <a:latin typeface="Arial"/>
              <a:cs typeface="Arial"/>
            </a:endParaRPr>
          </a:p>
          <a:p>
            <a:pPr marL="16933" marR="6773">
              <a:lnSpc>
                <a:spcPct val="100699"/>
              </a:lnSpc>
            </a:pPr>
            <a:r>
              <a:rPr sz="2400" spc="-7" dirty="0">
                <a:solidFill>
                  <a:srgbClr val="FF0000"/>
                </a:solidFill>
                <a:latin typeface="Arial"/>
                <a:cs typeface="Arial"/>
              </a:rPr>
              <a:t>Runtime dominated  by region</a:t>
            </a:r>
            <a:r>
              <a:rPr sz="2400" spc="-12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spc="-7" dirty="0">
                <a:solidFill>
                  <a:srgbClr val="FF0000"/>
                </a:solidFill>
                <a:latin typeface="Arial"/>
                <a:cs typeface="Arial"/>
              </a:rPr>
              <a:t>proposals!</a:t>
            </a:r>
            <a:endParaRPr sz="24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7366" y="5563369"/>
            <a:ext cx="6667500" cy="515620"/>
          </a:xfrm>
          <a:prstGeom prst="rect">
            <a:avLst/>
          </a:prstGeom>
        </p:spPr>
        <p:txBody>
          <a:bodyPr vert="horz" wrap="square" lIns="0" tIns="847" rIns="0" bIns="0" rtlCol="0">
            <a:spAutoFit/>
          </a:bodyPr>
          <a:lstStyle/>
          <a:p>
            <a:pPr marL="16933" marR="6773">
              <a:lnSpc>
                <a:spcPct val="101600"/>
              </a:lnSpc>
              <a:spcBef>
                <a:spcPts val="7"/>
              </a:spcBef>
            </a:pPr>
            <a:r>
              <a:rPr sz="1100" spc="-7" dirty="0">
                <a:latin typeface="Arial"/>
                <a:cs typeface="Arial"/>
              </a:rPr>
              <a:t>Girshick et al, “Rich feature hierarchies for accurate object detection and </a:t>
            </a:r>
            <a:r>
              <a:rPr sz="1100" dirty="0">
                <a:latin typeface="Arial"/>
                <a:cs typeface="Arial"/>
              </a:rPr>
              <a:t>semantic segmentation”, </a:t>
            </a:r>
            <a:r>
              <a:rPr sz="1100" spc="-7" dirty="0">
                <a:latin typeface="Arial"/>
                <a:cs typeface="Arial"/>
              </a:rPr>
              <a:t>CVPR 2014.  He et al, “Spatial pyramid pooling in deep </a:t>
            </a:r>
            <a:r>
              <a:rPr sz="1100" dirty="0">
                <a:latin typeface="Arial"/>
                <a:cs typeface="Arial"/>
              </a:rPr>
              <a:t>convolutional </a:t>
            </a:r>
            <a:r>
              <a:rPr sz="1100" spc="-7" dirty="0">
                <a:latin typeface="Arial"/>
                <a:cs typeface="Arial"/>
              </a:rPr>
              <a:t>networks for </a:t>
            </a:r>
            <a:r>
              <a:rPr sz="1100" dirty="0">
                <a:latin typeface="Arial"/>
                <a:cs typeface="Arial"/>
              </a:rPr>
              <a:t>visual </a:t>
            </a:r>
            <a:r>
              <a:rPr sz="1100" spc="-7" dirty="0">
                <a:latin typeface="Arial"/>
                <a:cs typeface="Arial"/>
              </a:rPr>
              <a:t>recognition”, ECCV</a:t>
            </a:r>
            <a:r>
              <a:rPr sz="1100" spc="-47" dirty="0">
                <a:latin typeface="Arial"/>
                <a:cs typeface="Arial"/>
              </a:rPr>
              <a:t> </a:t>
            </a:r>
            <a:r>
              <a:rPr sz="1100" spc="-7" dirty="0">
                <a:latin typeface="Arial"/>
                <a:cs typeface="Arial"/>
              </a:rPr>
              <a:t>2014</a:t>
            </a:r>
            <a:endParaRPr sz="1100">
              <a:latin typeface="Arial"/>
              <a:cs typeface="Arial"/>
            </a:endParaRPr>
          </a:p>
          <a:p>
            <a:pPr marL="16933">
              <a:spcBef>
                <a:spcPts val="20"/>
              </a:spcBef>
            </a:pPr>
            <a:r>
              <a:rPr sz="1100" spc="-7" dirty="0">
                <a:latin typeface="Arial"/>
                <a:cs typeface="Arial"/>
              </a:rPr>
              <a:t>Girshick, “Fast R-CNN”, ICCV</a:t>
            </a:r>
            <a:r>
              <a:rPr sz="1100" spc="-13" dirty="0">
                <a:latin typeface="Arial"/>
                <a:cs typeface="Arial"/>
              </a:rPr>
              <a:t> </a:t>
            </a:r>
            <a:r>
              <a:rPr sz="1100" spc="-7" dirty="0">
                <a:latin typeface="Arial"/>
                <a:cs typeface="Arial"/>
              </a:rPr>
              <a:t>2015</a:t>
            </a:r>
            <a:endParaRPr sz="11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71135615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3653" y="0"/>
            <a:ext cx="10515600" cy="694207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pc="-7" dirty="0"/>
              <a:t>Fast</a:t>
            </a:r>
            <a:r>
              <a:rPr u="heavy" spc="-7" dirty="0">
                <a:uFill>
                  <a:solidFill>
                    <a:srgbClr val="000000"/>
                  </a:solidFill>
                </a:uFill>
              </a:rPr>
              <a:t>er</a:t>
            </a:r>
            <a:r>
              <a:rPr spc="-107" dirty="0"/>
              <a:t> </a:t>
            </a:r>
            <a:r>
              <a:rPr spc="-7" dirty="0"/>
              <a:t>R-CNN:</a:t>
            </a:r>
          </a:p>
        </p:txBody>
      </p:sp>
      <p:sp>
        <p:nvSpPr>
          <p:cNvPr id="3" name="object 3"/>
          <p:cNvSpPr/>
          <p:nvPr/>
        </p:nvSpPr>
        <p:spPr>
          <a:xfrm>
            <a:off x="4401858" y="118699"/>
            <a:ext cx="7341553" cy="59711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155491" y="118699"/>
            <a:ext cx="2934547" cy="757767"/>
          </a:xfrm>
          <a:custGeom>
            <a:avLst/>
            <a:gdLst/>
            <a:ahLst/>
            <a:cxnLst/>
            <a:rect l="l" t="t" r="r" b="b"/>
            <a:pathLst>
              <a:path w="2200910" h="568325">
                <a:moveTo>
                  <a:pt x="0" y="0"/>
                </a:moveTo>
                <a:lnTo>
                  <a:pt x="2200795" y="0"/>
                </a:lnTo>
                <a:lnTo>
                  <a:pt x="2200795" y="567898"/>
                </a:lnTo>
                <a:lnTo>
                  <a:pt x="0" y="567898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83653" y="1060724"/>
            <a:ext cx="4943687" cy="4422987"/>
          </a:xfrm>
          <a:prstGeom prst="rect">
            <a:avLst/>
          </a:prstGeom>
        </p:spPr>
        <p:txBody>
          <a:bodyPr vert="horz" wrap="square" lIns="0" tIns="187955" rIns="0" bIns="0" rtlCol="0">
            <a:spAutoFit/>
          </a:bodyPr>
          <a:lstStyle/>
          <a:p>
            <a:pPr marL="268387">
              <a:spcBef>
                <a:spcPts val="1480"/>
              </a:spcBef>
            </a:pPr>
            <a:r>
              <a:rPr sz="2400" spc="-7" dirty="0">
                <a:latin typeface="Arial"/>
                <a:cs typeface="Arial"/>
              </a:rPr>
              <a:t>Make CNN do</a:t>
            </a:r>
            <a:r>
              <a:rPr sz="2400" spc="-27" dirty="0">
                <a:latin typeface="Arial"/>
                <a:cs typeface="Arial"/>
              </a:rPr>
              <a:t> </a:t>
            </a:r>
            <a:r>
              <a:rPr sz="2400" spc="-7" dirty="0">
                <a:latin typeface="Arial"/>
                <a:cs typeface="Arial"/>
              </a:rPr>
              <a:t>proposals!</a:t>
            </a:r>
            <a:endParaRPr sz="2400" dirty="0">
              <a:latin typeface="Arial"/>
              <a:cs typeface="Arial"/>
            </a:endParaRPr>
          </a:p>
          <a:p>
            <a:pPr marL="16933" marR="1445224">
              <a:lnSpc>
                <a:spcPct val="100699"/>
              </a:lnSpc>
              <a:spcBef>
                <a:spcPts val="1325"/>
              </a:spcBef>
            </a:pPr>
            <a:r>
              <a:rPr sz="2400" spc="-7" dirty="0">
                <a:latin typeface="Arial"/>
                <a:cs typeface="Arial"/>
              </a:rPr>
              <a:t>Insert </a:t>
            </a:r>
            <a:r>
              <a:rPr sz="2400" b="1" spc="-7" dirty="0">
                <a:latin typeface="Arial"/>
                <a:cs typeface="Arial"/>
              </a:rPr>
              <a:t>Region Proposal  Network (RPN) </a:t>
            </a:r>
            <a:r>
              <a:rPr sz="2400" spc="-7" dirty="0">
                <a:latin typeface="Arial"/>
                <a:cs typeface="Arial"/>
              </a:rPr>
              <a:t>to predict  proposals from</a:t>
            </a:r>
            <a:r>
              <a:rPr sz="2400" spc="-53" dirty="0">
                <a:latin typeface="Arial"/>
                <a:cs typeface="Arial"/>
              </a:rPr>
              <a:t> </a:t>
            </a:r>
            <a:r>
              <a:rPr sz="2400" spc="-7" dirty="0">
                <a:latin typeface="Arial"/>
                <a:cs typeface="Arial"/>
              </a:rPr>
              <a:t>features</a:t>
            </a:r>
            <a:endParaRPr sz="2400" dirty="0">
              <a:latin typeface="Arial"/>
              <a:cs typeface="Arial"/>
            </a:endParaRPr>
          </a:p>
          <a:p>
            <a:pPr>
              <a:spcBef>
                <a:spcPts val="7"/>
              </a:spcBef>
            </a:pPr>
            <a:endParaRPr sz="2500" dirty="0">
              <a:latin typeface="Times New Roman"/>
              <a:cs typeface="Times New Roman"/>
            </a:endParaRPr>
          </a:p>
          <a:p>
            <a:pPr marL="16933"/>
            <a:r>
              <a:rPr sz="2400" dirty="0">
                <a:latin typeface="Arial"/>
                <a:cs typeface="Arial"/>
              </a:rPr>
              <a:t>Jointly </a:t>
            </a:r>
            <a:r>
              <a:rPr sz="2400" spc="-7" dirty="0">
                <a:latin typeface="Arial"/>
                <a:cs typeface="Arial"/>
              </a:rPr>
              <a:t>train with </a:t>
            </a:r>
            <a:r>
              <a:rPr sz="2400" dirty="0">
                <a:latin typeface="Arial"/>
                <a:cs typeface="Arial"/>
              </a:rPr>
              <a:t>4</a:t>
            </a:r>
            <a:r>
              <a:rPr sz="2400" spc="-40" dirty="0">
                <a:latin typeface="Arial"/>
                <a:cs typeface="Arial"/>
              </a:rPr>
              <a:t> </a:t>
            </a:r>
            <a:r>
              <a:rPr sz="2400" spc="-7" dirty="0">
                <a:latin typeface="Arial"/>
                <a:cs typeface="Arial"/>
              </a:rPr>
              <a:t>losses:</a:t>
            </a:r>
            <a:endParaRPr sz="2400" dirty="0">
              <a:latin typeface="Arial"/>
              <a:cs typeface="Arial"/>
            </a:endParaRPr>
          </a:p>
          <a:p>
            <a:pPr marL="626518" indent="-559631">
              <a:spcBef>
                <a:spcPts val="20"/>
              </a:spcBef>
              <a:buAutoNum type="arabicPeriod"/>
              <a:tabLst>
                <a:tab pos="625671" algn="l"/>
                <a:tab pos="626518" algn="l"/>
              </a:tabLst>
            </a:pPr>
            <a:r>
              <a:rPr sz="2400" spc="-7" dirty="0">
                <a:latin typeface="Arial"/>
                <a:cs typeface="Arial"/>
              </a:rPr>
              <a:t>RPN </a:t>
            </a:r>
            <a:r>
              <a:rPr sz="2400" dirty="0">
                <a:latin typeface="Arial"/>
                <a:cs typeface="Arial"/>
              </a:rPr>
              <a:t>classify </a:t>
            </a:r>
            <a:r>
              <a:rPr lang="en-US" sz="2400" spc="-7" dirty="0" err="1">
                <a:latin typeface="Arial"/>
                <a:cs typeface="Arial"/>
              </a:rPr>
              <a:t>RoI</a:t>
            </a:r>
            <a:r>
              <a:rPr sz="2400" spc="-7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/ </a:t>
            </a:r>
            <a:r>
              <a:rPr sz="2400" spc="-7" dirty="0">
                <a:latin typeface="Arial"/>
                <a:cs typeface="Arial"/>
              </a:rPr>
              <a:t>not</a:t>
            </a:r>
            <a:r>
              <a:rPr sz="2400" spc="-107" dirty="0">
                <a:latin typeface="Arial"/>
                <a:cs typeface="Arial"/>
              </a:rPr>
              <a:t> </a:t>
            </a:r>
            <a:r>
              <a:rPr lang="en-US" sz="2400" spc="-7" dirty="0" err="1">
                <a:latin typeface="Arial"/>
                <a:cs typeface="Arial"/>
              </a:rPr>
              <a:t>RoI</a:t>
            </a:r>
            <a:endParaRPr sz="2400" dirty="0">
              <a:latin typeface="Arial"/>
              <a:cs typeface="Arial"/>
            </a:endParaRPr>
          </a:p>
          <a:p>
            <a:pPr marL="626518" indent="-559631">
              <a:spcBef>
                <a:spcPts val="20"/>
              </a:spcBef>
              <a:buAutoNum type="arabicPeriod"/>
              <a:tabLst>
                <a:tab pos="625671" algn="l"/>
                <a:tab pos="626518" algn="l"/>
              </a:tabLst>
            </a:pPr>
            <a:r>
              <a:rPr sz="2400" spc="-7" dirty="0">
                <a:latin typeface="Arial"/>
                <a:cs typeface="Arial"/>
              </a:rPr>
              <a:t>RPN regress box</a:t>
            </a:r>
            <a:r>
              <a:rPr sz="2400" spc="-6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coordinates</a:t>
            </a:r>
          </a:p>
          <a:p>
            <a:pPr marL="626518" marR="6773" indent="-559631">
              <a:lnSpc>
                <a:spcPct val="100699"/>
              </a:lnSpc>
              <a:buAutoNum type="arabicPeriod"/>
              <a:tabLst>
                <a:tab pos="625671" algn="l"/>
                <a:tab pos="626518" algn="l"/>
              </a:tabLst>
            </a:pPr>
            <a:r>
              <a:rPr sz="2400" spc="-7" dirty="0">
                <a:latin typeface="Arial"/>
                <a:cs typeface="Arial"/>
              </a:rPr>
              <a:t>Final </a:t>
            </a:r>
            <a:r>
              <a:rPr sz="2400" dirty="0">
                <a:latin typeface="Arial"/>
                <a:cs typeface="Arial"/>
              </a:rPr>
              <a:t>classification score</a:t>
            </a:r>
            <a:r>
              <a:rPr sz="2400" spc="-140" dirty="0">
                <a:latin typeface="Arial"/>
                <a:cs typeface="Arial"/>
              </a:rPr>
              <a:t> </a:t>
            </a:r>
            <a:r>
              <a:rPr sz="2400" spc="-7" dirty="0">
                <a:latin typeface="Arial"/>
                <a:cs typeface="Arial"/>
              </a:rPr>
              <a:t>(object  </a:t>
            </a:r>
            <a:r>
              <a:rPr sz="2400" dirty="0">
                <a:latin typeface="Arial"/>
                <a:cs typeface="Arial"/>
              </a:rPr>
              <a:t>classes)</a:t>
            </a:r>
          </a:p>
          <a:p>
            <a:pPr marL="626518" indent="-559631">
              <a:spcBef>
                <a:spcPts val="20"/>
              </a:spcBef>
              <a:buAutoNum type="arabicPeriod"/>
              <a:tabLst>
                <a:tab pos="625671" algn="l"/>
                <a:tab pos="626518" algn="l"/>
              </a:tabLst>
            </a:pPr>
            <a:r>
              <a:rPr sz="2400" spc="-7" dirty="0">
                <a:latin typeface="Arial"/>
                <a:cs typeface="Arial"/>
              </a:rPr>
              <a:t>Final box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dirty="0">
                <a:latin typeface="Arial"/>
                <a:cs typeface="Arial"/>
              </a:rPr>
              <a:t>coordinates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9942018" y="6273191"/>
            <a:ext cx="2085340" cy="41232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0"/>
              </a:lnSpc>
            </a:pPr>
            <a:r>
              <a:rPr sz="2700" spc="-7" dirty="0">
                <a:solidFill>
                  <a:srgbClr val="FFFFFF"/>
                </a:solidFill>
                <a:latin typeface="Arial"/>
                <a:cs typeface="Arial"/>
              </a:rPr>
              <a:t>May 10,</a:t>
            </a:r>
            <a:r>
              <a:rPr sz="2700" spc="-11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00" spc="-7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27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9499" y="5702903"/>
            <a:ext cx="6537113" cy="359885"/>
          </a:xfrm>
          <a:prstGeom prst="rect">
            <a:avLst/>
          </a:prstGeom>
        </p:spPr>
        <p:txBody>
          <a:bodyPr vert="horz" wrap="square" lIns="0" tIns="14393" rIns="0" bIns="0" rtlCol="0">
            <a:spAutoFit/>
          </a:bodyPr>
          <a:lstStyle/>
          <a:p>
            <a:pPr marL="16933" marR="6773">
              <a:lnSpc>
                <a:spcPct val="101600"/>
              </a:lnSpc>
              <a:spcBef>
                <a:spcPts val="113"/>
              </a:spcBef>
            </a:pPr>
            <a:r>
              <a:rPr sz="1100" spc="-7" dirty="0">
                <a:latin typeface="Arial"/>
                <a:cs typeface="Arial"/>
              </a:rPr>
              <a:t>Ren et al, “Faster R-CNN: Towards Real-Time Object Detection with Region Proposal Networks”, NIPS 2015</a:t>
            </a:r>
            <a:endParaRPr sz="11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48921935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89162" y="1652002"/>
            <a:ext cx="7458513" cy="37258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35954" y="185418"/>
            <a:ext cx="3437467" cy="50954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z="3200" spc="-7" dirty="0"/>
              <a:t>Fast</a:t>
            </a:r>
            <a:r>
              <a:rPr sz="3200" b="1" u="heavy" spc="-7" dirty="0">
                <a:uFill>
                  <a:solidFill>
                    <a:srgbClr val="000000"/>
                  </a:solidFill>
                </a:uFill>
              </a:rPr>
              <a:t>er</a:t>
            </a:r>
            <a:r>
              <a:rPr sz="3200" b="1" spc="-47" dirty="0"/>
              <a:t> </a:t>
            </a:r>
            <a:r>
              <a:rPr sz="3200" spc="-7" dirty="0"/>
              <a:t>R-CNN</a:t>
            </a:r>
            <a:r>
              <a:rPr sz="3200" spc="-7" dirty="0" smtClean="0"/>
              <a:t>:</a:t>
            </a:r>
            <a:endParaRPr sz="3200" spc="-7" dirty="0"/>
          </a:p>
        </p:txBody>
      </p:sp>
      <p:sp>
        <p:nvSpPr>
          <p:cNvPr id="4" name="object 4"/>
          <p:cNvSpPr txBox="1">
            <a:spLocks noGrp="1"/>
          </p:cNvSpPr>
          <p:nvPr>
            <p:ph type="ftr" sz="quarter" idx="5"/>
          </p:nvPr>
        </p:nvSpPr>
        <p:spPr>
          <a:xfrm>
            <a:off x="4038600" y="6340140"/>
            <a:ext cx="4114800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0"/>
              </a:lnSpc>
            </a:pPr>
            <a:r>
              <a:rPr spc="-7" dirty="0"/>
              <a:t>Lecture 11</a:t>
            </a:r>
            <a:r>
              <a:rPr spc="-113" dirty="0"/>
              <a:t> </a:t>
            </a:r>
            <a:r>
              <a:rPr dirty="0"/>
              <a:t>-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942018" y="6273191"/>
            <a:ext cx="2085340" cy="41232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0"/>
              </a:lnSpc>
            </a:pPr>
            <a:r>
              <a:rPr sz="2700" spc="-7" dirty="0">
                <a:solidFill>
                  <a:srgbClr val="FFFFFF"/>
                </a:solidFill>
                <a:latin typeface="Arial"/>
                <a:cs typeface="Arial"/>
              </a:rPr>
              <a:t>May 10,</a:t>
            </a:r>
            <a:r>
              <a:rPr sz="2700" spc="-11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00" spc="-7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27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xfrm>
            <a:off x="8610600" y="6340140"/>
            <a:ext cx="2743200" cy="3975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3866">
              <a:lnSpc>
                <a:spcPts val="3080"/>
              </a:lnSpc>
            </a:pPr>
            <a:fld id="{81D60167-4931-47E6-BA6A-407CBD079E47}" type="slidenum">
              <a:rPr dirty="0"/>
              <a:pPr marL="33866">
                <a:lnSpc>
                  <a:spcPts val="3080"/>
                </a:lnSpc>
              </a:pPr>
              <a:t>183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96346434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10599" y="353739"/>
            <a:ext cx="8842587" cy="632651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z="4000" spc="-7" dirty="0"/>
              <a:t>Detection without </a:t>
            </a:r>
            <a:r>
              <a:rPr sz="4000" spc="-13" dirty="0"/>
              <a:t>Proposals: YOLO </a:t>
            </a:r>
            <a:r>
              <a:rPr sz="4000" dirty="0"/>
              <a:t>/</a:t>
            </a:r>
            <a:r>
              <a:rPr sz="4000" spc="-107" dirty="0"/>
              <a:t> </a:t>
            </a:r>
            <a:r>
              <a:rPr sz="4000" spc="-7" dirty="0"/>
              <a:t>SSD</a:t>
            </a:r>
          </a:p>
        </p:txBody>
      </p:sp>
      <p:sp>
        <p:nvSpPr>
          <p:cNvPr id="3" name="object 3"/>
          <p:cNvSpPr/>
          <p:nvPr/>
        </p:nvSpPr>
        <p:spPr>
          <a:xfrm>
            <a:off x="344366" y="1810210"/>
            <a:ext cx="2998327" cy="257908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374858" y="1818759"/>
            <a:ext cx="2978393" cy="25619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765756" y="1844196"/>
            <a:ext cx="0" cy="2536613"/>
          </a:xfrm>
          <a:custGeom>
            <a:avLst/>
            <a:gdLst/>
            <a:ahLst/>
            <a:cxnLst/>
            <a:rect l="l" t="t" r="r" b="b"/>
            <a:pathLst>
              <a:path h="1902460">
                <a:moveTo>
                  <a:pt x="0" y="0"/>
                </a:moveTo>
                <a:lnTo>
                  <a:pt x="0" y="1902396"/>
                </a:lnTo>
              </a:path>
            </a:pathLst>
          </a:custGeom>
          <a:ln w="28574">
            <a:solidFill>
              <a:srgbClr val="CCCC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163323" y="1844196"/>
            <a:ext cx="0" cy="2536613"/>
          </a:xfrm>
          <a:custGeom>
            <a:avLst/>
            <a:gdLst/>
            <a:ahLst/>
            <a:cxnLst/>
            <a:rect l="l" t="t" r="r" b="b"/>
            <a:pathLst>
              <a:path h="1902460">
                <a:moveTo>
                  <a:pt x="0" y="0"/>
                </a:moveTo>
                <a:lnTo>
                  <a:pt x="0" y="1902396"/>
                </a:lnTo>
              </a:path>
            </a:pathLst>
          </a:custGeom>
          <a:ln w="28574">
            <a:solidFill>
              <a:srgbClr val="CCCC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615988" y="1831479"/>
            <a:ext cx="0" cy="2536613"/>
          </a:xfrm>
          <a:custGeom>
            <a:avLst/>
            <a:gdLst/>
            <a:ahLst/>
            <a:cxnLst/>
            <a:rect l="l" t="t" r="r" b="b"/>
            <a:pathLst>
              <a:path h="1902460">
                <a:moveTo>
                  <a:pt x="0" y="0"/>
                </a:moveTo>
                <a:lnTo>
                  <a:pt x="0" y="1902408"/>
                </a:lnTo>
              </a:path>
            </a:pathLst>
          </a:custGeom>
          <a:ln w="28574">
            <a:solidFill>
              <a:srgbClr val="CCCC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084453" y="1831466"/>
            <a:ext cx="0" cy="2536613"/>
          </a:xfrm>
          <a:custGeom>
            <a:avLst/>
            <a:gdLst/>
            <a:ahLst/>
            <a:cxnLst/>
            <a:rect l="l" t="t" r="r" b="b"/>
            <a:pathLst>
              <a:path h="1902460">
                <a:moveTo>
                  <a:pt x="0" y="0"/>
                </a:moveTo>
                <a:lnTo>
                  <a:pt x="0" y="1902393"/>
                </a:lnTo>
              </a:path>
            </a:pathLst>
          </a:custGeom>
          <a:ln w="28574">
            <a:solidFill>
              <a:srgbClr val="CCCC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552887" y="1831466"/>
            <a:ext cx="0" cy="2536613"/>
          </a:xfrm>
          <a:custGeom>
            <a:avLst/>
            <a:gdLst/>
            <a:ahLst/>
            <a:cxnLst/>
            <a:rect l="l" t="t" r="r" b="b"/>
            <a:pathLst>
              <a:path h="1902460">
                <a:moveTo>
                  <a:pt x="0" y="0"/>
                </a:moveTo>
                <a:lnTo>
                  <a:pt x="0" y="1902393"/>
                </a:lnTo>
              </a:path>
            </a:pathLst>
          </a:custGeom>
          <a:ln w="28574">
            <a:solidFill>
              <a:srgbClr val="CCCC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942585" y="1831466"/>
            <a:ext cx="0" cy="2536613"/>
          </a:xfrm>
          <a:custGeom>
            <a:avLst/>
            <a:gdLst/>
            <a:ahLst/>
            <a:cxnLst/>
            <a:rect l="l" t="t" r="r" b="b"/>
            <a:pathLst>
              <a:path h="1902460">
                <a:moveTo>
                  <a:pt x="0" y="0"/>
                </a:moveTo>
                <a:lnTo>
                  <a:pt x="0" y="1902393"/>
                </a:lnTo>
              </a:path>
            </a:pathLst>
          </a:custGeom>
          <a:ln w="28574">
            <a:solidFill>
              <a:srgbClr val="CCCC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374924" y="4001457"/>
            <a:ext cx="2951480" cy="0"/>
          </a:xfrm>
          <a:custGeom>
            <a:avLst/>
            <a:gdLst/>
            <a:ahLst/>
            <a:cxnLst/>
            <a:rect l="l" t="t" r="r" b="b"/>
            <a:pathLst>
              <a:path w="2213610">
                <a:moveTo>
                  <a:pt x="2213245" y="0"/>
                </a:moveTo>
                <a:lnTo>
                  <a:pt x="0" y="0"/>
                </a:lnTo>
              </a:path>
            </a:pathLst>
          </a:custGeom>
          <a:ln w="28574">
            <a:solidFill>
              <a:srgbClr val="CCCC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374924" y="3634892"/>
            <a:ext cx="2998893" cy="0"/>
          </a:xfrm>
          <a:custGeom>
            <a:avLst/>
            <a:gdLst/>
            <a:ahLst/>
            <a:cxnLst/>
            <a:rect l="l" t="t" r="r" b="b"/>
            <a:pathLst>
              <a:path w="2249170">
                <a:moveTo>
                  <a:pt x="2248695" y="0"/>
                </a:moveTo>
                <a:lnTo>
                  <a:pt x="0" y="0"/>
                </a:lnTo>
              </a:path>
            </a:pathLst>
          </a:custGeom>
          <a:ln w="28574">
            <a:solidFill>
              <a:srgbClr val="CCCC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374924" y="3268340"/>
            <a:ext cx="2951480" cy="0"/>
          </a:xfrm>
          <a:custGeom>
            <a:avLst/>
            <a:gdLst/>
            <a:ahLst/>
            <a:cxnLst/>
            <a:rect l="l" t="t" r="r" b="b"/>
            <a:pathLst>
              <a:path w="2213610">
                <a:moveTo>
                  <a:pt x="2213245" y="0"/>
                </a:moveTo>
                <a:lnTo>
                  <a:pt x="0" y="0"/>
                </a:lnTo>
              </a:path>
            </a:pathLst>
          </a:custGeom>
          <a:ln w="28574">
            <a:solidFill>
              <a:srgbClr val="CCCC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374924" y="2901784"/>
            <a:ext cx="2998893" cy="0"/>
          </a:xfrm>
          <a:custGeom>
            <a:avLst/>
            <a:gdLst/>
            <a:ahLst/>
            <a:cxnLst/>
            <a:rect l="l" t="t" r="r" b="b"/>
            <a:pathLst>
              <a:path w="2249170">
                <a:moveTo>
                  <a:pt x="2248695" y="0"/>
                </a:moveTo>
                <a:lnTo>
                  <a:pt x="0" y="0"/>
                </a:lnTo>
              </a:path>
            </a:pathLst>
          </a:custGeom>
          <a:ln w="28574">
            <a:solidFill>
              <a:srgbClr val="CCCC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375057" y="2535228"/>
            <a:ext cx="2966720" cy="0"/>
          </a:xfrm>
          <a:custGeom>
            <a:avLst/>
            <a:gdLst/>
            <a:ahLst/>
            <a:cxnLst/>
            <a:rect l="l" t="t" r="r" b="b"/>
            <a:pathLst>
              <a:path w="2225040">
                <a:moveTo>
                  <a:pt x="2224970" y="0"/>
                </a:moveTo>
                <a:lnTo>
                  <a:pt x="0" y="0"/>
                </a:lnTo>
              </a:path>
            </a:pathLst>
          </a:custGeom>
          <a:ln w="28574">
            <a:solidFill>
              <a:srgbClr val="CCCC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375058" y="2168672"/>
            <a:ext cx="2920153" cy="0"/>
          </a:xfrm>
          <a:custGeom>
            <a:avLst/>
            <a:gdLst/>
            <a:ahLst/>
            <a:cxnLst/>
            <a:rect l="l" t="t" r="r" b="b"/>
            <a:pathLst>
              <a:path w="2190115">
                <a:moveTo>
                  <a:pt x="2189520" y="0"/>
                </a:moveTo>
                <a:lnTo>
                  <a:pt x="0" y="0"/>
                </a:lnTo>
              </a:path>
            </a:pathLst>
          </a:custGeom>
          <a:ln w="28574">
            <a:solidFill>
              <a:srgbClr val="CCCC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549660" y="3096293"/>
            <a:ext cx="415713" cy="0"/>
          </a:xfrm>
          <a:custGeom>
            <a:avLst/>
            <a:gdLst/>
            <a:ahLst/>
            <a:cxnLst/>
            <a:rect l="l" t="t" r="r" b="b"/>
            <a:pathLst>
              <a:path w="311785">
                <a:moveTo>
                  <a:pt x="0" y="0"/>
                </a:moveTo>
                <a:lnTo>
                  <a:pt x="311249" y="0"/>
                </a:lnTo>
              </a:path>
            </a:pathLst>
          </a:custGeom>
          <a:ln w="2857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945609" y="3014314"/>
            <a:ext cx="210999" cy="16395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463452" y="3096293"/>
            <a:ext cx="415713" cy="0"/>
          </a:xfrm>
          <a:custGeom>
            <a:avLst/>
            <a:gdLst/>
            <a:ahLst/>
            <a:cxnLst/>
            <a:rect l="l" t="t" r="r" b="b"/>
            <a:pathLst>
              <a:path w="311785">
                <a:moveTo>
                  <a:pt x="0" y="0"/>
                </a:moveTo>
                <a:lnTo>
                  <a:pt x="311249" y="0"/>
                </a:lnTo>
              </a:path>
            </a:pathLst>
          </a:custGeom>
          <a:ln w="2857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859401" y="3014314"/>
            <a:ext cx="210999" cy="16395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458391" y="1814796"/>
            <a:ext cx="977053" cy="977053"/>
          </a:xfrm>
          <a:custGeom>
            <a:avLst/>
            <a:gdLst/>
            <a:ahLst/>
            <a:cxnLst/>
            <a:rect l="l" t="t" r="r" b="b"/>
            <a:pathLst>
              <a:path w="732789" h="732789">
                <a:moveTo>
                  <a:pt x="0" y="0"/>
                </a:moveTo>
                <a:lnTo>
                  <a:pt x="732598" y="0"/>
                </a:lnTo>
                <a:lnTo>
                  <a:pt x="732598" y="732598"/>
                </a:lnTo>
                <a:lnTo>
                  <a:pt x="0" y="732598"/>
                </a:lnTo>
                <a:lnTo>
                  <a:pt x="0" y="0"/>
                </a:lnTo>
                <a:close/>
              </a:path>
            </a:pathLst>
          </a:custGeom>
          <a:ln w="2857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624989" y="1665796"/>
            <a:ext cx="644312" cy="1275080"/>
          </a:xfrm>
          <a:custGeom>
            <a:avLst/>
            <a:gdLst/>
            <a:ahLst/>
            <a:cxnLst/>
            <a:rect l="l" t="t" r="r" b="b"/>
            <a:pathLst>
              <a:path w="483235" h="956310">
                <a:moveTo>
                  <a:pt x="0" y="0"/>
                </a:moveTo>
                <a:lnTo>
                  <a:pt x="482699" y="0"/>
                </a:lnTo>
                <a:lnTo>
                  <a:pt x="482699" y="956098"/>
                </a:lnTo>
                <a:lnTo>
                  <a:pt x="0" y="956098"/>
                </a:lnTo>
                <a:lnTo>
                  <a:pt x="0" y="0"/>
                </a:lnTo>
                <a:close/>
              </a:path>
            </a:pathLst>
          </a:custGeom>
          <a:ln w="2857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309391" y="1981395"/>
            <a:ext cx="1275080" cy="644312"/>
          </a:xfrm>
          <a:custGeom>
            <a:avLst/>
            <a:gdLst/>
            <a:ahLst/>
            <a:cxnLst/>
            <a:rect l="l" t="t" r="r" b="b"/>
            <a:pathLst>
              <a:path w="956310" h="483235">
                <a:moveTo>
                  <a:pt x="956098" y="0"/>
                </a:moveTo>
                <a:lnTo>
                  <a:pt x="956098" y="482699"/>
                </a:lnTo>
                <a:lnTo>
                  <a:pt x="0" y="482699"/>
                </a:lnTo>
                <a:lnTo>
                  <a:pt x="0" y="0"/>
                </a:lnTo>
                <a:lnTo>
                  <a:pt x="956098" y="0"/>
                </a:lnTo>
                <a:close/>
              </a:path>
            </a:pathLst>
          </a:custGeom>
          <a:ln w="2857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852190" y="2208595"/>
            <a:ext cx="189199" cy="1891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826255" y="2940594"/>
            <a:ext cx="977053" cy="977053"/>
          </a:xfrm>
          <a:custGeom>
            <a:avLst/>
            <a:gdLst/>
            <a:ahLst/>
            <a:cxnLst/>
            <a:rect l="l" t="t" r="r" b="b"/>
            <a:pathLst>
              <a:path w="732789" h="732789">
                <a:moveTo>
                  <a:pt x="0" y="0"/>
                </a:moveTo>
                <a:lnTo>
                  <a:pt x="732598" y="0"/>
                </a:lnTo>
                <a:lnTo>
                  <a:pt x="732598" y="732598"/>
                </a:lnTo>
                <a:lnTo>
                  <a:pt x="0" y="732598"/>
                </a:lnTo>
                <a:lnTo>
                  <a:pt x="0" y="0"/>
                </a:lnTo>
                <a:close/>
              </a:path>
            </a:pathLst>
          </a:custGeom>
          <a:ln w="28574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992853" y="2791593"/>
            <a:ext cx="644312" cy="1275080"/>
          </a:xfrm>
          <a:custGeom>
            <a:avLst/>
            <a:gdLst/>
            <a:ahLst/>
            <a:cxnLst/>
            <a:rect l="l" t="t" r="r" b="b"/>
            <a:pathLst>
              <a:path w="483235" h="956310">
                <a:moveTo>
                  <a:pt x="0" y="0"/>
                </a:moveTo>
                <a:lnTo>
                  <a:pt x="482699" y="0"/>
                </a:lnTo>
                <a:lnTo>
                  <a:pt x="482699" y="956098"/>
                </a:lnTo>
                <a:lnTo>
                  <a:pt x="0" y="956098"/>
                </a:lnTo>
                <a:lnTo>
                  <a:pt x="0" y="0"/>
                </a:lnTo>
                <a:close/>
              </a:path>
            </a:pathLst>
          </a:custGeom>
          <a:ln w="28574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677255" y="3107193"/>
            <a:ext cx="1275080" cy="644312"/>
          </a:xfrm>
          <a:custGeom>
            <a:avLst/>
            <a:gdLst/>
            <a:ahLst/>
            <a:cxnLst/>
            <a:rect l="l" t="t" r="r" b="b"/>
            <a:pathLst>
              <a:path w="956310" h="483235">
                <a:moveTo>
                  <a:pt x="956098" y="0"/>
                </a:moveTo>
                <a:lnTo>
                  <a:pt x="956098" y="482699"/>
                </a:lnTo>
                <a:lnTo>
                  <a:pt x="0" y="482699"/>
                </a:lnTo>
                <a:lnTo>
                  <a:pt x="0" y="0"/>
                </a:lnTo>
                <a:lnTo>
                  <a:pt x="956098" y="0"/>
                </a:lnTo>
                <a:close/>
              </a:path>
            </a:pathLst>
          </a:custGeom>
          <a:ln w="28574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220054" y="3334394"/>
            <a:ext cx="189199" cy="18919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8204420" y="1678148"/>
            <a:ext cx="3749040" cy="2274147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lnSpc>
                <a:spcPts val="2219"/>
              </a:lnSpc>
              <a:spcBef>
                <a:spcPts val="133"/>
              </a:spcBef>
            </a:pPr>
            <a:r>
              <a:rPr sz="1900" spc="-7" dirty="0">
                <a:latin typeface="Arial"/>
                <a:cs typeface="Arial"/>
              </a:rPr>
              <a:t>Within each grid</a:t>
            </a:r>
            <a:r>
              <a:rPr sz="1900" spc="-20" dirty="0">
                <a:latin typeface="Arial"/>
                <a:cs typeface="Arial"/>
              </a:rPr>
              <a:t> </a:t>
            </a:r>
            <a:r>
              <a:rPr sz="1900" dirty="0">
                <a:latin typeface="Arial"/>
                <a:cs typeface="Arial"/>
              </a:rPr>
              <a:t>cell:</a:t>
            </a:r>
            <a:endParaRPr sz="1900">
              <a:latin typeface="Arial"/>
              <a:cs typeface="Arial"/>
            </a:endParaRPr>
          </a:p>
          <a:p>
            <a:pPr marL="626518" marR="6773" indent="-384377">
              <a:lnSpc>
                <a:spcPts val="2200"/>
              </a:lnSpc>
              <a:spcBef>
                <a:spcPts val="87"/>
              </a:spcBef>
              <a:buChar char="-"/>
              <a:tabLst>
                <a:tab pos="625671" algn="l"/>
                <a:tab pos="626518" algn="l"/>
              </a:tabLst>
            </a:pPr>
            <a:r>
              <a:rPr sz="1900" spc="-7" dirty="0">
                <a:latin typeface="Arial"/>
                <a:cs typeface="Arial"/>
              </a:rPr>
              <a:t>Regress from each of the </a:t>
            </a:r>
            <a:r>
              <a:rPr sz="1900" dirty="0">
                <a:latin typeface="Arial"/>
                <a:cs typeface="Arial"/>
              </a:rPr>
              <a:t>B  </a:t>
            </a:r>
            <a:r>
              <a:rPr sz="1900" spc="-7" dirty="0">
                <a:latin typeface="Arial"/>
                <a:cs typeface="Arial"/>
              </a:rPr>
              <a:t>base boxes to </a:t>
            </a:r>
            <a:r>
              <a:rPr sz="1900" dirty="0">
                <a:latin typeface="Arial"/>
                <a:cs typeface="Arial"/>
              </a:rPr>
              <a:t>a </a:t>
            </a:r>
            <a:r>
              <a:rPr sz="1900" spc="-7" dirty="0">
                <a:latin typeface="Arial"/>
                <a:cs typeface="Arial"/>
              </a:rPr>
              <a:t>final box with  </a:t>
            </a:r>
            <a:r>
              <a:rPr sz="1900" dirty="0">
                <a:latin typeface="Arial"/>
                <a:cs typeface="Arial"/>
              </a:rPr>
              <a:t>5</a:t>
            </a:r>
            <a:r>
              <a:rPr sz="1900" spc="-13" dirty="0">
                <a:latin typeface="Arial"/>
                <a:cs typeface="Arial"/>
              </a:rPr>
              <a:t> </a:t>
            </a:r>
            <a:r>
              <a:rPr sz="1900" spc="-7" dirty="0">
                <a:latin typeface="Arial"/>
                <a:cs typeface="Arial"/>
              </a:rPr>
              <a:t>numbers:</a:t>
            </a:r>
            <a:endParaRPr sz="1900">
              <a:latin typeface="Arial"/>
              <a:cs typeface="Arial"/>
            </a:endParaRPr>
          </a:p>
          <a:p>
            <a:pPr marL="625671">
              <a:lnSpc>
                <a:spcPts val="2113"/>
              </a:lnSpc>
            </a:pPr>
            <a:r>
              <a:rPr sz="1900" spc="-7" dirty="0">
                <a:latin typeface="Arial"/>
                <a:cs typeface="Arial"/>
              </a:rPr>
              <a:t>(dx, dy, dh, dw,</a:t>
            </a:r>
            <a:r>
              <a:rPr sz="1900" spc="-67" dirty="0">
                <a:latin typeface="Arial"/>
                <a:cs typeface="Arial"/>
              </a:rPr>
              <a:t> </a:t>
            </a:r>
            <a:r>
              <a:rPr sz="1900" dirty="0">
                <a:latin typeface="Arial"/>
                <a:cs typeface="Arial"/>
              </a:rPr>
              <a:t>confidence)</a:t>
            </a:r>
            <a:endParaRPr sz="1900">
              <a:latin typeface="Arial"/>
              <a:cs typeface="Arial"/>
            </a:endParaRPr>
          </a:p>
          <a:p>
            <a:pPr marL="626518" marR="192189" indent="-384377">
              <a:lnSpc>
                <a:spcPts val="2200"/>
              </a:lnSpc>
              <a:spcBef>
                <a:spcPts val="87"/>
              </a:spcBef>
              <a:buChar char="-"/>
              <a:tabLst>
                <a:tab pos="625671" algn="l"/>
                <a:tab pos="626518" algn="l"/>
              </a:tabLst>
            </a:pPr>
            <a:r>
              <a:rPr sz="1900" spc="-7" dirty="0">
                <a:latin typeface="Arial"/>
                <a:cs typeface="Arial"/>
              </a:rPr>
              <a:t>Predict </a:t>
            </a:r>
            <a:r>
              <a:rPr sz="1900" dirty="0">
                <a:latin typeface="Arial"/>
                <a:cs typeface="Arial"/>
              </a:rPr>
              <a:t>scores </a:t>
            </a:r>
            <a:r>
              <a:rPr sz="1900" spc="-7" dirty="0">
                <a:latin typeface="Arial"/>
                <a:cs typeface="Arial"/>
              </a:rPr>
              <a:t>for each of</a:t>
            </a:r>
            <a:r>
              <a:rPr sz="1900" spc="-120" dirty="0">
                <a:latin typeface="Arial"/>
                <a:cs typeface="Arial"/>
              </a:rPr>
              <a:t> </a:t>
            </a:r>
            <a:r>
              <a:rPr sz="1900" dirty="0">
                <a:latin typeface="Arial"/>
                <a:cs typeface="Arial"/>
              </a:rPr>
              <a:t>C  classes </a:t>
            </a:r>
            <a:r>
              <a:rPr sz="1900" spc="-7" dirty="0">
                <a:latin typeface="Arial"/>
                <a:cs typeface="Arial"/>
              </a:rPr>
              <a:t>(including  background as </a:t>
            </a:r>
            <a:r>
              <a:rPr sz="1900" dirty="0">
                <a:latin typeface="Arial"/>
                <a:cs typeface="Arial"/>
              </a:rPr>
              <a:t>a</a:t>
            </a:r>
            <a:r>
              <a:rPr sz="1900" spc="-47" dirty="0">
                <a:latin typeface="Arial"/>
                <a:cs typeface="Arial"/>
              </a:rPr>
              <a:t> </a:t>
            </a:r>
            <a:r>
              <a:rPr sz="1900" dirty="0">
                <a:latin typeface="Arial"/>
                <a:cs typeface="Arial"/>
              </a:rPr>
              <a:t>class)</a:t>
            </a:r>
            <a:endParaRPr sz="190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1207403" y="4491069"/>
            <a:ext cx="1270847" cy="578273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1917" marR="6773" indent="-105831">
              <a:lnSpc>
                <a:spcPts val="2200"/>
              </a:lnSpc>
              <a:spcBef>
                <a:spcPts val="60"/>
              </a:spcBef>
            </a:pPr>
            <a:r>
              <a:rPr sz="1900" spc="-7" dirty="0">
                <a:latin typeface="Arial"/>
                <a:cs typeface="Arial"/>
              </a:rPr>
              <a:t>Input</a:t>
            </a:r>
            <a:r>
              <a:rPr sz="1900" spc="-120" dirty="0">
                <a:latin typeface="Arial"/>
                <a:cs typeface="Arial"/>
              </a:rPr>
              <a:t> </a:t>
            </a:r>
            <a:r>
              <a:rPr sz="1900" spc="-7" dirty="0">
                <a:latin typeface="Arial"/>
                <a:cs typeface="Arial"/>
              </a:rPr>
              <a:t>image  </a:t>
            </a:r>
            <a:r>
              <a:rPr sz="1900" dirty="0">
                <a:latin typeface="Arial"/>
                <a:cs typeface="Arial"/>
              </a:rPr>
              <a:t>3 x H x</a:t>
            </a:r>
            <a:r>
              <a:rPr sz="1900" spc="-127" dirty="0">
                <a:latin typeface="Arial"/>
                <a:cs typeface="Arial"/>
              </a:rPr>
              <a:t> </a:t>
            </a:r>
            <a:r>
              <a:rPr sz="1900" dirty="0">
                <a:latin typeface="Arial"/>
                <a:cs typeface="Arial"/>
              </a:rPr>
              <a:t>W</a:t>
            </a:r>
            <a:endParaRPr sz="190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9142324" y="4491069"/>
            <a:ext cx="1909233" cy="5782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2173"/>
              </a:lnSpc>
            </a:pPr>
            <a:r>
              <a:rPr sz="1900" spc="-7" dirty="0">
                <a:latin typeface="Arial"/>
                <a:cs typeface="Arial"/>
              </a:rPr>
              <a:t>Output:</a:t>
            </a:r>
            <a:endParaRPr sz="1900">
              <a:latin typeface="Arial"/>
              <a:cs typeface="Arial"/>
            </a:endParaRPr>
          </a:p>
          <a:p>
            <a:pPr algn="ctr">
              <a:lnSpc>
                <a:spcPts val="2219"/>
              </a:lnSpc>
            </a:pPr>
            <a:r>
              <a:rPr sz="1900" dirty="0">
                <a:latin typeface="Arial"/>
                <a:cs typeface="Arial"/>
              </a:rPr>
              <a:t>7 x 7 x </a:t>
            </a:r>
            <a:r>
              <a:rPr sz="1900" spc="-7" dirty="0">
                <a:latin typeface="Arial"/>
                <a:cs typeface="Arial"/>
              </a:rPr>
              <a:t>(5 </a:t>
            </a:r>
            <a:r>
              <a:rPr sz="1900" dirty="0">
                <a:latin typeface="Arial"/>
                <a:cs typeface="Arial"/>
              </a:rPr>
              <a:t>* B +</a:t>
            </a:r>
            <a:r>
              <a:rPr sz="1900" spc="-173" dirty="0">
                <a:latin typeface="Arial"/>
                <a:cs typeface="Arial"/>
              </a:rPr>
              <a:t> </a:t>
            </a:r>
            <a:r>
              <a:rPr sz="1900" spc="-7" dirty="0">
                <a:latin typeface="Arial"/>
                <a:cs typeface="Arial"/>
              </a:rPr>
              <a:t>C)</a:t>
            </a:r>
            <a:endParaRPr sz="190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4422765" y="4540333"/>
            <a:ext cx="2890520" cy="1543473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306486" marR="294631" algn="ctr">
              <a:lnSpc>
                <a:spcPts val="2200"/>
              </a:lnSpc>
              <a:spcBef>
                <a:spcPts val="60"/>
              </a:spcBef>
            </a:pPr>
            <a:r>
              <a:rPr sz="1900" spc="-7" dirty="0">
                <a:latin typeface="Arial"/>
                <a:cs typeface="Arial"/>
              </a:rPr>
              <a:t>Divide image into</a:t>
            </a:r>
            <a:r>
              <a:rPr sz="1900" spc="-120" dirty="0">
                <a:latin typeface="Arial"/>
                <a:cs typeface="Arial"/>
              </a:rPr>
              <a:t> </a:t>
            </a:r>
            <a:r>
              <a:rPr sz="1900" spc="-7" dirty="0">
                <a:latin typeface="Arial"/>
                <a:cs typeface="Arial"/>
              </a:rPr>
              <a:t>grid  </a:t>
            </a:r>
            <a:r>
              <a:rPr sz="1900" dirty="0">
                <a:latin typeface="Arial"/>
                <a:cs typeface="Arial"/>
              </a:rPr>
              <a:t>7 x</a:t>
            </a:r>
            <a:r>
              <a:rPr sz="1900" spc="-33" dirty="0">
                <a:latin typeface="Arial"/>
                <a:cs typeface="Arial"/>
              </a:rPr>
              <a:t> </a:t>
            </a:r>
            <a:r>
              <a:rPr sz="1900" dirty="0">
                <a:latin typeface="Arial"/>
                <a:cs typeface="Arial"/>
              </a:rPr>
              <a:t>7</a:t>
            </a:r>
            <a:endParaRPr sz="1900">
              <a:latin typeface="Arial"/>
              <a:cs typeface="Arial"/>
            </a:endParaRPr>
          </a:p>
          <a:p>
            <a:pPr marL="16933" marR="6773" algn="ctr">
              <a:lnSpc>
                <a:spcPts val="2200"/>
              </a:lnSpc>
              <a:spcBef>
                <a:spcPts val="1000"/>
              </a:spcBef>
            </a:pPr>
            <a:r>
              <a:rPr sz="1900" spc="-7" dirty="0">
                <a:latin typeface="Arial"/>
                <a:cs typeface="Arial"/>
              </a:rPr>
              <a:t>Image </a:t>
            </a:r>
            <a:r>
              <a:rPr sz="1900" dirty="0">
                <a:latin typeface="Arial"/>
                <a:cs typeface="Arial"/>
              </a:rPr>
              <a:t>a set </a:t>
            </a:r>
            <a:r>
              <a:rPr sz="1900" spc="-7" dirty="0">
                <a:latin typeface="Arial"/>
                <a:cs typeface="Arial"/>
              </a:rPr>
              <a:t>of </a:t>
            </a:r>
            <a:r>
              <a:rPr sz="1900" b="1" spc="-7" dirty="0">
                <a:latin typeface="Arial"/>
                <a:cs typeface="Arial"/>
              </a:rPr>
              <a:t>base</a:t>
            </a:r>
            <a:r>
              <a:rPr sz="1900" b="1" spc="-113" dirty="0">
                <a:latin typeface="Arial"/>
                <a:cs typeface="Arial"/>
              </a:rPr>
              <a:t> </a:t>
            </a:r>
            <a:r>
              <a:rPr sz="1900" b="1" spc="-7" dirty="0">
                <a:latin typeface="Arial"/>
                <a:cs typeface="Arial"/>
              </a:rPr>
              <a:t>boxes  </a:t>
            </a:r>
            <a:r>
              <a:rPr sz="1900" dirty="0">
                <a:latin typeface="Arial"/>
                <a:cs typeface="Arial"/>
              </a:rPr>
              <a:t>centered </a:t>
            </a:r>
            <a:r>
              <a:rPr sz="1900" spc="-7" dirty="0">
                <a:latin typeface="Arial"/>
                <a:cs typeface="Arial"/>
              </a:rPr>
              <a:t>at each grid </a:t>
            </a:r>
            <a:r>
              <a:rPr sz="1900" dirty="0">
                <a:latin typeface="Arial"/>
                <a:cs typeface="Arial"/>
              </a:rPr>
              <a:t>cell  </a:t>
            </a:r>
            <a:r>
              <a:rPr sz="1900" spc="-7" dirty="0">
                <a:latin typeface="Arial"/>
                <a:cs typeface="Arial"/>
              </a:rPr>
              <a:t>Here </a:t>
            </a:r>
            <a:r>
              <a:rPr sz="1900" dirty="0">
                <a:latin typeface="Arial"/>
                <a:cs typeface="Arial"/>
              </a:rPr>
              <a:t>B =</a:t>
            </a:r>
            <a:r>
              <a:rPr sz="1900" spc="-40" dirty="0">
                <a:latin typeface="Arial"/>
                <a:cs typeface="Arial"/>
              </a:rPr>
              <a:t> </a:t>
            </a:r>
            <a:r>
              <a:rPr sz="1900" dirty="0">
                <a:latin typeface="Arial"/>
                <a:cs typeface="Arial"/>
              </a:rPr>
              <a:t>3</a:t>
            </a:r>
            <a:endParaRPr sz="1900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97366" y="5595021"/>
            <a:ext cx="3619500" cy="681383"/>
          </a:xfrm>
          <a:prstGeom prst="rect">
            <a:avLst/>
          </a:prstGeom>
        </p:spPr>
        <p:txBody>
          <a:bodyPr vert="horz" wrap="square" lIns="0" tIns="4233" rIns="0" bIns="0" rtlCol="0">
            <a:spAutoFit/>
          </a:bodyPr>
          <a:lstStyle/>
          <a:p>
            <a:pPr marL="16933">
              <a:spcBef>
                <a:spcPts val="33"/>
              </a:spcBef>
            </a:pPr>
            <a:r>
              <a:rPr sz="1100" spc="-7" dirty="0">
                <a:latin typeface="Arial"/>
                <a:cs typeface="Arial"/>
              </a:rPr>
              <a:t>Redmon et al, “You Only Look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spc="-7" dirty="0">
                <a:latin typeface="Arial"/>
                <a:cs typeface="Arial"/>
              </a:rPr>
              <a:t>Once:</a:t>
            </a:r>
            <a:endParaRPr sz="1100">
              <a:latin typeface="Arial"/>
              <a:cs typeface="Arial"/>
            </a:endParaRPr>
          </a:p>
          <a:p>
            <a:pPr marL="16933">
              <a:spcBef>
                <a:spcPts val="20"/>
              </a:spcBef>
            </a:pPr>
            <a:r>
              <a:rPr sz="1100" spc="-7" dirty="0">
                <a:latin typeface="Arial"/>
                <a:cs typeface="Arial"/>
              </a:rPr>
              <a:t>Unified, Real-Time Object Detection”, CVPR</a:t>
            </a:r>
            <a:r>
              <a:rPr sz="1100" spc="-33" dirty="0">
                <a:latin typeface="Arial"/>
                <a:cs typeface="Arial"/>
              </a:rPr>
              <a:t> </a:t>
            </a:r>
            <a:r>
              <a:rPr sz="1100" spc="-7" dirty="0">
                <a:latin typeface="Arial"/>
                <a:cs typeface="Arial"/>
              </a:rPr>
              <a:t>2016</a:t>
            </a:r>
            <a:endParaRPr sz="1100">
              <a:latin typeface="Arial"/>
              <a:cs typeface="Arial"/>
            </a:endParaRPr>
          </a:p>
          <a:p>
            <a:pPr marL="16933">
              <a:spcBef>
                <a:spcPts val="20"/>
              </a:spcBef>
            </a:pPr>
            <a:r>
              <a:rPr sz="1100" spc="-7" dirty="0">
                <a:latin typeface="Arial"/>
                <a:cs typeface="Arial"/>
              </a:rPr>
              <a:t>Liu et al, “SSD: Single-Shot MultiBox Detector”, ECCV</a:t>
            </a:r>
            <a:r>
              <a:rPr sz="1100" spc="-73" dirty="0">
                <a:latin typeface="Arial"/>
                <a:cs typeface="Arial"/>
              </a:rPr>
              <a:t> </a:t>
            </a:r>
            <a:r>
              <a:rPr sz="1100" spc="-7" dirty="0">
                <a:latin typeface="Arial"/>
                <a:cs typeface="Arial"/>
              </a:rPr>
              <a:t>2016</a:t>
            </a:r>
            <a:endParaRPr sz="110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9942018" y="6273191"/>
            <a:ext cx="2085340" cy="41232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0"/>
              </a:lnSpc>
            </a:pPr>
            <a:r>
              <a:rPr sz="2700" spc="-7" dirty="0">
                <a:solidFill>
                  <a:srgbClr val="FFFFFF"/>
                </a:solidFill>
                <a:latin typeface="Arial"/>
                <a:cs typeface="Arial"/>
              </a:rPr>
              <a:t>May 10,</a:t>
            </a:r>
            <a:r>
              <a:rPr sz="2700" spc="-11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00" spc="-7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27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26893110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44366" y="1810210"/>
            <a:ext cx="2998327" cy="257908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374858" y="1818759"/>
            <a:ext cx="2978393" cy="25619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765756" y="1844196"/>
            <a:ext cx="0" cy="2536613"/>
          </a:xfrm>
          <a:custGeom>
            <a:avLst/>
            <a:gdLst/>
            <a:ahLst/>
            <a:cxnLst/>
            <a:rect l="l" t="t" r="r" b="b"/>
            <a:pathLst>
              <a:path h="1902460">
                <a:moveTo>
                  <a:pt x="0" y="0"/>
                </a:moveTo>
                <a:lnTo>
                  <a:pt x="0" y="1902396"/>
                </a:lnTo>
              </a:path>
            </a:pathLst>
          </a:custGeom>
          <a:ln w="28574">
            <a:solidFill>
              <a:srgbClr val="CCCC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163323" y="1844196"/>
            <a:ext cx="0" cy="2536613"/>
          </a:xfrm>
          <a:custGeom>
            <a:avLst/>
            <a:gdLst/>
            <a:ahLst/>
            <a:cxnLst/>
            <a:rect l="l" t="t" r="r" b="b"/>
            <a:pathLst>
              <a:path h="1902460">
                <a:moveTo>
                  <a:pt x="0" y="0"/>
                </a:moveTo>
                <a:lnTo>
                  <a:pt x="0" y="1902396"/>
                </a:lnTo>
              </a:path>
            </a:pathLst>
          </a:custGeom>
          <a:ln w="28574">
            <a:solidFill>
              <a:srgbClr val="CCCC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615988" y="1831479"/>
            <a:ext cx="0" cy="2536613"/>
          </a:xfrm>
          <a:custGeom>
            <a:avLst/>
            <a:gdLst/>
            <a:ahLst/>
            <a:cxnLst/>
            <a:rect l="l" t="t" r="r" b="b"/>
            <a:pathLst>
              <a:path h="1902460">
                <a:moveTo>
                  <a:pt x="0" y="0"/>
                </a:moveTo>
                <a:lnTo>
                  <a:pt x="0" y="1902408"/>
                </a:lnTo>
              </a:path>
            </a:pathLst>
          </a:custGeom>
          <a:ln w="28574">
            <a:solidFill>
              <a:srgbClr val="CCCC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084453" y="1831466"/>
            <a:ext cx="0" cy="2536613"/>
          </a:xfrm>
          <a:custGeom>
            <a:avLst/>
            <a:gdLst/>
            <a:ahLst/>
            <a:cxnLst/>
            <a:rect l="l" t="t" r="r" b="b"/>
            <a:pathLst>
              <a:path h="1902460">
                <a:moveTo>
                  <a:pt x="0" y="0"/>
                </a:moveTo>
                <a:lnTo>
                  <a:pt x="0" y="1902393"/>
                </a:lnTo>
              </a:path>
            </a:pathLst>
          </a:custGeom>
          <a:ln w="28574">
            <a:solidFill>
              <a:srgbClr val="CCCC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552887" y="1831466"/>
            <a:ext cx="0" cy="2536613"/>
          </a:xfrm>
          <a:custGeom>
            <a:avLst/>
            <a:gdLst/>
            <a:ahLst/>
            <a:cxnLst/>
            <a:rect l="l" t="t" r="r" b="b"/>
            <a:pathLst>
              <a:path h="1902460">
                <a:moveTo>
                  <a:pt x="0" y="0"/>
                </a:moveTo>
                <a:lnTo>
                  <a:pt x="0" y="1902393"/>
                </a:lnTo>
              </a:path>
            </a:pathLst>
          </a:custGeom>
          <a:ln w="28574">
            <a:solidFill>
              <a:srgbClr val="CCCC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942585" y="1831466"/>
            <a:ext cx="0" cy="2536613"/>
          </a:xfrm>
          <a:custGeom>
            <a:avLst/>
            <a:gdLst/>
            <a:ahLst/>
            <a:cxnLst/>
            <a:rect l="l" t="t" r="r" b="b"/>
            <a:pathLst>
              <a:path h="1902460">
                <a:moveTo>
                  <a:pt x="0" y="0"/>
                </a:moveTo>
                <a:lnTo>
                  <a:pt x="0" y="1902393"/>
                </a:lnTo>
              </a:path>
            </a:pathLst>
          </a:custGeom>
          <a:ln w="28574">
            <a:solidFill>
              <a:srgbClr val="CCCC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374924" y="4001457"/>
            <a:ext cx="2951480" cy="0"/>
          </a:xfrm>
          <a:custGeom>
            <a:avLst/>
            <a:gdLst/>
            <a:ahLst/>
            <a:cxnLst/>
            <a:rect l="l" t="t" r="r" b="b"/>
            <a:pathLst>
              <a:path w="2213610">
                <a:moveTo>
                  <a:pt x="2213245" y="0"/>
                </a:moveTo>
                <a:lnTo>
                  <a:pt x="0" y="0"/>
                </a:lnTo>
              </a:path>
            </a:pathLst>
          </a:custGeom>
          <a:ln w="28574">
            <a:solidFill>
              <a:srgbClr val="CCCC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374924" y="3634892"/>
            <a:ext cx="2998893" cy="0"/>
          </a:xfrm>
          <a:custGeom>
            <a:avLst/>
            <a:gdLst/>
            <a:ahLst/>
            <a:cxnLst/>
            <a:rect l="l" t="t" r="r" b="b"/>
            <a:pathLst>
              <a:path w="2249170">
                <a:moveTo>
                  <a:pt x="2248695" y="0"/>
                </a:moveTo>
                <a:lnTo>
                  <a:pt x="0" y="0"/>
                </a:lnTo>
              </a:path>
            </a:pathLst>
          </a:custGeom>
          <a:ln w="28574">
            <a:solidFill>
              <a:srgbClr val="CCCC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374924" y="3268340"/>
            <a:ext cx="2951480" cy="0"/>
          </a:xfrm>
          <a:custGeom>
            <a:avLst/>
            <a:gdLst/>
            <a:ahLst/>
            <a:cxnLst/>
            <a:rect l="l" t="t" r="r" b="b"/>
            <a:pathLst>
              <a:path w="2213610">
                <a:moveTo>
                  <a:pt x="2213245" y="0"/>
                </a:moveTo>
                <a:lnTo>
                  <a:pt x="0" y="0"/>
                </a:lnTo>
              </a:path>
            </a:pathLst>
          </a:custGeom>
          <a:ln w="28574">
            <a:solidFill>
              <a:srgbClr val="CCCC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374924" y="2901784"/>
            <a:ext cx="2998893" cy="0"/>
          </a:xfrm>
          <a:custGeom>
            <a:avLst/>
            <a:gdLst/>
            <a:ahLst/>
            <a:cxnLst/>
            <a:rect l="l" t="t" r="r" b="b"/>
            <a:pathLst>
              <a:path w="2249170">
                <a:moveTo>
                  <a:pt x="2248695" y="0"/>
                </a:moveTo>
                <a:lnTo>
                  <a:pt x="0" y="0"/>
                </a:lnTo>
              </a:path>
            </a:pathLst>
          </a:custGeom>
          <a:ln w="28574">
            <a:solidFill>
              <a:srgbClr val="CCCC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375057" y="2535228"/>
            <a:ext cx="2966720" cy="0"/>
          </a:xfrm>
          <a:custGeom>
            <a:avLst/>
            <a:gdLst/>
            <a:ahLst/>
            <a:cxnLst/>
            <a:rect l="l" t="t" r="r" b="b"/>
            <a:pathLst>
              <a:path w="2225040">
                <a:moveTo>
                  <a:pt x="2224970" y="0"/>
                </a:moveTo>
                <a:lnTo>
                  <a:pt x="0" y="0"/>
                </a:lnTo>
              </a:path>
            </a:pathLst>
          </a:custGeom>
          <a:ln w="28574">
            <a:solidFill>
              <a:srgbClr val="CCCC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375058" y="2168672"/>
            <a:ext cx="2920153" cy="0"/>
          </a:xfrm>
          <a:custGeom>
            <a:avLst/>
            <a:gdLst/>
            <a:ahLst/>
            <a:cxnLst/>
            <a:rect l="l" t="t" r="r" b="b"/>
            <a:pathLst>
              <a:path w="2190115">
                <a:moveTo>
                  <a:pt x="2189520" y="0"/>
                </a:moveTo>
                <a:lnTo>
                  <a:pt x="0" y="0"/>
                </a:lnTo>
              </a:path>
            </a:pathLst>
          </a:custGeom>
          <a:ln w="28574">
            <a:solidFill>
              <a:srgbClr val="CCCC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549660" y="3096293"/>
            <a:ext cx="415713" cy="0"/>
          </a:xfrm>
          <a:custGeom>
            <a:avLst/>
            <a:gdLst/>
            <a:ahLst/>
            <a:cxnLst/>
            <a:rect l="l" t="t" r="r" b="b"/>
            <a:pathLst>
              <a:path w="311785">
                <a:moveTo>
                  <a:pt x="0" y="0"/>
                </a:moveTo>
                <a:lnTo>
                  <a:pt x="311249" y="0"/>
                </a:lnTo>
              </a:path>
            </a:pathLst>
          </a:custGeom>
          <a:ln w="2857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945609" y="3014314"/>
            <a:ext cx="210999" cy="16395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463452" y="3096293"/>
            <a:ext cx="415713" cy="0"/>
          </a:xfrm>
          <a:custGeom>
            <a:avLst/>
            <a:gdLst/>
            <a:ahLst/>
            <a:cxnLst/>
            <a:rect l="l" t="t" r="r" b="b"/>
            <a:pathLst>
              <a:path w="311785">
                <a:moveTo>
                  <a:pt x="0" y="0"/>
                </a:moveTo>
                <a:lnTo>
                  <a:pt x="311249" y="0"/>
                </a:lnTo>
              </a:path>
            </a:pathLst>
          </a:custGeom>
          <a:ln w="2857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859401" y="3014314"/>
            <a:ext cx="210999" cy="16395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458391" y="1814796"/>
            <a:ext cx="977053" cy="977053"/>
          </a:xfrm>
          <a:custGeom>
            <a:avLst/>
            <a:gdLst/>
            <a:ahLst/>
            <a:cxnLst/>
            <a:rect l="l" t="t" r="r" b="b"/>
            <a:pathLst>
              <a:path w="732789" h="732789">
                <a:moveTo>
                  <a:pt x="0" y="0"/>
                </a:moveTo>
                <a:lnTo>
                  <a:pt x="732598" y="0"/>
                </a:lnTo>
                <a:lnTo>
                  <a:pt x="732598" y="732598"/>
                </a:lnTo>
                <a:lnTo>
                  <a:pt x="0" y="732598"/>
                </a:lnTo>
                <a:lnTo>
                  <a:pt x="0" y="0"/>
                </a:lnTo>
                <a:close/>
              </a:path>
            </a:pathLst>
          </a:custGeom>
          <a:ln w="2857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624989" y="1665796"/>
            <a:ext cx="644312" cy="1275080"/>
          </a:xfrm>
          <a:custGeom>
            <a:avLst/>
            <a:gdLst/>
            <a:ahLst/>
            <a:cxnLst/>
            <a:rect l="l" t="t" r="r" b="b"/>
            <a:pathLst>
              <a:path w="483235" h="956310">
                <a:moveTo>
                  <a:pt x="0" y="0"/>
                </a:moveTo>
                <a:lnTo>
                  <a:pt x="482699" y="0"/>
                </a:lnTo>
                <a:lnTo>
                  <a:pt x="482699" y="956098"/>
                </a:lnTo>
                <a:lnTo>
                  <a:pt x="0" y="956098"/>
                </a:lnTo>
                <a:lnTo>
                  <a:pt x="0" y="0"/>
                </a:lnTo>
                <a:close/>
              </a:path>
            </a:pathLst>
          </a:custGeom>
          <a:ln w="2857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309391" y="1981395"/>
            <a:ext cx="1275080" cy="644312"/>
          </a:xfrm>
          <a:custGeom>
            <a:avLst/>
            <a:gdLst/>
            <a:ahLst/>
            <a:cxnLst/>
            <a:rect l="l" t="t" r="r" b="b"/>
            <a:pathLst>
              <a:path w="956310" h="483235">
                <a:moveTo>
                  <a:pt x="956098" y="0"/>
                </a:moveTo>
                <a:lnTo>
                  <a:pt x="956098" y="482699"/>
                </a:lnTo>
                <a:lnTo>
                  <a:pt x="0" y="482699"/>
                </a:lnTo>
                <a:lnTo>
                  <a:pt x="0" y="0"/>
                </a:lnTo>
                <a:lnTo>
                  <a:pt x="956098" y="0"/>
                </a:lnTo>
                <a:close/>
              </a:path>
            </a:pathLst>
          </a:custGeom>
          <a:ln w="28574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852190" y="2208595"/>
            <a:ext cx="189199" cy="1891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826255" y="2940594"/>
            <a:ext cx="977053" cy="977053"/>
          </a:xfrm>
          <a:custGeom>
            <a:avLst/>
            <a:gdLst/>
            <a:ahLst/>
            <a:cxnLst/>
            <a:rect l="l" t="t" r="r" b="b"/>
            <a:pathLst>
              <a:path w="732789" h="732789">
                <a:moveTo>
                  <a:pt x="0" y="0"/>
                </a:moveTo>
                <a:lnTo>
                  <a:pt x="732598" y="0"/>
                </a:lnTo>
                <a:lnTo>
                  <a:pt x="732598" y="732598"/>
                </a:lnTo>
                <a:lnTo>
                  <a:pt x="0" y="732598"/>
                </a:lnTo>
                <a:lnTo>
                  <a:pt x="0" y="0"/>
                </a:lnTo>
                <a:close/>
              </a:path>
            </a:pathLst>
          </a:custGeom>
          <a:ln w="28574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992853" y="2791593"/>
            <a:ext cx="644312" cy="1275080"/>
          </a:xfrm>
          <a:custGeom>
            <a:avLst/>
            <a:gdLst/>
            <a:ahLst/>
            <a:cxnLst/>
            <a:rect l="l" t="t" r="r" b="b"/>
            <a:pathLst>
              <a:path w="483235" h="956310">
                <a:moveTo>
                  <a:pt x="0" y="0"/>
                </a:moveTo>
                <a:lnTo>
                  <a:pt x="482699" y="0"/>
                </a:lnTo>
                <a:lnTo>
                  <a:pt x="482699" y="956098"/>
                </a:lnTo>
                <a:lnTo>
                  <a:pt x="0" y="956098"/>
                </a:lnTo>
                <a:lnTo>
                  <a:pt x="0" y="0"/>
                </a:lnTo>
                <a:close/>
              </a:path>
            </a:pathLst>
          </a:custGeom>
          <a:ln w="28574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677255" y="3107193"/>
            <a:ext cx="1275080" cy="644312"/>
          </a:xfrm>
          <a:custGeom>
            <a:avLst/>
            <a:gdLst/>
            <a:ahLst/>
            <a:cxnLst/>
            <a:rect l="l" t="t" r="r" b="b"/>
            <a:pathLst>
              <a:path w="956310" h="483235">
                <a:moveTo>
                  <a:pt x="956098" y="0"/>
                </a:moveTo>
                <a:lnTo>
                  <a:pt x="956098" y="482699"/>
                </a:lnTo>
                <a:lnTo>
                  <a:pt x="0" y="482699"/>
                </a:lnTo>
                <a:lnTo>
                  <a:pt x="0" y="0"/>
                </a:lnTo>
                <a:lnTo>
                  <a:pt x="956098" y="0"/>
                </a:lnTo>
                <a:close/>
              </a:path>
            </a:pathLst>
          </a:custGeom>
          <a:ln w="28574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220054" y="3334394"/>
            <a:ext cx="189199" cy="18919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8204420" y="1678148"/>
            <a:ext cx="3749040" cy="2274147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lnSpc>
                <a:spcPts val="2219"/>
              </a:lnSpc>
              <a:spcBef>
                <a:spcPts val="133"/>
              </a:spcBef>
            </a:pPr>
            <a:r>
              <a:rPr sz="1900" spc="-7" dirty="0">
                <a:latin typeface="Arial"/>
                <a:cs typeface="Arial"/>
              </a:rPr>
              <a:t>Within each grid</a:t>
            </a:r>
            <a:r>
              <a:rPr sz="1900" spc="-20" dirty="0">
                <a:latin typeface="Arial"/>
                <a:cs typeface="Arial"/>
              </a:rPr>
              <a:t> </a:t>
            </a:r>
            <a:r>
              <a:rPr sz="1900" dirty="0">
                <a:latin typeface="Arial"/>
                <a:cs typeface="Arial"/>
              </a:rPr>
              <a:t>cell:</a:t>
            </a:r>
            <a:endParaRPr sz="1900">
              <a:latin typeface="Arial"/>
              <a:cs typeface="Arial"/>
            </a:endParaRPr>
          </a:p>
          <a:p>
            <a:pPr marL="626518" marR="6773" indent="-384377">
              <a:lnSpc>
                <a:spcPts val="2200"/>
              </a:lnSpc>
              <a:spcBef>
                <a:spcPts val="87"/>
              </a:spcBef>
              <a:buChar char="-"/>
              <a:tabLst>
                <a:tab pos="625671" algn="l"/>
                <a:tab pos="626518" algn="l"/>
              </a:tabLst>
            </a:pPr>
            <a:r>
              <a:rPr sz="1900" spc="-7" dirty="0">
                <a:latin typeface="Arial"/>
                <a:cs typeface="Arial"/>
              </a:rPr>
              <a:t>Regress from each of the </a:t>
            </a:r>
            <a:r>
              <a:rPr sz="1900" dirty="0">
                <a:latin typeface="Arial"/>
                <a:cs typeface="Arial"/>
              </a:rPr>
              <a:t>B  </a:t>
            </a:r>
            <a:r>
              <a:rPr sz="1900" spc="-7" dirty="0">
                <a:latin typeface="Arial"/>
                <a:cs typeface="Arial"/>
              </a:rPr>
              <a:t>base boxes to </a:t>
            </a:r>
            <a:r>
              <a:rPr sz="1900" dirty="0">
                <a:latin typeface="Arial"/>
                <a:cs typeface="Arial"/>
              </a:rPr>
              <a:t>a </a:t>
            </a:r>
            <a:r>
              <a:rPr sz="1900" spc="-7" dirty="0">
                <a:latin typeface="Arial"/>
                <a:cs typeface="Arial"/>
              </a:rPr>
              <a:t>final box with  </a:t>
            </a:r>
            <a:r>
              <a:rPr sz="1900" dirty="0">
                <a:latin typeface="Arial"/>
                <a:cs typeface="Arial"/>
              </a:rPr>
              <a:t>5</a:t>
            </a:r>
            <a:r>
              <a:rPr sz="1900" spc="-13" dirty="0">
                <a:latin typeface="Arial"/>
                <a:cs typeface="Arial"/>
              </a:rPr>
              <a:t> </a:t>
            </a:r>
            <a:r>
              <a:rPr sz="1900" spc="-7" dirty="0">
                <a:latin typeface="Arial"/>
                <a:cs typeface="Arial"/>
              </a:rPr>
              <a:t>numbers:</a:t>
            </a:r>
            <a:endParaRPr sz="1900">
              <a:latin typeface="Arial"/>
              <a:cs typeface="Arial"/>
            </a:endParaRPr>
          </a:p>
          <a:p>
            <a:pPr marL="625671">
              <a:lnSpc>
                <a:spcPts val="2113"/>
              </a:lnSpc>
            </a:pPr>
            <a:r>
              <a:rPr sz="1900" spc="-7" dirty="0">
                <a:latin typeface="Arial"/>
                <a:cs typeface="Arial"/>
              </a:rPr>
              <a:t>(dx, dy, dh, dw,</a:t>
            </a:r>
            <a:r>
              <a:rPr sz="1900" spc="-67" dirty="0">
                <a:latin typeface="Arial"/>
                <a:cs typeface="Arial"/>
              </a:rPr>
              <a:t> </a:t>
            </a:r>
            <a:r>
              <a:rPr sz="1900" dirty="0">
                <a:latin typeface="Arial"/>
                <a:cs typeface="Arial"/>
              </a:rPr>
              <a:t>confidence)</a:t>
            </a:r>
            <a:endParaRPr sz="1900">
              <a:latin typeface="Arial"/>
              <a:cs typeface="Arial"/>
            </a:endParaRPr>
          </a:p>
          <a:p>
            <a:pPr marL="626518" marR="192189" indent="-384377">
              <a:lnSpc>
                <a:spcPts val="2200"/>
              </a:lnSpc>
              <a:spcBef>
                <a:spcPts val="87"/>
              </a:spcBef>
              <a:buChar char="-"/>
              <a:tabLst>
                <a:tab pos="625671" algn="l"/>
                <a:tab pos="626518" algn="l"/>
              </a:tabLst>
            </a:pPr>
            <a:r>
              <a:rPr sz="1900" spc="-7" dirty="0">
                <a:latin typeface="Arial"/>
                <a:cs typeface="Arial"/>
              </a:rPr>
              <a:t>Predict </a:t>
            </a:r>
            <a:r>
              <a:rPr sz="1900" dirty="0">
                <a:latin typeface="Arial"/>
                <a:cs typeface="Arial"/>
              </a:rPr>
              <a:t>scores </a:t>
            </a:r>
            <a:r>
              <a:rPr sz="1900" spc="-7" dirty="0">
                <a:latin typeface="Arial"/>
                <a:cs typeface="Arial"/>
              </a:rPr>
              <a:t>for each of</a:t>
            </a:r>
            <a:r>
              <a:rPr sz="1900" spc="-120" dirty="0">
                <a:latin typeface="Arial"/>
                <a:cs typeface="Arial"/>
              </a:rPr>
              <a:t> </a:t>
            </a:r>
            <a:r>
              <a:rPr sz="1900" dirty="0">
                <a:latin typeface="Arial"/>
                <a:cs typeface="Arial"/>
              </a:rPr>
              <a:t>C  classes </a:t>
            </a:r>
            <a:r>
              <a:rPr sz="1900" spc="-7" dirty="0">
                <a:latin typeface="Arial"/>
                <a:cs typeface="Arial"/>
              </a:rPr>
              <a:t>(including  background as </a:t>
            </a:r>
            <a:r>
              <a:rPr sz="1900" dirty="0">
                <a:latin typeface="Arial"/>
                <a:cs typeface="Arial"/>
              </a:rPr>
              <a:t>a</a:t>
            </a:r>
            <a:r>
              <a:rPr sz="1900" spc="-47" dirty="0">
                <a:latin typeface="Arial"/>
                <a:cs typeface="Arial"/>
              </a:rPr>
              <a:t> </a:t>
            </a:r>
            <a:r>
              <a:rPr sz="1900" dirty="0">
                <a:latin typeface="Arial"/>
                <a:cs typeface="Arial"/>
              </a:rPr>
              <a:t>class)</a:t>
            </a:r>
            <a:endParaRPr sz="1900">
              <a:latin typeface="Arial"/>
              <a:cs typeface="Arial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463833" y="1457729"/>
            <a:ext cx="11130279" cy="0"/>
          </a:xfrm>
          <a:custGeom>
            <a:avLst/>
            <a:gdLst/>
            <a:ahLst/>
            <a:cxnLst/>
            <a:rect l="l" t="t" r="r" b="b"/>
            <a:pathLst>
              <a:path w="8347709">
                <a:moveTo>
                  <a:pt x="0" y="0"/>
                </a:moveTo>
                <a:lnTo>
                  <a:pt x="8347633" y="0"/>
                </a:lnTo>
              </a:path>
            </a:pathLst>
          </a:custGeom>
          <a:ln w="2857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1574959" y="1375750"/>
            <a:ext cx="210999" cy="16395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>
            <a:spLocks noGrp="1"/>
          </p:cNvSpPr>
          <p:nvPr>
            <p:ph type="title"/>
          </p:nvPr>
        </p:nvSpPr>
        <p:spPr>
          <a:xfrm>
            <a:off x="510599" y="183592"/>
            <a:ext cx="9465733" cy="1226827"/>
          </a:xfrm>
          <a:prstGeom prst="rect">
            <a:avLst/>
          </a:prstGeom>
        </p:spPr>
        <p:txBody>
          <a:bodyPr vert="horz" wrap="square" lIns="0" tIns="183722" rIns="0" bIns="0" rtlCol="0">
            <a:spAutoFit/>
          </a:bodyPr>
          <a:lstStyle/>
          <a:p>
            <a:pPr marL="16933">
              <a:lnSpc>
                <a:spcPct val="100000"/>
              </a:lnSpc>
              <a:spcBef>
                <a:spcPts val="1447"/>
              </a:spcBef>
            </a:pPr>
            <a:r>
              <a:rPr sz="4000" spc="-7" dirty="0"/>
              <a:t>Detection without </a:t>
            </a:r>
            <a:r>
              <a:rPr sz="4000" spc="-13" dirty="0"/>
              <a:t>Proposals: YOLO </a:t>
            </a:r>
            <a:r>
              <a:rPr sz="4000" dirty="0"/>
              <a:t>/</a:t>
            </a:r>
            <a:r>
              <a:rPr sz="4000" spc="-60" dirty="0"/>
              <a:t> </a:t>
            </a:r>
            <a:r>
              <a:rPr sz="4000" spc="-7" dirty="0"/>
              <a:t>SSD</a:t>
            </a:r>
          </a:p>
          <a:p>
            <a:pPr marL="423323">
              <a:lnSpc>
                <a:spcPct val="100000"/>
              </a:lnSpc>
              <a:spcBef>
                <a:spcPts val="753"/>
              </a:spcBef>
            </a:pPr>
            <a:r>
              <a:rPr sz="2000" spc="-7" dirty="0"/>
              <a:t>Go from input image to tensor of </a:t>
            </a:r>
            <a:r>
              <a:rPr sz="2000" dirty="0"/>
              <a:t>scores </a:t>
            </a:r>
            <a:r>
              <a:rPr sz="2000" spc="-7" dirty="0"/>
              <a:t>with one big </a:t>
            </a:r>
            <a:r>
              <a:rPr sz="2000" dirty="0"/>
              <a:t>convolutional</a:t>
            </a:r>
            <a:r>
              <a:rPr sz="2000" spc="-80" dirty="0"/>
              <a:t> </a:t>
            </a:r>
            <a:r>
              <a:rPr sz="2000" spc="-7" dirty="0"/>
              <a:t>network!</a:t>
            </a:r>
            <a:endParaRPr sz="2000" dirty="0"/>
          </a:p>
        </p:txBody>
      </p:sp>
      <p:sp>
        <p:nvSpPr>
          <p:cNvPr id="32" name="object 32"/>
          <p:cNvSpPr txBox="1"/>
          <p:nvPr/>
        </p:nvSpPr>
        <p:spPr>
          <a:xfrm>
            <a:off x="1207403" y="4491069"/>
            <a:ext cx="1270847" cy="578273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1917" marR="6773" indent="-105831">
              <a:lnSpc>
                <a:spcPts val="2200"/>
              </a:lnSpc>
              <a:spcBef>
                <a:spcPts val="60"/>
              </a:spcBef>
            </a:pPr>
            <a:r>
              <a:rPr sz="1900" spc="-7" dirty="0">
                <a:latin typeface="Arial"/>
                <a:cs typeface="Arial"/>
              </a:rPr>
              <a:t>Input</a:t>
            </a:r>
            <a:r>
              <a:rPr sz="1900" spc="-120" dirty="0">
                <a:latin typeface="Arial"/>
                <a:cs typeface="Arial"/>
              </a:rPr>
              <a:t> </a:t>
            </a:r>
            <a:r>
              <a:rPr sz="1900" spc="-7" dirty="0">
                <a:latin typeface="Arial"/>
                <a:cs typeface="Arial"/>
              </a:rPr>
              <a:t>image  </a:t>
            </a:r>
            <a:r>
              <a:rPr sz="1900" dirty="0">
                <a:latin typeface="Arial"/>
                <a:cs typeface="Arial"/>
              </a:rPr>
              <a:t>3 x H x</a:t>
            </a:r>
            <a:r>
              <a:rPr sz="1900" spc="-127" dirty="0">
                <a:latin typeface="Arial"/>
                <a:cs typeface="Arial"/>
              </a:rPr>
              <a:t> </a:t>
            </a:r>
            <a:r>
              <a:rPr sz="1900" dirty="0">
                <a:latin typeface="Arial"/>
                <a:cs typeface="Arial"/>
              </a:rPr>
              <a:t>W</a:t>
            </a:r>
            <a:endParaRPr sz="1900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9142324" y="4491069"/>
            <a:ext cx="1909233" cy="5782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>
              <a:lnSpc>
                <a:spcPts val="2173"/>
              </a:lnSpc>
            </a:pPr>
            <a:r>
              <a:rPr sz="1900" spc="-7" dirty="0">
                <a:latin typeface="Arial"/>
                <a:cs typeface="Arial"/>
              </a:rPr>
              <a:t>Output:</a:t>
            </a:r>
            <a:endParaRPr sz="1900">
              <a:latin typeface="Arial"/>
              <a:cs typeface="Arial"/>
            </a:endParaRPr>
          </a:p>
          <a:p>
            <a:pPr algn="ctr">
              <a:lnSpc>
                <a:spcPts val="2219"/>
              </a:lnSpc>
            </a:pPr>
            <a:r>
              <a:rPr sz="1900" dirty="0">
                <a:latin typeface="Arial"/>
                <a:cs typeface="Arial"/>
              </a:rPr>
              <a:t>7 x 7 x </a:t>
            </a:r>
            <a:r>
              <a:rPr sz="1900" spc="-7" dirty="0">
                <a:latin typeface="Arial"/>
                <a:cs typeface="Arial"/>
              </a:rPr>
              <a:t>(5 </a:t>
            </a:r>
            <a:r>
              <a:rPr sz="1900" dirty="0">
                <a:latin typeface="Arial"/>
                <a:cs typeface="Arial"/>
              </a:rPr>
              <a:t>* B +</a:t>
            </a:r>
            <a:r>
              <a:rPr sz="1900" spc="-173" dirty="0">
                <a:latin typeface="Arial"/>
                <a:cs typeface="Arial"/>
              </a:rPr>
              <a:t> </a:t>
            </a:r>
            <a:r>
              <a:rPr sz="1900" spc="-7" dirty="0">
                <a:latin typeface="Arial"/>
                <a:cs typeface="Arial"/>
              </a:rPr>
              <a:t>C)</a:t>
            </a:r>
            <a:endParaRPr sz="1900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4422765" y="4540333"/>
            <a:ext cx="2890520" cy="1543473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306486" marR="294631" algn="ctr">
              <a:lnSpc>
                <a:spcPts val="2200"/>
              </a:lnSpc>
              <a:spcBef>
                <a:spcPts val="60"/>
              </a:spcBef>
            </a:pPr>
            <a:r>
              <a:rPr sz="1900" spc="-7" dirty="0">
                <a:latin typeface="Arial"/>
                <a:cs typeface="Arial"/>
              </a:rPr>
              <a:t>Divide image into</a:t>
            </a:r>
            <a:r>
              <a:rPr sz="1900" spc="-120" dirty="0">
                <a:latin typeface="Arial"/>
                <a:cs typeface="Arial"/>
              </a:rPr>
              <a:t> </a:t>
            </a:r>
            <a:r>
              <a:rPr sz="1900" spc="-7" dirty="0">
                <a:latin typeface="Arial"/>
                <a:cs typeface="Arial"/>
              </a:rPr>
              <a:t>grid  </a:t>
            </a:r>
            <a:r>
              <a:rPr sz="1900" dirty="0">
                <a:latin typeface="Arial"/>
                <a:cs typeface="Arial"/>
              </a:rPr>
              <a:t>7 x</a:t>
            </a:r>
            <a:r>
              <a:rPr sz="1900" spc="-33" dirty="0">
                <a:latin typeface="Arial"/>
                <a:cs typeface="Arial"/>
              </a:rPr>
              <a:t> </a:t>
            </a:r>
            <a:r>
              <a:rPr sz="1900" dirty="0">
                <a:latin typeface="Arial"/>
                <a:cs typeface="Arial"/>
              </a:rPr>
              <a:t>7</a:t>
            </a:r>
            <a:endParaRPr sz="1900">
              <a:latin typeface="Arial"/>
              <a:cs typeface="Arial"/>
            </a:endParaRPr>
          </a:p>
          <a:p>
            <a:pPr marL="16933" marR="6773" algn="ctr">
              <a:lnSpc>
                <a:spcPts val="2200"/>
              </a:lnSpc>
              <a:spcBef>
                <a:spcPts val="1000"/>
              </a:spcBef>
            </a:pPr>
            <a:r>
              <a:rPr sz="1900" spc="-7" dirty="0">
                <a:latin typeface="Arial"/>
                <a:cs typeface="Arial"/>
              </a:rPr>
              <a:t>Image </a:t>
            </a:r>
            <a:r>
              <a:rPr sz="1900" dirty="0">
                <a:latin typeface="Arial"/>
                <a:cs typeface="Arial"/>
              </a:rPr>
              <a:t>a set </a:t>
            </a:r>
            <a:r>
              <a:rPr sz="1900" spc="-7" dirty="0">
                <a:latin typeface="Arial"/>
                <a:cs typeface="Arial"/>
              </a:rPr>
              <a:t>of </a:t>
            </a:r>
            <a:r>
              <a:rPr sz="1900" b="1" spc="-7" dirty="0">
                <a:latin typeface="Arial"/>
                <a:cs typeface="Arial"/>
              </a:rPr>
              <a:t>base</a:t>
            </a:r>
            <a:r>
              <a:rPr sz="1900" b="1" spc="-113" dirty="0">
                <a:latin typeface="Arial"/>
                <a:cs typeface="Arial"/>
              </a:rPr>
              <a:t> </a:t>
            </a:r>
            <a:r>
              <a:rPr sz="1900" b="1" spc="-7" dirty="0">
                <a:latin typeface="Arial"/>
                <a:cs typeface="Arial"/>
              </a:rPr>
              <a:t>boxes  </a:t>
            </a:r>
            <a:r>
              <a:rPr sz="1900" dirty="0">
                <a:latin typeface="Arial"/>
                <a:cs typeface="Arial"/>
              </a:rPr>
              <a:t>centered </a:t>
            </a:r>
            <a:r>
              <a:rPr sz="1900" spc="-7" dirty="0">
                <a:latin typeface="Arial"/>
                <a:cs typeface="Arial"/>
              </a:rPr>
              <a:t>at each grid </a:t>
            </a:r>
            <a:r>
              <a:rPr sz="1900" dirty="0">
                <a:latin typeface="Arial"/>
                <a:cs typeface="Arial"/>
              </a:rPr>
              <a:t>cell  </a:t>
            </a:r>
            <a:r>
              <a:rPr sz="1900" spc="-7" dirty="0">
                <a:latin typeface="Arial"/>
                <a:cs typeface="Arial"/>
              </a:rPr>
              <a:t>Here </a:t>
            </a:r>
            <a:r>
              <a:rPr sz="1900" dirty="0">
                <a:latin typeface="Arial"/>
                <a:cs typeface="Arial"/>
              </a:rPr>
              <a:t>B =</a:t>
            </a:r>
            <a:r>
              <a:rPr sz="1900" spc="-40" dirty="0">
                <a:latin typeface="Arial"/>
                <a:cs typeface="Arial"/>
              </a:rPr>
              <a:t> </a:t>
            </a:r>
            <a:r>
              <a:rPr sz="1900" dirty="0">
                <a:latin typeface="Arial"/>
                <a:cs typeface="Arial"/>
              </a:rPr>
              <a:t>3</a:t>
            </a:r>
            <a:endParaRPr sz="190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97366" y="5595021"/>
            <a:ext cx="3619500" cy="681383"/>
          </a:xfrm>
          <a:prstGeom prst="rect">
            <a:avLst/>
          </a:prstGeom>
        </p:spPr>
        <p:txBody>
          <a:bodyPr vert="horz" wrap="square" lIns="0" tIns="4233" rIns="0" bIns="0" rtlCol="0">
            <a:spAutoFit/>
          </a:bodyPr>
          <a:lstStyle/>
          <a:p>
            <a:pPr marL="16933">
              <a:spcBef>
                <a:spcPts val="33"/>
              </a:spcBef>
            </a:pPr>
            <a:r>
              <a:rPr sz="1100" spc="-7" dirty="0">
                <a:latin typeface="Arial"/>
                <a:cs typeface="Arial"/>
              </a:rPr>
              <a:t>Redmon et al, “You Only Look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spc="-7" dirty="0">
                <a:latin typeface="Arial"/>
                <a:cs typeface="Arial"/>
              </a:rPr>
              <a:t>Once:</a:t>
            </a:r>
            <a:endParaRPr sz="1100">
              <a:latin typeface="Arial"/>
              <a:cs typeface="Arial"/>
            </a:endParaRPr>
          </a:p>
          <a:p>
            <a:pPr marL="16933">
              <a:spcBef>
                <a:spcPts val="20"/>
              </a:spcBef>
            </a:pPr>
            <a:r>
              <a:rPr sz="1100" spc="-7" dirty="0">
                <a:latin typeface="Arial"/>
                <a:cs typeface="Arial"/>
              </a:rPr>
              <a:t>Unified, Real-Time Object Detection”, CVPR</a:t>
            </a:r>
            <a:r>
              <a:rPr sz="1100" spc="-33" dirty="0">
                <a:latin typeface="Arial"/>
                <a:cs typeface="Arial"/>
              </a:rPr>
              <a:t> </a:t>
            </a:r>
            <a:r>
              <a:rPr sz="1100" spc="-7" dirty="0">
                <a:latin typeface="Arial"/>
                <a:cs typeface="Arial"/>
              </a:rPr>
              <a:t>2016</a:t>
            </a:r>
            <a:endParaRPr sz="1100">
              <a:latin typeface="Arial"/>
              <a:cs typeface="Arial"/>
            </a:endParaRPr>
          </a:p>
          <a:p>
            <a:pPr marL="16933">
              <a:spcBef>
                <a:spcPts val="20"/>
              </a:spcBef>
            </a:pPr>
            <a:r>
              <a:rPr sz="1100" spc="-7" dirty="0">
                <a:latin typeface="Arial"/>
                <a:cs typeface="Arial"/>
              </a:rPr>
              <a:t>Liu et al, “SSD: Single-Shot MultiBox Detector”, ECCV</a:t>
            </a:r>
            <a:r>
              <a:rPr sz="1100" spc="-73" dirty="0">
                <a:latin typeface="Arial"/>
                <a:cs typeface="Arial"/>
              </a:rPr>
              <a:t> </a:t>
            </a:r>
            <a:r>
              <a:rPr sz="1100" spc="-7" dirty="0">
                <a:latin typeface="Arial"/>
                <a:cs typeface="Arial"/>
              </a:rPr>
              <a:t>2016</a:t>
            </a:r>
            <a:endParaRPr sz="1100">
              <a:latin typeface="Arial"/>
              <a:cs typeface="Arial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9942018" y="6273191"/>
            <a:ext cx="2085340" cy="41232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0"/>
              </a:lnSpc>
            </a:pPr>
            <a:r>
              <a:rPr sz="2700" spc="-7" dirty="0">
                <a:solidFill>
                  <a:srgbClr val="FFFFFF"/>
                </a:solidFill>
                <a:latin typeface="Arial"/>
                <a:cs typeface="Arial"/>
              </a:rPr>
              <a:t>May 10,</a:t>
            </a:r>
            <a:r>
              <a:rPr sz="2700" spc="-11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00" spc="-7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27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72741977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10600" y="-15593"/>
            <a:ext cx="7771553" cy="1371315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lnSpc>
                <a:spcPct val="100000"/>
              </a:lnSpc>
              <a:spcBef>
                <a:spcPts val="133"/>
              </a:spcBef>
            </a:pPr>
            <a:r>
              <a:rPr spc="-7" dirty="0"/>
              <a:t>Object Detection: Lots of </a:t>
            </a:r>
            <a:r>
              <a:rPr dirty="0"/>
              <a:t>variables</a:t>
            </a:r>
            <a:r>
              <a:rPr spc="-120" dirty="0"/>
              <a:t> </a:t>
            </a:r>
            <a:r>
              <a:rPr spc="-7" dirty="0"/>
              <a:t>...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573226" y="6294345"/>
            <a:ext cx="7245827" cy="173551"/>
          </a:xfrm>
          <a:prstGeom prst="rect">
            <a:avLst/>
          </a:prstGeom>
        </p:spPr>
        <p:txBody>
          <a:bodyPr vert="horz" wrap="square" lIns="0" tIns="4233" rIns="0" bIns="0" rtlCol="0">
            <a:spAutoFit/>
          </a:bodyPr>
          <a:lstStyle/>
          <a:p>
            <a:pPr marL="16933">
              <a:spcBef>
                <a:spcPts val="33"/>
              </a:spcBef>
            </a:pPr>
            <a:r>
              <a:rPr sz="1100" spc="-7" dirty="0">
                <a:latin typeface="Arial"/>
                <a:cs typeface="Arial"/>
              </a:rPr>
              <a:t>MobileNet: Howard et al, “Efficient Convolutional Neural Networks for Mobile Vision Applications”, arXiv</a:t>
            </a:r>
            <a:r>
              <a:rPr sz="1100" spc="-47" dirty="0">
                <a:latin typeface="Arial"/>
                <a:cs typeface="Arial"/>
              </a:rPr>
              <a:t> </a:t>
            </a:r>
            <a:r>
              <a:rPr sz="1100" spc="-7" dirty="0">
                <a:latin typeface="Arial"/>
                <a:cs typeface="Arial"/>
              </a:rPr>
              <a:t>2017</a:t>
            </a:r>
            <a:endParaRPr sz="1100" dirty="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942018" y="6273191"/>
            <a:ext cx="2085340" cy="41232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6933">
              <a:lnSpc>
                <a:spcPts val="3080"/>
              </a:lnSpc>
            </a:pPr>
            <a:r>
              <a:rPr sz="2700" spc="-7" dirty="0">
                <a:solidFill>
                  <a:srgbClr val="FFFFFF"/>
                </a:solidFill>
                <a:latin typeface="Arial"/>
                <a:cs typeface="Arial"/>
              </a:rPr>
              <a:t>May 10,</a:t>
            </a:r>
            <a:r>
              <a:rPr sz="2700" spc="-113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700" spc="-7" dirty="0">
                <a:solidFill>
                  <a:srgbClr val="FFFFFF"/>
                </a:solidFill>
                <a:latin typeface="Arial"/>
                <a:cs typeface="Arial"/>
              </a:rPr>
              <a:t>2017</a:t>
            </a:r>
            <a:endParaRPr sz="27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42266" y="1268371"/>
            <a:ext cx="2048933" cy="2977727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2400" b="1" spc="-7" dirty="0">
                <a:latin typeface="Arial"/>
                <a:cs typeface="Arial"/>
              </a:rPr>
              <a:t>Base</a:t>
            </a:r>
            <a:r>
              <a:rPr sz="2400" b="1" spc="-107" dirty="0">
                <a:latin typeface="Arial"/>
                <a:cs typeface="Arial"/>
              </a:rPr>
              <a:t> </a:t>
            </a:r>
            <a:r>
              <a:rPr sz="2400" b="1" spc="-7" dirty="0">
                <a:latin typeface="Arial"/>
                <a:cs typeface="Arial"/>
              </a:rPr>
              <a:t>Network</a:t>
            </a:r>
            <a:endParaRPr sz="2400">
              <a:latin typeface="Arial"/>
              <a:cs typeface="Arial"/>
            </a:endParaRPr>
          </a:p>
          <a:p>
            <a:pPr marL="16933">
              <a:spcBef>
                <a:spcPts val="20"/>
              </a:spcBef>
            </a:pPr>
            <a:r>
              <a:rPr sz="2400" spc="-7" dirty="0">
                <a:latin typeface="Arial"/>
                <a:cs typeface="Arial"/>
              </a:rPr>
              <a:t>VGG16</a:t>
            </a:r>
            <a:endParaRPr sz="2400">
              <a:latin typeface="Arial"/>
              <a:cs typeface="Arial"/>
            </a:endParaRPr>
          </a:p>
          <a:p>
            <a:pPr marL="16933" marR="331885">
              <a:lnSpc>
                <a:spcPct val="100699"/>
              </a:lnSpc>
            </a:pPr>
            <a:r>
              <a:rPr sz="2400" spc="-7" dirty="0">
                <a:latin typeface="Arial"/>
                <a:cs typeface="Arial"/>
              </a:rPr>
              <a:t>ResNet-101  Inception</a:t>
            </a:r>
            <a:r>
              <a:rPr sz="2400" spc="-127" dirty="0">
                <a:latin typeface="Arial"/>
                <a:cs typeface="Arial"/>
              </a:rPr>
              <a:t> </a:t>
            </a:r>
            <a:r>
              <a:rPr sz="2400" spc="-7" dirty="0">
                <a:latin typeface="Arial"/>
                <a:cs typeface="Arial"/>
              </a:rPr>
              <a:t>V2  Inception</a:t>
            </a:r>
            <a:r>
              <a:rPr sz="2400" spc="-127" dirty="0">
                <a:latin typeface="Arial"/>
                <a:cs typeface="Arial"/>
              </a:rPr>
              <a:t> </a:t>
            </a:r>
            <a:r>
              <a:rPr sz="2400" spc="-7" dirty="0">
                <a:latin typeface="Arial"/>
                <a:cs typeface="Arial"/>
              </a:rPr>
              <a:t>V3  Inception  ResNet  MobileNet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73226" y="4854950"/>
            <a:ext cx="10078720" cy="1414019"/>
          </a:xfrm>
          <a:prstGeom prst="rect">
            <a:avLst/>
          </a:prstGeom>
        </p:spPr>
        <p:txBody>
          <a:bodyPr vert="horz" wrap="square" lIns="0" tIns="16933" rIns="0" bIns="0" rtlCol="0">
            <a:spAutoFit/>
          </a:bodyPr>
          <a:lstStyle/>
          <a:p>
            <a:pPr marL="16933">
              <a:spcBef>
                <a:spcPts val="133"/>
              </a:spcBef>
            </a:pPr>
            <a:r>
              <a:rPr sz="1900" spc="-7" dirty="0">
                <a:latin typeface="Arial"/>
                <a:cs typeface="Arial"/>
              </a:rPr>
              <a:t>Huang et al, “Speed/accuracy trade-offs for modern </a:t>
            </a:r>
            <a:r>
              <a:rPr sz="1900" dirty="0">
                <a:latin typeface="Arial"/>
                <a:cs typeface="Arial"/>
              </a:rPr>
              <a:t>convolutional </a:t>
            </a:r>
            <a:r>
              <a:rPr sz="1900" spc="-7" dirty="0">
                <a:latin typeface="Arial"/>
                <a:cs typeface="Arial"/>
              </a:rPr>
              <a:t>object detectors”, CVPR</a:t>
            </a:r>
            <a:r>
              <a:rPr sz="1900" spc="-73" dirty="0">
                <a:latin typeface="Arial"/>
                <a:cs typeface="Arial"/>
              </a:rPr>
              <a:t> </a:t>
            </a:r>
            <a:r>
              <a:rPr sz="1900" spc="-7" dirty="0">
                <a:latin typeface="Arial"/>
                <a:cs typeface="Arial"/>
              </a:rPr>
              <a:t>2017</a:t>
            </a:r>
            <a:endParaRPr sz="1900" dirty="0">
              <a:latin typeface="Arial"/>
              <a:cs typeface="Arial"/>
            </a:endParaRPr>
          </a:p>
          <a:p>
            <a:pPr marL="16933">
              <a:spcBef>
                <a:spcPts val="1007"/>
              </a:spcBef>
            </a:pPr>
            <a:r>
              <a:rPr sz="1100" spc="-7" dirty="0">
                <a:latin typeface="Arial"/>
                <a:cs typeface="Arial"/>
              </a:rPr>
              <a:t>R-FCN: Dai et al, “R-FCN: Object Detection </a:t>
            </a:r>
            <a:r>
              <a:rPr sz="1100" dirty="0">
                <a:latin typeface="Arial"/>
                <a:cs typeface="Arial"/>
              </a:rPr>
              <a:t>via </a:t>
            </a:r>
            <a:r>
              <a:rPr sz="1100" spc="-7" dirty="0">
                <a:latin typeface="Arial"/>
                <a:cs typeface="Arial"/>
              </a:rPr>
              <a:t>Region-based Fully Convolutional Networks”, NIPS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spc="-7" dirty="0">
                <a:latin typeface="Arial"/>
                <a:cs typeface="Arial"/>
              </a:rPr>
              <a:t>2016</a:t>
            </a:r>
            <a:endParaRPr sz="1100" dirty="0">
              <a:latin typeface="Arial"/>
              <a:cs typeface="Arial"/>
            </a:endParaRPr>
          </a:p>
          <a:p>
            <a:pPr marL="16933" marR="1577301">
              <a:lnSpc>
                <a:spcPct val="101600"/>
              </a:lnSpc>
            </a:pPr>
            <a:r>
              <a:rPr sz="1100" spc="-7" dirty="0">
                <a:latin typeface="Arial"/>
                <a:cs typeface="Arial"/>
              </a:rPr>
              <a:t>Inception-V2: Ioffe and Szegedy, “Batch Normalization: Accelerating Deep Network Training by Reducing Internal Covariate Shift”, ICML 2015  Inception V3: Szegedy et al, “Rethinking the Inception Architecture for Computer Vision”, arXiv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spc="-7" dirty="0">
                <a:latin typeface="Arial"/>
                <a:cs typeface="Arial"/>
              </a:rPr>
              <a:t>2016</a:t>
            </a:r>
            <a:endParaRPr sz="1100" dirty="0">
              <a:latin typeface="Arial"/>
              <a:cs typeface="Arial"/>
            </a:endParaRPr>
          </a:p>
          <a:p>
            <a:pPr marL="16933">
              <a:spcBef>
                <a:spcPts val="20"/>
              </a:spcBef>
            </a:pPr>
            <a:r>
              <a:rPr sz="1100" spc="-7" dirty="0">
                <a:latin typeface="Arial"/>
                <a:cs typeface="Arial"/>
              </a:rPr>
              <a:t>Inception ResNet: Szegedy et al, “Inception-V4, Inception-ResNet and the Impact of Residual Connections on Learning”, arXiv</a:t>
            </a:r>
            <a:r>
              <a:rPr sz="1100" spc="-13" dirty="0">
                <a:latin typeface="Arial"/>
                <a:cs typeface="Arial"/>
              </a:rPr>
              <a:t> </a:t>
            </a:r>
            <a:r>
              <a:rPr sz="1100" spc="-7" dirty="0">
                <a:latin typeface="Arial"/>
                <a:cs typeface="Arial"/>
              </a:rPr>
              <a:t>2016</a:t>
            </a:r>
            <a:endParaRPr sz="1100" dirty="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748824" y="1347071"/>
            <a:ext cx="2451947" cy="1872827"/>
          </a:xfrm>
          <a:prstGeom prst="rect">
            <a:avLst/>
          </a:prstGeom>
        </p:spPr>
        <p:txBody>
          <a:bodyPr vert="horz" wrap="square" lIns="0" tIns="14393" rIns="0" bIns="0" rtlCol="0">
            <a:spAutoFit/>
          </a:bodyPr>
          <a:lstStyle/>
          <a:p>
            <a:pPr marL="16933" marR="6773">
              <a:lnSpc>
                <a:spcPct val="100699"/>
              </a:lnSpc>
              <a:spcBef>
                <a:spcPts val="113"/>
              </a:spcBef>
            </a:pPr>
            <a:r>
              <a:rPr sz="2400" b="1" spc="-7" dirty="0">
                <a:latin typeface="Arial"/>
                <a:cs typeface="Arial"/>
              </a:rPr>
              <a:t>Object</a:t>
            </a:r>
            <a:r>
              <a:rPr sz="2400" b="1" spc="-120" dirty="0">
                <a:latin typeface="Arial"/>
                <a:cs typeface="Arial"/>
              </a:rPr>
              <a:t> </a:t>
            </a:r>
            <a:r>
              <a:rPr sz="2400" b="1" spc="-7" dirty="0">
                <a:latin typeface="Arial"/>
                <a:cs typeface="Arial"/>
              </a:rPr>
              <a:t>Detection  architecture  </a:t>
            </a:r>
            <a:r>
              <a:rPr sz="2400" spc="-7" dirty="0">
                <a:latin typeface="Arial"/>
                <a:cs typeface="Arial"/>
              </a:rPr>
              <a:t>Faster</a:t>
            </a:r>
            <a:r>
              <a:rPr sz="2400" spc="-27" dirty="0">
                <a:latin typeface="Arial"/>
                <a:cs typeface="Arial"/>
              </a:rPr>
              <a:t> </a:t>
            </a:r>
            <a:r>
              <a:rPr sz="2400" spc="-7" dirty="0">
                <a:latin typeface="Arial"/>
                <a:cs typeface="Arial"/>
              </a:rPr>
              <a:t>R-CNN</a:t>
            </a:r>
            <a:endParaRPr sz="2400" dirty="0">
              <a:latin typeface="Arial"/>
              <a:cs typeface="Arial"/>
            </a:endParaRPr>
          </a:p>
          <a:p>
            <a:pPr marL="16933" marR="1476550">
              <a:lnSpc>
                <a:spcPct val="100699"/>
              </a:lnSpc>
            </a:pPr>
            <a:r>
              <a:rPr lang="en-US" sz="2400" spc="-7" dirty="0">
                <a:latin typeface="Arial"/>
                <a:cs typeface="Arial"/>
              </a:rPr>
              <a:t>YOLO</a:t>
            </a:r>
            <a:r>
              <a:rPr sz="2400" spc="-7" dirty="0">
                <a:latin typeface="Arial"/>
                <a:cs typeface="Arial"/>
              </a:rPr>
              <a:t>  SSD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019916" y="1405743"/>
            <a:ext cx="2264833" cy="1504527"/>
          </a:xfrm>
          <a:prstGeom prst="rect">
            <a:avLst/>
          </a:prstGeom>
        </p:spPr>
        <p:txBody>
          <a:bodyPr vert="horz" wrap="square" lIns="0" tIns="14393" rIns="0" bIns="0" rtlCol="0">
            <a:spAutoFit/>
          </a:bodyPr>
          <a:lstStyle/>
          <a:p>
            <a:pPr marL="16933" marR="6773">
              <a:lnSpc>
                <a:spcPct val="100699"/>
              </a:lnSpc>
              <a:spcBef>
                <a:spcPts val="113"/>
              </a:spcBef>
            </a:pPr>
            <a:r>
              <a:rPr sz="2400" b="1" spc="-7" dirty="0">
                <a:latin typeface="Arial"/>
                <a:cs typeface="Arial"/>
              </a:rPr>
              <a:t>Takeaways  </a:t>
            </a:r>
            <a:r>
              <a:rPr sz="2400" spc="-7" dirty="0">
                <a:latin typeface="Arial"/>
                <a:cs typeface="Arial"/>
              </a:rPr>
              <a:t>Faster R-CNN</a:t>
            </a:r>
            <a:r>
              <a:rPr sz="2400" spc="-127" dirty="0">
                <a:latin typeface="Arial"/>
                <a:cs typeface="Arial"/>
              </a:rPr>
              <a:t> </a:t>
            </a:r>
            <a:r>
              <a:rPr sz="2400" spc="-7" dirty="0">
                <a:latin typeface="Arial"/>
                <a:cs typeface="Arial"/>
              </a:rPr>
              <a:t>is  </a:t>
            </a:r>
            <a:r>
              <a:rPr sz="2400" dirty="0">
                <a:latin typeface="Arial"/>
                <a:cs typeface="Arial"/>
              </a:rPr>
              <a:t>slower </a:t>
            </a:r>
            <a:r>
              <a:rPr sz="2400" spc="-7" dirty="0">
                <a:latin typeface="Arial"/>
                <a:cs typeface="Arial"/>
              </a:rPr>
              <a:t>but more  accurate</a:t>
            </a:r>
            <a:endParaRPr sz="2400" dirty="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019915" y="3247240"/>
            <a:ext cx="2215727" cy="1136225"/>
          </a:xfrm>
          <a:prstGeom prst="rect">
            <a:avLst/>
          </a:prstGeom>
        </p:spPr>
        <p:txBody>
          <a:bodyPr vert="horz" wrap="square" lIns="0" tIns="14393" rIns="0" bIns="0" rtlCol="0">
            <a:spAutoFit/>
          </a:bodyPr>
          <a:lstStyle/>
          <a:p>
            <a:pPr marL="16933" marR="6773">
              <a:lnSpc>
                <a:spcPct val="100699"/>
              </a:lnSpc>
              <a:spcBef>
                <a:spcPts val="113"/>
              </a:spcBef>
            </a:pPr>
            <a:r>
              <a:rPr sz="2400" spc="-7" dirty="0">
                <a:latin typeface="Arial"/>
                <a:cs typeface="Arial"/>
              </a:rPr>
              <a:t>SSD is much  faster but not</a:t>
            </a:r>
            <a:r>
              <a:rPr sz="2400" spc="-120" dirty="0">
                <a:latin typeface="Arial"/>
                <a:cs typeface="Arial"/>
              </a:rPr>
              <a:t> </a:t>
            </a:r>
            <a:r>
              <a:rPr sz="2400" spc="-7" dirty="0">
                <a:latin typeface="Arial"/>
                <a:cs typeface="Arial"/>
              </a:rPr>
              <a:t>as  accurate</a:t>
            </a:r>
            <a:endParaRPr sz="2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763943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="" xmlns:a16="http://schemas.microsoft.com/office/drawing/2014/main" id="{5C060EC9-3A5D-4470-AB92-B0F96A1594A7}"/>
              </a:ext>
            </a:extLst>
          </p:cNvPr>
          <p:cNvSpPr/>
          <p:nvPr/>
        </p:nvSpPr>
        <p:spPr>
          <a:xfrm>
            <a:off x="518160" y="353175"/>
            <a:ext cx="1015263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4000" b="0" i="0" u="none" strike="noStrike" baseline="0" dirty="0" smtClean="0">
                <a:solidFill>
                  <a:srgbClr val="000000"/>
                </a:solidFill>
                <a:latin typeface="Calibri" panose="020F0502020204030204" pitchFamily="34" charset="0"/>
              </a:rPr>
              <a:t>Deep NN</a:t>
            </a:r>
            <a:endParaRPr lang="zh-CN" altLang="en-US" sz="1600" dirty="0"/>
          </a:p>
        </p:txBody>
      </p:sp>
      <p:pic>
        <p:nvPicPr>
          <p:cNvPr id="3" name="图片 2">
            <a:extLst>
              <a:ext uri="{FF2B5EF4-FFF2-40B4-BE49-F238E27FC236}">
                <a16:creationId xmlns="" xmlns:a16="http://schemas.microsoft.com/office/drawing/2014/main" id="{A400E289-DDA2-4A94-BCB5-B3CC00A2E9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180" y="1161881"/>
            <a:ext cx="8310881" cy="5209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361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dirty="0"/>
              <a:t>Review: L13- Image features and categorization</a:t>
            </a:r>
            <a:endParaRPr lang="en-US" altLang="en-US" sz="4000" dirty="0" smtClean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3741" y="2230027"/>
            <a:ext cx="10972800" cy="3846019"/>
          </a:xfrm>
        </p:spPr>
        <p:txBody>
          <a:bodyPr>
            <a:normAutofit lnSpcReduction="10000"/>
          </a:bodyPr>
          <a:lstStyle/>
          <a:p>
            <a:pPr>
              <a:defRPr/>
            </a:pPr>
            <a:r>
              <a:rPr lang="en-US" dirty="0" smtClean="0"/>
              <a:t>Visual categorization</a:t>
            </a:r>
          </a:p>
          <a:p>
            <a:pPr marL="800100" lvl="3" indent="-342900">
              <a:defRPr/>
            </a:pPr>
            <a:r>
              <a:rPr lang="en-US" altLang="zh-TW" sz="2800" dirty="0"/>
              <a:t>What? Why? How?</a:t>
            </a:r>
          </a:p>
          <a:p>
            <a:pPr>
              <a:defRPr/>
            </a:pPr>
            <a:endParaRPr lang="en-US" sz="800" dirty="0"/>
          </a:p>
          <a:p>
            <a:pPr>
              <a:defRPr/>
            </a:pPr>
            <a:r>
              <a:rPr lang="en-US" dirty="0" smtClean="0"/>
              <a:t>Image features</a:t>
            </a:r>
          </a:p>
          <a:p>
            <a:pPr lvl="1">
              <a:defRPr/>
            </a:pPr>
            <a:r>
              <a:rPr lang="en-US" altLang="en-US" dirty="0" smtClean="0"/>
              <a:t>Coverage, concision, directness</a:t>
            </a:r>
            <a:endParaRPr lang="en-US" dirty="0" smtClean="0"/>
          </a:p>
          <a:p>
            <a:pPr lvl="1">
              <a:defRPr/>
            </a:pPr>
            <a:r>
              <a:rPr lang="en-US" dirty="0" smtClean="0"/>
              <a:t>Color, gradients, textures, motion, descriptors</a:t>
            </a:r>
          </a:p>
          <a:p>
            <a:pPr lvl="1">
              <a:defRPr/>
            </a:pPr>
            <a:r>
              <a:rPr lang="en-US" dirty="0" smtClean="0"/>
              <a:t>Histogram, feature encoding, and pooling</a:t>
            </a:r>
          </a:p>
          <a:p>
            <a:pPr lvl="1">
              <a:defRPr/>
            </a:pPr>
            <a:endParaRPr lang="en-US" sz="800" dirty="0"/>
          </a:p>
          <a:p>
            <a:pPr>
              <a:defRPr/>
            </a:pPr>
            <a:r>
              <a:rPr lang="en-US" dirty="0"/>
              <a:t>I</a:t>
            </a:r>
            <a:r>
              <a:rPr lang="en-US" dirty="0" smtClean="0"/>
              <a:t>mage/region</a:t>
            </a:r>
            <a:r>
              <a:rPr lang="en-US" dirty="0"/>
              <a:t> </a:t>
            </a:r>
            <a:r>
              <a:rPr lang="en-US" dirty="0" smtClean="0"/>
              <a:t>categorization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45076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="" xmlns:a16="http://schemas.microsoft.com/office/drawing/2014/main" id="{A30BD941-D277-4332-84CD-864E2E2F6D34}"/>
              </a:ext>
            </a:extLst>
          </p:cNvPr>
          <p:cNvSpPr/>
          <p:nvPr/>
        </p:nvSpPr>
        <p:spPr>
          <a:xfrm>
            <a:off x="1215228" y="1442214"/>
            <a:ext cx="5824928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0" i="0" u="none" strike="noStrike" baseline="0" dirty="0">
                <a:solidFill>
                  <a:srgbClr val="0070C0"/>
                </a:solidFill>
                <a:latin typeface="Calibri" panose="020F0502020204030204" pitchFamily="34" charset="0"/>
              </a:rPr>
              <a:t>Universality </a:t>
            </a:r>
            <a:r>
              <a:rPr lang="en-US" altLang="zh-CN" sz="3200" b="0" i="0" u="none" strike="noStrike" baseline="0" dirty="0" smtClean="0">
                <a:solidFill>
                  <a:srgbClr val="0070C0"/>
                </a:solidFill>
                <a:latin typeface="Calibri" panose="020F0502020204030204" pitchFamily="34" charset="0"/>
              </a:rPr>
              <a:t>Theorem </a:t>
            </a:r>
            <a:r>
              <a:rPr lang="en-US" altLang="zh-CN" sz="2800" dirty="0"/>
              <a:t>(</a:t>
            </a:r>
            <a:r>
              <a:rPr lang="en-US" altLang="zh-CN" sz="2800" dirty="0" err="1"/>
              <a:t>Hornik</a:t>
            </a:r>
            <a:r>
              <a:rPr lang="en-US" altLang="zh-CN" sz="2800" dirty="0"/>
              <a:t> </a:t>
            </a:r>
            <a:r>
              <a:rPr lang="en-US" altLang="zh-CN" sz="2800" i="1" dirty="0"/>
              <a:t>et al.</a:t>
            </a:r>
            <a:r>
              <a:rPr lang="en-US" altLang="zh-CN" sz="2800" dirty="0"/>
              <a:t>,</a:t>
            </a:r>
          </a:p>
          <a:p>
            <a:r>
              <a:rPr lang="en-US" altLang="zh-CN" sz="2800" dirty="0"/>
              <a:t>1989; </a:t>
            </a:r>
            <a:r>
              <a:rPr lang="en-US" altLang="zh-CN" sz="2800" dirty="0" err="1"/>
              <a:t>Cybenko</a:t>
            </a:r>
            <a:r>
              <a:rPr lang="en-US" altLang="zh-CN" sz="2800" dirty="0"/>
              <a:t>, 1989)</a:t>
            </a:r>
            <a:r>
              <a:rPr lang="en-US" altLang="zh-CN" sz="2800" b="0" i="0" u="none" strike="noStrike" baseline="0" dirty="0" smtClean="0">
                <a:solidFill>
                  <a:srgbClr val="0070C0"/>
                </a:solidFill>
                <a:latin typeface="Calibri" panose="020F0502020204030204" pitchFamily="34" charset="0"/>
              </a:rPr>
              <a:t>:</a:t>
            </a:r>
            <a:endParaRPr lang="zh-CN" altLang="en-US" sz="1100" dirty="0">
              <a:solidFill>
                <a:srgbClr val="0070C0"/>
              </a:solidFill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="" xmlns:a16="http://schemas.microsoft.com/office/drawing/2014/main" id="{5105A8EB-92BB-4534-A143-AD7748FDE567}"/>
              </a:ext>
            </a:extLst>
          </p:cNvPr>
          <p:cNvSpPr/>
          <p:nvPr/>
        </p:nvSpPr>
        <p:spPr>
          <a:xfrm>
            <a:off x="1424951" y="2505344"/>
            <a:ext cx="456689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Any continuous function f </a:t>
            </a:r>
            <a:endParaRPr lang="zh-CN" altLang="en-US" sz="2000" dirty="0"/>
          </a:p>
        </p:txBody>
      </p:sp>
      <p:pic>
        <p:nvPicPr>
          <p:cNvPr id="4" name="图片 3">
            <a:extLst>
              <a:ext uri="{FF2B5EF4-FFF2-40B4-BE49-F238E27FC236}">
                <a16:creationId xmlns="" xmlns:a16="http://schemas.microsoft.com/office/drawing/2014/main" id="{1C15962B-6F58-497D-868F-C4E5C44F28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6281" y="3142013"/>
            <a:ext cx="3324225" cy="760413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="" xmlns:a16="http://schemas.microsoft.com/office/drawing/2014/main" id="{4C849DE2-39C2-4797-A3C3-C5FEAE663A34}"/>
              </a:ext>
            </a:extLst>
          </p:cNvPr>
          <p:cNvSpPr/>
          <p:nvPr/>
        </p:nvSpPr>
        <p:spPr>
          <a:xfrm>
            <a:off x="1424951" y="3792033"/>
            <a:ext cx="6096000" cy="181588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2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Can be realized by a network with </a:t>
            </a:r>
            <a:r>
              <a:rPr lang="en-US" altLang="zh-CN" sz="2800" b="1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one hidden </a:t>
            </a:r>
            <a:r>
              <a:rPr lang="en-US" altLang="zh-CN" sz="2800" b="1" i="0" u="none" strike="noStrike" baseline="0" dirty="0" smtClean="0">
                <a:solidFill>
                  <a:srgbClr val="000000"/>
                </a:solidFill>
                <a:latin typeface="Calibri" panose="020F0502020204030204" pitchFamily="34" charset="0"/>
              </a:rPr>
              <a:t>layer</a:t>
            </a:r>
            <a:r>
              <a:rPr lang="en-US" altLang="zh-CN" sz="2800" b="0" i="0" u="none" strike="noStrike" baseline="0" dirty="0" smtClean="0">
                <a:solidFill>
                  <a:srgbClr val="000000"/>
                </a:solidFill>
                <a:latin typeface="Calibri" panose="020F0502020204030204" pitchFamily="34" charset="0"/>
              </a:rPr>
              <a:t>. </a:t>
            </a:r>
          </a:p>
          <a:p>
            <a:endParaRPr lang="en-US" altLang="zh-CN" sz="800" b="0" i="0" u="none" strike="noStrike" baseline="0" dirty="0" smtClean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 smtClean="0"/>
              <a:t>So </a:t>
            </a:r>
            <a:r>
              <a:rPr lang="en-US" altLang="zh-CN" sz="2400" dirty="0"/>
              <a:t>long as it is </a:t>
            </a:r>
            <a:r>
              <a:rPr lang="en-US" altLang="zh-CN" sz="2400" dirty="0" smtClean="0"/>
              <a:t>differentiable;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 smtClean="0"/>
              <a:t>Given </a:t>
            </a:r>
            <a:r>
              <a:rPr lang="en-US" altLang="zh-CN" sz="2400" b="1" dirty="0"/>
              <a:t>enough </a:t>
            </a:r>
            <a:r>
              <a:rPr lang="en-US" altLang="zh-CN" sz="2400" dirty="0"/>
              <a:t>hidden </a:t>
            </a:r>
            <a:r>
              <a:rPr lang="en-US" altLang="zh-CN" sz="2400" dirty="0" smtClean="0"/>
              <a:t>neurons; </a:t>
            </a:r>
            <a:endParaRPr lang="zh-CN" altLang="en-US" sz="2400" dirty="0"/>
          </a:p>
        </p:txBody>
      </p:sp>
      <p:sp>
        <p:nvSpPr>
          <p:cNvPr id="7" name="矩形 6">
            <a:extLst>
              <a:ext uri="{FF2B5EF4-FFF2-40B4-BE49-F238E27FC236}">
                <a16:creationId xmlns="" xmlns:a16="http://schemas.microsoft.com/office/drawing/2014/main" id="{E93AFB2B-25FE-44F8-A0E6-D16385734B34}"/>
              </a:ext>
            </a:extLst>
          </p:cNvPr>
          <p:cNvSpPr/>
          <p:nvPr/>
        </p:nvSpPr>
        <p:spPr>
          <a:xfrm>
            <a:off x="1424951" y="6048197"/>
            <a:ext cx="845056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0" i="0" u="none" strike="noStrike" baseline="0" dirty="0">
                <a:solidFill>
                  <a:srgbClr val="0000FF"/>
                </a:solidFill>
                <a:latin typeface="Calibri" panose="020F0502020204030204" pitchFamily="34" charset="0"/>
              </a:rPr>
              <a:t>Why “Deep” neural network not “Fat” neural network?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="" xmlns:a16="http://schemas.microsoft.com/office/drawing/2014/main" id="{3360A680-F8B1-4EBB-9700-F4765B08CF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0953" y="1102360"/>
            <a:ext cx="3343275" cy="4524375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="" xmlns:a16="http://schemas.microsoft.com/office/drawing/2014/main" id="{6CA88890-3766-4490-B26B-CFE2A9AF4279}"/>
              </a:ext>
            </a:extLst>
          </p:cNvPr>
          <p:cNvSpPr/>
          <p:nvPr/>
        </p:nvSpPr>
        <p:spPr>
          <a:xfrm>
            <a:off x="528319" y="373495"/>
            <a:ext cx="1127499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4000" b="0" i="0" u="none" strike="noStrike" baseline="0" dirty="0" smtClean="0">
                <a:solidFill>
                  <a:srgbClr val="000000"/>
                </a:solidFill>
                <a:latin typeface="Calibri" panose="020F0502020204030204" pitchFamily="34" charset="0"/>
              </a:rPr>
              <a:t>Why deep?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942329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="" xmlns:a16="http://schemas.microsoft.com/office/drawing/2014/main" id="{2AAD6A93-2577-4812-875D-4696117F25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39915"/>
            <a:ext cx="7591580" cy="4982709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7063532" y="373495"/>
            <a:ext cx="4843244" cy="615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600" dirty="0" smtClean="0">
                <a:latin typeface="Calibri" panose="020F0502020204030204" pitchFamily="34" charset="0"/>
              </a:rPr>
              <a:t>A </a:t>
            </a:r>
            <a:r>
              <a:rPr lang="en-US" altLang="zh-CN" sz="2600" dirty="0">
                <a:latin typeface="Calibri" panose="020F0502020204030204" pitchFamily="34" charset="0"/>
              </a:rPr>
              <a:t>shallow (one hidden layer) NN can represent a complex function function, but the layer may be very large and may fail to learn.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600" dirty="0">
                <a:latin typeface="Calibri" panose="020F0502020204030204" pitchFamily="34" charset="0"/>
              </a:rPr>
              <a:t>A complex function may involve composition of several simpler functions.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600" dirty="0">
                <a:latin typeface="Calibri" panose="020F0502020204030204" pitchFamily="34" charset="0"/>
              </a:rPr>
              <a:t>Empirically, deep NN do a better job than shallow NN at learning such hierarchies of knowledge.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600" dirty="0">
                <a:latin typeface="Calibri" panose="020F0502020204030204" pitchFamily="34" charset="0"/>
              </a:rPr>
              <a:t>Intuitively, deep composition is efficient because it allows reuse.</a:t>
            </a:r>
          </a:p>
        </p:txBody>
      </p:sp>
      <p:sp>
        <p:nvSpPr>
          <p:cNvPr id="5" name="矩形 4">
            <a:extLst>
              <a:ext uri="{FF2B5EF4-FFF2-40B4-BE49-F238E27FC236}">
                <a16:creationId xmlns="" xmlns:a16="http://schemas.microsoft.com/office/drawing/2014/main" id="{6CA88890-3766-4490-B26B-CFE2A9AF4279}"/>
              </a:ext>
            </a:extLst>
          </p:cNvPr>
          <p:cNvSpPr/>
          <p:nvPr/>
        </p:nvSpPr>
        <p:spPr>
          <a:xfrm>
            <a:off x="528319" y="373495"/>
            <a:ext cx="1127499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4000" b="0" i="0" u="none" strike="noStrike" baseline="0" dirty="0" smtClean="0">
                <a:solidFill>
                  <a:srgbClr val="000000"/>
                </a:solidFill>
                <a:latin typeface="Calibri" panose="020F0502020204030204" pitchFamily="34" charset="0"/>
              </a:rPr>
              <a:t>Why deep?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998688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561781" y="1799623"/>
            <a:ext cx="10998248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 smtClean="0">
                <a:latin typeface="Calibri" panose="020F0502020204030204" pitchFamily="34" charset="0"/>
              </a:rPr>
              <a:t>Huge (labeled) data;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 smtClean="0">
                <a:latin typeface="Calibri" panose="020F0502020204030204" pitchFamily="34" charset="0"/>
              </a:rPr>
              <a:t>Fast computation power;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 smtClean="0">
                <a:latin typeface="Calibri" panose="020F0502020204030204" pitchFamily="34" charset="0"/>
              </a:rPr>
              <a:t>Development of NN algorithm</a:t>
            </a:r>
            <a:r>
              <a:rPr lang="en-US" altLang="zh-CN" sz="2600" dirty="0" smtClean="0">
                <a:latin typeface="Calibri" panose="020F0502020204030204" pitchFamily="34" charset="0"/>
              </a:rPr>
              <a:t>.</a:t>
            </a:r>
            <a:endParaRPr lang="en-US" altLang="zh-CN" sz="2600" dirty="0">
              <a:latin typeface="Calibri" panose="020F0502020204030204" pitchFamily="34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="" xmlns:a16="http://schemas.microsoft.com/office/drawing/2014/main" id="{6CA88890-3766-4490-B26B-CFE2A9AF4279}"/>
              </a:ext>
            </a:extLst>
          </p:cNvPr>
          <p:cNvSpPr/>
          <p:nvPr/>
        </p:nvSpPr>
        <p:spPr>
          <a:xfrm>
            <a:off x="528319" y="373495"/>
            <a:ext cx="1127499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4400" b="0" i="0" u="none" strike="noStrike" baseline="0" dirty="0" smtClean="0">
                <a:solidFill>
                  <a:srgbClr val="000000"/>
                </a:solidFill>
                <a:latin typeface="Calibri" panose="020F0502020204030204" pitchFamily="34" charset="0"/>
              </a:rPr>
              <a:t>Why DNN is taking off?</a:t>
            </a:r>
            <a:endParaRPr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="" xmlns:a16="http://schemas.microsoft.com/office/drawing/2014/main" id="{6CA88890-3766-4490-B26B-CFE2A9AF4279}"/>
              </a:ext>
            </a:extLst>
          </p:cNvPr>
          <p:cNvSpPr/>
          <p:nvPr/>
        </p:nvSpPr>
        <p:spPr>
          <a:xfrm>
            <a:off x="561781" y="3680156"/>
            <a:ext cx="1127499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4000" b="0" i="0" u="none" strike="noStrike" baseline="0" dirty="0" smtClean="0">
                <a:solidFill>
                  <a:srgbClr val="000000"/>
                </a:solidFill>
                <a:latin typeface="Calibri" panose="020F0502020204030204" pitchFamily="34" charset="0"/>
              </a:rPr>
              <a:t>Difficulties in DNN learning?</a:t>
            </a:r>
            <a:endParaRPr lang="zh-CN" altLang="en-US" sz="1600" dirty="0"/>
          </a:p>
        </p:txBody>
      </p:sp>
      <p:sp>
        <p:nvSpPr>
          <p:cNvPr id="7" name="矩形 6"/>
          <p:cNvSpPr/>
          <p:nvPr/>
        </p:nvSpPr>
        <p:spPr>
          <a:xfrm>
            <a:off x="528319" y="4690265"/>
            <a:ext cx="10998248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 smtClean="0"/>
              <a:t>Local</a:t>
            </a:r>
            <a:r>
              <a:rPr lang="en-US" altLang="zh-CN" sz="2800" dirty="0"/>
              <a:t> </a:t>
            </a:r>
            <a:r>
              <a:rPr lang="en-US" altLang="zh-CN" sz="2800" dirty="0" smtClean="0"/>
              <a:t>minima</a:t>
            </a:r>
            <a:r>
              <a:rPr lang="en-US" altLang="zh-CN" sz="2800" dirty="0" smtClean="0">
                <a:latin typeface="Calibri" panose="020F0502020204030204" pitchFamily="34" charset="0"/>
              </a:rPr>
              <a:t>;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 smtClean="0">
                <a:latin typeface="Calibri" panose="020F0502020204030204" pitchFamily="34" charset="0"/>
              </a:rPr>
              <a:t>Vanishing gradient /exploding gradient;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 smtClean="0">
                <a:latin typeface="Calibri" panose="020F0502020204030204" pitchFamily="34" charset="0"/>
              </a:rPr>
              <a:t>...</a:t>
            </a:r>
            <a:endParaRPr lang="en-US" altLang="zh-CN" sz="2800" dirty="0">
              <a:latin typeface="Calibri" panose="020F050202020403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 dirty="0" smtClean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9027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1334421" y="1102829"/>
            <a:ext cx="9546099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zh-CN" sz="3600" dirty="0" smtClean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600" dirty="0" smtClean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</a:rPr>
              <a:t>General concepts</a:t>
            </a:r>
          </a:p>
          <a:p>
            <a:pPr marL="914400" lvl="1" indent="-457200">
              <a:buFontTx/>
              <a:buChar char="–"/>
            </a:pPr>
            <a:r>
              <a:rPr lang="en-US" altLang="zh-CN" sz="3600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</a:rPr>
              <a:t>Perceptron; </a:t>
            </a:r>
            <a:r>
              <a:rPr lang="en-US" altLang="zh-CN" sz="3600" dirty="0" smtClean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</a:rPr>
              <a:t>Neuron; Activation function; </a:t>
            </a:r>
            <a:r>
              <a:rPr lang="en-US" altLang="zh-CN" sz="3600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</a:rPr>
              <a:t>Feedforward </a:t>
            </a:r>
            <a:r>
              <a:rPr lang="en-US" altLang="zh-CN" sz="3600" dirty="0" smtClean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</a:rPr>
              <a:t>NN, deep NN,...</a:t>
            </a:r>
            <a:endParaRPr lang="en-US" altLang="zh-CN" sz="3600" dirty="0">
              <a:solidFill>
                <a:schemeClr val="bg1">
                  <a:lumMod val="95000"/>
                </a:schemeClr>
              </a:solidFill>
              <a:latin typeface="Calibri" panose="020F0502020204030204" pitchFamily="34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altLang="zh-CN" sz="3600" dirty="0" smtClean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6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Loss </a:t>
            </a:r>
            <a:r>
              <a:rPr lang="en-US" altLang="zh-CN" sz="3600" dirty="0">
                <a:solidFill>
                  <a:srgbClr val="000000"/>
                </a:solidFill>
                <a:latin typeface="Calibri" panose="020F0502020204030204" pitchFamily="34" charset="0"/>
              </a:rPr>
              <a:t>Functions and </a:t>
            </a:r>
            <a:r>
              <a:rPr lang="en-US" altLang="zh-CN" sz="36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Optimization</a:t>
            </a:r>
          </a:p>
          <a:p>
            <a:pPr marL="1028700" lvl="2" indent="-571500">
              <a:buFont typeface="Calibri" panose="020F0502020204030204" pitchFamily="34" charset="0"/>
              <a:buChar char="–"/>
            </a:pPr>
            <a:r>
              <a:rPr lang="en-US" altLang="zh-CN" sz="3600" b="1" dirty="0">
                <a:solidFill>
                  <a:srgbClr val="000000"/>
                </a:solidFill>
                <a:latin typeface="Calibri" panose="020F0502020204030204" pitchFamily="34" charset="0"/>
              </a:rPr>
              <a:t>Loss </a:t>
            </a:r>
            <a:r>
              <a:rPr lang="en-US" altLang="zh-CN" sz="3600" b="1" dirty="0" smtClean="0">
                <a:solidFill>
                  <a:srgbClr val="000000"/>
                </a:solidFill>
                <a:latin typeface="Calibri" panose="020F0502020204030204" pitchFamily="34" charset="0"/>
              </a:rPr>
              <a:t>Functions</a:t>
            </a:r>
          </a:p>
          <a:p>
            <a:pPr marL="1028700" lvl="2" indent="-571500">
              <a:buFont typeface="Calibri" panose="020F0502020204030204" pitchFamily="34" charset="0"/>
              <a:buChar char="–"/>
            </a:pPr>
            <a:r>
              <a:rPr lang="en-US" altLang="zh-CN" sz="36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Optimization</a:t>
            </a:r>
          </a:p>
          <a:p>
            <a:pPr marL="1485900" lvl="3" indent="-571500">
              <a:buFont typeface="Arial" panose="020B0604020202020204" pitchFamily="34" charset="0"/>
              <a:buChar char="•"/>
            </a:pPr>
            <a:r>
              <a:rPr lang="en-US" altLang="zh-CN" sz="32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Gradient descent</a:t>
            </a:r>
          </a:p>
          <a:p>
            <a:pPr marL="1485900" lvl="3" indent="-571500">
              <a:buFont typeface="Arial" panose="020B0604020202020204" pitchFamily="34" charset="0"/>
              <a:buChar char="•"/>
            </a:pPr>
            <a:r>
              <a:rPr lang="en-US" altLang="zh-CN" sz="32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Forward &amp; backward prop</a:t>
            </a:r>
          </a:p>
        </p:txBody>
      </p:sp>
      <p:sp>
        <p:nvSpPr>
          <p:cNvPr id="4" name="矩形 3">
            <a:extLst>
              <a:ext uri="{FF2B5EF4-FFF2-40B4-BE49-F238E27FC236}">
                <a16:creationId xmlns="" xmlns:a16="http://schemas.microsoft.com/office/drawing/2014/main" id="{80A79C47-C9A4-4A26-97FD-AED5FE4F6596}"/>
              </a:ext>
            </a:extLst>
          </p:cNvPr>
          <p:cNvSpPr/>
          <p:nvPr/>
        </p:nvSpPr>
        <p:spPr>
          <a:xfrm>
            <a:off x="1043495" y="475121"/>
            <a:ext cx="10882959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4400" dirty="0">
                <a:solidFill>
                  <a:srgbClr val="000000"/>
                </a:solidFill>
                <a:latin typeface="Calibri" panose="020F0502020204030204" pitchFamily="34" charset="0"/>
              </a:rPr>
              <a:t>Section </a:t>
            </a:r>
            <a:r>
              <a:rPr lang="en-US" altLang="zh-CN" sz="44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1-Introduction: </a:t>
            </a:r>
            <a:r>
              <a:rPr lang="en-US" altLang="zh-CN" sz="4400" dirty="0">
                <a:solidFill>
                  <a:srgbClr val="000000"/>
                </a:solidFill>
                <a:latin typeface="Calibri" panose="020F0502020204030204" pitchFamily="34" charset="0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3882422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="" xmlns:a16="http://schemas.microsoft.com/office/drawing/2014/main" id="{A5CA7E20-8E0E-45A2-81EF-6E1F010AFECF}"/>
              </a:ext>
            </a:extLst>
          </p:cNvPr>
          <p:cNvSpPr/>
          <p:nvPr/>
        </p:nvSpPr>
        <p:spPr>
          <a:xfrm>
            <a:off x="703988" y="382360"/>
            <a:ext cx="3517310" cy="104644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2"/>
            <a:r>
              <a:rPr lang="en-US" altLang="zh-CN" sz="44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Loss </a:t>
            </a:r>
            <a:r>
              <a:rPr lang="en-US" altLang="zh-CN" sz="4400" dirty="0">
                <a:solidFill>
                  <a:srgbClr val="000000"/>
                </a:solidFill>
                <a:latin typeface="Calibri" panose="020F0502020204030204" pitchFamily="34" charset="0"/>
              </a:rPr>
              <a:t>Functions</a:t>
            </a:r>
          </a:p>
          <a:p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="" xmlns:a16="http://schemas.microsoft.com/office/drawing/2014/main" id="{A7315AD6-C9D0-4F83-88B2-8F3B43DDAAC6}"/>
              </a:ext>
            </a:extLst>
          </p:cNvPr>
          <p:cNvSpPr/>
          <p:nvPr/>
        </p:nvSpPr>
        <p:spPr>
          <a:xfrm>
            <a:off x="1133971" y="1741135"/>
            <a:ext cx="999822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200" dirty="0" smtClean="0"/>
              <a:t>Total </a:t>
            </a:r>
            <a:r>
              <a:rPr lang="en-US" altLang="zh-CN" sz="3200" dirty="0"/>
              <a:t>loss function will often combine </a:t>
            </a:r>
            <a:r>
              <a:rPr lang="en-US" altLang="zh-CN" sz="3200" dirty="0" smtClean="0"/>
              <a:t>the </a:t>
            </a:r>
            <a:r>
              <a:rPr lang="en-US" altLang="zh-CN" sz="3200" b="1" dirty="0" smtClean="0"/>
              <a:t>data loss </a:t>
            </a:r>
            <a:r>
              <a:rPr lang="en-US" altLang="zh-CN" sz="3200" b="1" dirty="0"/>
              <a:t>functions</a:t>
            </a:r>
            <a:r>
              <a:rPr lang="en-US" altLang="zh-CN" sz="3200" dirty="0"/>
              <a:t> with a </a:t>
            </a:r>
            <a:r>
              <a:rPr lang="en-US" altLang="zh-CN" sz="3200" b="1" dirty="0"/>
              <a:t>regularization term</a:t>
            </a:r>
            <a:r>
              <a:rPr lang="en-US" altLang="zh-CN" sz="3200" dirty="0"/>
              <a:t>.</a:t>
            </a:r>
            <a:endParaRPr lang="zh-CN" altLang="en-US" sz="3200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7129" y="2961191"/>
            <a:ext cx="7852095" cy="1560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 2"/>
          <p:cNvSpPr/>
          <p:nvPr/>
        </p:nvSpPr>
        <p:spPr>
          <a:xfrm>
            <a:off x="3333224" y="4718429"/>
            <a:ext cx="334441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/>
              <a:t>Data loss</a:t>
            </a:r>
            <a:r>
              <a:rPr lang="en-US" altLang="zh-CN" sz="2000" dirty="0"/>
              <a:t>: Model predictions</a:t>
            </a:r>
          </a:p>
          <a:p>
            <a:r>
              <a:rPr lang="en-US" altLang="zh-CN" sz="2000" dirty="0"/>
              <a:t>should match training data</a:t>
            </a:r>
            <a:endParaRPr lang="zh-CN" altLang="en-US" sz="2000" dirty="0"/>
          </a:p>
        </p:txBody>
      </p:sp>
      <p:sp>
        <p:nvSpPr>
          <p:cNvPr id="4" name="矩形 3"/>
          <p:cNvSpPr/>
          <p:nvPr/>
        </p:nvSpPr>
        <p:spPr>
          <a:xfrm>
            <a:off x="7074715" y="4718429"/>
            <a:ext cx="279073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/>
              <a:t>Regularization</a:t>
            </a:r>
            <a:r>
              <a:rPr lang="en-US" altLang="zh-CN" sz="2000" dirty="0"/>
              <a:t>: Model</a:t>
            </a:r>
          </a:p>
          <a:p>
            <a:r>
              <a:rPr lang="en-US" altLang="zh-CN" sz="2000" dirty="0"/>
              <a:t>should be “simple”, so it</a:t>
            </a:r>
          </a:p>
          <a:p>
            <a:r>
              <a:rPr lang="en-US" altLang="zh-CN" sz="2000" dirty="0"/>
              <a:t>works on test data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118655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="" xmlns:a16="http://schemas.microsoft.com/office/drawing/2014/main" id="{A5CA7E20-8E0E-45A2-81EF-6E1F010AFECF}"/>
              </a:ext>
            </a:extLst>
          </p:cNvPr>
          <p:cNvSpPr/>
          <p:nvPr/>
        </p:nvSpPr>
        <p:spPr>
          <a:xfrm>
            <a:off x="703988" y="382360"/>
            <a:ext cx="583275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2"/>
            <a:r>
              <a:rPr lang="en-US" altLang="zh-CN" sz="44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Loss </a:t>
            </a:r>
            <a:r>
              <a:rPr lang="en-US" altLang="zh-CN" sz="4400" dirty="0">
                <a:solidFill>
                  <a:srgbClr val="000000"/>
                </a:solidFill>
                <a:latin typeface="Calibri" panose="020F0502020204030204" pitchFamily="34" charset="0"/>
              </a:rPr>
              <a:t>Functions- data </a:t>
            </a:r>
            <a:r>
              <a:rPr lang="en-US" altLang="zh-CN" sz="44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loss</a:t>
            </a:r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="" xmlns:a16="http://schemas.microsoft.com/office/drawing/2014/main" id="{A7315AD6-C9D0-4F83-88B2-8F3B43DDAAC6}"/>
              </a:ext>
            </a:extLst>
          </p:cNvPr>
          <p:cNvSpPr/>
          <p:nvPr/>
        </p:nvSpPr>
        <p:spPr>
          <a:xfrm>
            <a:off x="1133971" y="1799858"/>
            <a:ext cx="999822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200" dirty="0" smtClean="0"/>
              <a:t>Total </a:t>
            </a:r>
            <a:r>
              <a:rPr lang="en-US" altLang="zh-CN" sz="3200" dirty="0"/>
              <a:t>loss function will often combine </a:t>
            </a:r>
            <a:r>
              <a:rPr lang="en-US" altLang="zh-CN" sz="3200" dirty="0" smtClean="0"/>
              <a:t>the </a:t>
            </a:r>
            <a:r>
              <a:rPr lang="en-US" altLang="zh-CN" sz="3200" b="1" dirty="0" smtClean="0"/>
              <a:t>data loss </a:t>
            </a:r>
            <a:r>
              <a:rPr lang="en-US" altLang="zh-CN" sz="3200" b="1" dirty="0"/>
              <a:t>functions</a:t>
            </a:r>
            <a:r>
              <a:rPr lang="en-US" altLang="zh-CN" sz="3200" dirty="0"/>
              <a:t> with a </a:t>
            </a:r>
            <a:r>
              <a:rPr lang="en-US" altLang="zh-CN" sz="3200" b="1" dirty="0"/>
              <a:t>regularization term</a:t>
            </a:r>
            <a:r>
              <a:rPr lang="en-US" altLang="zh-CN" sz="3200" dirty="0" smtClean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3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3200" dirty="0">
                <a:latin typeface="Calibri" panose="020F0502020204030204" pitchFamily="34" charset="0"/>
              </a:rPr>
              <a:t>The DNN model defines a distribution p(y | x; </a:t>
            </a:r>
            <a:r>
              <a:rPr lang="el-GR" altLang="zh-CN" sz="3200" dirty="0">
                <a:latin typeface="Calibri" panose="020F0502020204030204" pitchFamily="34" charset="0"/>
              </a:rPr>
              <a:t>θ )</a:t>
            </a:r>
            <a:r>
              <a:rPr lang="en-US" altLang="zh-CN" sz="3200" dirty="0">
                <a:latin typeface="Calibri" panose="020F0502020204030204" pitchFamily="34" charset="0"/>
              </a:rPr>
              <a:t> </a:t>
            </a:r>
            <a:r>
              <a:rPr lang="en-US" altLang="zh-CN" sz="3200" b="1" dirty="0"/>
              <a:t>maximum likelihood</a:t>
            </a:r>
            <a:r>
              <a:rPr lang="en-US" altLang="zh-CN" sz="3200" dirty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200" dirty="0"/>
              <a:t>Using the </a:t>
            </a:r>
            <a:r>
              <a:rPr lang="en-US" altLang="zh-CN" sz="3200" b="1" dirty="0"/>
              <a:t>cross-entropy</a:t>
            </a:r>
            <a:r>
              <a:rPr lang="en-US" altLang="zh-CN" sz="3200" dirty="0"/>
              <a:t> between the training data and the model’s predictions as the </a:t>
            </a:r>
            <a:r>
              <a:rPr lang="en-US" altLang="zh-CN" sz="3200" b="1" dirty="0"/>
              <a:t>data loss function</a:t>
            </a:r>
            <a:r>
              <a:rPr lang="en-US" altLang="zh-CN" sz="3200" dirty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200" dirty="0"/>
              <a:t>The </a:t>
            </a:r>
            <a:r>
              <a:rPr lang="en-US" altLang="zh-CN" sz="3200" b="1" dirty="0"/>
              <a:t>output layer </a:t>
            </a:r>
            <a:r>
              <a:rPr lang="en-US" altLang="zh-CN" sz="3200" dirty="0"/>
              <a:t>determines the form of the cross-entropy function</a:t>
            </a:r>
            <a:r>
              <a:rPr lang="en-US" altLang="zh-CN" sz="3200" dirty="0" smtClean="0"/>
              <a:t>.</a:t>
            </a:r>
            <a:endParaRPr lang="en-US" altLang="zh-CN" sz="3200" dirty="0"/>
          </a:p>
        </p:txBody>
      </p:sp>
      <p:sp>
        <p:nvSpPr>
          <p:cNvPr id="7" name="右箭头 6"/>
          <p:cNvSpPr/>
          <p:nvPr/>
        </p:nvSpPr>
        <p:spPr>
          <a:xfrm>
            <a:off x="9773174" y="3338819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5570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="" xmlns:a16="http://schemas.microsoft.com/office/drawing/2014/main" id="{A5CA7E20-8E0E-45A2-81EF-6E1F010AFECF}"/>
              </a:ext>
            </a:extLst>
          </p:cNvPr>
          <p:cNvSpPr/>
          <p:nvPr/>
        </p:nvSpPr>
        <p:spPr>
          <a:xfrm>
            <a:off x="703988" y="382360"/>
            <a:ext cx="583275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2"/>
            <a:r>
              <a:rPr lang="en-US" altLang="zh-CN" sz="44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Loss Functions</a:t>
            </a:r>
            <a:r>
              <a:rPr lang="en-US" altLang="zh-CN" sz="4400" dirty="0">
                <a:solidFill>
                  <a:srgbClr val="000000"/>
                </a:solidFill>
                <a:latin typeface="Calibri" panose="020F0502020204030204" pitchFamily="34" charset="0"/>
              </a:rPr>
              <a:t>- data </a:t>
            </a:r>
            <a:r>
              <a:rPr lang="en-US" altLang="zh-CN" sz="44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loss</a:t>
            </a:r>
            <a:endParaRPr lang="zh-CN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="" xmlns:a16="http://schemas.microsoft.com/office/drawing/2014/main" id="{9A059125-BC49-4276-8A9C-023316E33E65}"/>
              </a:ext>
            </a:extLst>
          </p:cNvPr>
          <p:cNvSpPr/>
          <p:nvPr/>
        </p:nvSpPr>
        <p:spPr>
          <a:xfrm>
            <a:off x="703988" y="1429137"/>
            <a:ext cx="6096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zh-CN" altLang="en-US" sz="1200" b="0" i="0" u="none" strike="noStrike" baseline="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en-US" altLang="zh-CN" sz="2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• </a:t>
            </a:r>
            <a:r>
              <a:rPr lang="en-US" altLang="zh-CN" sz="2800" b="0" i="0" u="none" strike="noStrike" baseline="0" dirty="0" smtClean="0">
                <a:solidFill>
                  <a:srgbClr val="000000"/>
                </a:solidFill>
                <a:latin typeface="Calibri" panose="020F0502020204030204" pitchFamily="34" charset="0"/>
              </a:rPr>
              <a:t>Ordinary output </a:t>
            </a:r>
            <a:r>
              <a:rPr lang="en-US" altLang="zh-CN" sz="2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layer </a:t>
            </a:r>
          </a:p>
        </p:txBody>
      </p:sp>
      <p:sp>
        <p:nvSpPr>
          <p:cNvPr id="5" name="矩形 4">
            <a:extLst>
              <a:ext uri="{FF2B5EF4-FFF2-40B4-BE49-F238E27FC236}">
                <a16:creationId xmlns="" xmlns:a16="http://schemas.microsoft.com/office/drawing/2014/main" id="{A7315AD6-C9D0-4F83-88B2-8F3B43DDAAC6}"/>
              </a:ext>
            </a:extLst>
          </p:cNvPr>
          <p:cNvSpPr/>
          <p:nvPr/>
        </p:nvSpPr>
        <p:spPr>
          <a:xfrm>
            <a:off x="7182432" y="1428800"/>
            <a:ext cx="4646044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Activation function is identity </a:t>
            </a:r>
            <a:r>
              <a:rPr lang="en-US" altLang="zh-CN" sz="2400" dirty="0">
                <a:solidFill>
                  <a:srgbClr val="000000"/>
                </a:solidFill>
                <a:latin typeface="Calibri" panose="020F0502020204030204" pitchFamily="34" charset="0"/>
              </a:rPr>
              <a:t>function </a:t>
            </a:r>
            <a:r>
              <a:rPr lang="en-US" altLang="zh-CN" sz="24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:                    </a:t>
            </a:r>
            <a:r>
              <a:rPr lang="en-US" altLang="zh-CN" sz="2400" dirty="0">
                <a:solidFill>
                  <a:srgbClr val="000000"/>
                </a:solidFill>
                <a:latin typeface="Calibri" panose="020F0502020204030204" pitchFamily="34" charset="0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000000"/>
                </a:solidFill>
                <a:latin typeface="Calibri" panose="020F0502020204030204" pitchFamily="34" charset="0"/>
              </a:rPr>
              <a:t>Linear output </a:t>
            </a:r>
            <a:r>
              <a:rPr lang="en-US" altLang="zh-CN" sz="24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layer.</a:t>
            </a:r>
            <a:endParaRPr lang="en-US" altLang="zh-CN" sz="24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000000"/>
                </a:solidFill>
                <a:latin typeface="Calibri" panose="020F0502020204030204" pitchFamily="34" charset="0"/>
              </a:rPr>
              <a:t>Linear output layer is used to produce the mean of a </a:t>
            </a:r>
            <a:r>
              <a:rPr lang="en-US" altLang="zh-CN" sz="24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conditional Gaussian </a:t>
            </a:r>
            <a:r>
              <a:rPr lang="en-US" altLang="zh-CN" sz="2400" dirty="0">
                <a:solidFill>
                  <a:srgbClr val="000000"/>
                </a:solidFill>
                <a:latin typeface="Calibri" panose="020F0502020204030204" pitchFamily="34" charset="0"/>
              </a:rPr>
              <a:t>distribution.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000000"/>
                </a:solidFill>
                <a:latin typeface="Calibri" panose="020F0502020204030204" pitchFamily="34" charset="0"/>
              </a:rPr>
              <a:t>Its  </a:t>
            </a:r>
            <a:r>
              <a:rPr lang="en-US" altLang="zh-CN" sz="24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data loss </a:t>
            </a:r>
            <a:r>
              <a:rPr lang="en-US" altLang="zh-CN" sz="2400" dirty="0">
                <a:solidFill>
                  <a:srgbClr val="000000"/>
                </a:solidFill>
                <a:latin typeface="Calibri" panose="020F0502020204030204" pitchFamily="34" charset="0"/>
              </a:rPr>
              <a:t>function is the mean squared error(MSE</a:t>
            </a:r>
            <a:r>
              <a:rPr lang="en-US" altLang="zh-CN" sz="24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):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800" dirty="0" smtClean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Often used for regression.</a:t>
            </a:r>
            <a:endParaRPr lang="en-US" altLang="zh-CN" sz="240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17730671"/>
              </p:ext>
            </p:extLst>
          </p:nvPr>
        </p:nvGraphicFramePr>
        <p:xfrm>
          <a:off x="8907760" y="1806077"/>
          <a:ext cx="1195387" cy="439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57" name="Equation" r:id="rId3" imgW="622080" imgH="228600" progId="Equation.DSMT4">
                  <p:embed/>
                </p:oleObj>
              </mc:Choice>
              <mc:Fallback>
                <p:oleObj name="Equation" r:id="rId3" imgW="6220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907760" y="1806077"/>
                        <a:ext cx="1195387" cy="4397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543" y="2396499"/>
            <a:ext cx="5172075" cy="3457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62120976"/>
              </p:ext>
            </p:extLst>
          </p:nvPr>
        </p:nvGraphicFramePr>
        <p:xfrm>
          <a:off x="8218443" y="5478333"/>
          <a:ext cx="2157413" cy="5785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58" name="Equation" r:id="rId6" imgW="977760" imgH="317160" progId="Equation.DSMT4">
                  <p:embed/>
                </p:oleObj>
              </mc:Choice>
              <mc:Fallback>
                <p:oleObj name="Equation" r:id="rId6" imgW="977760" imgH="317160" progId="Equation.DSMT4">
                  <p:embed/>
                  <p:pic>
                    <p:nvPicPr>
                      <p:cNvPr id="0" name="对象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18443" y="5478333"/>
                        <a:ext cx="2157413" cy="57852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31382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="" xmlns:a16="http://schemas.microsoft.com/office/drawing/2014/main" id="{27A1AA9B-F1BC-4E97-AED7-3BA42850A5E7}"/>
              </a:ext>
            </a:extLst>
          </p:cNvPr>
          <p:cNvSpPr/>
          <p:nvPr/>
        </p:nvSpPr>
        <p:spPr>
          <a:xfrm>
            <a:off x="947828" y="1512639"/>
            <a:ext cx="6096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zh-CN" altLang="en-US" sz="1200" b="0" i="0" u="none" strike="noStrike" baseline="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en-US" altLang="zh-CN" sz="2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• </a:t>
            </a:r>
            <a:r>
              <a:rPr lang="en-US" altLang="zh-CN" sz="2800" b="0" i="0" u="none" strike="noStrike" baseline="0" dirty="0" err="1">
                <a:solidFill>
                  <a:srgbClr val="000000"/>
                </a:solidFill>
                <a:latin typeface="Calibri" panose="020F0502020204030204" pitchFamily="34" charset="0"/>
              </a:rPr>
              <a:t>Softmax</a:t>
            </a:r>
            <a:r>
              <a:rPr lang="en-US" altLang="zh-CN" sz="2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altLang="zh-CN" sz="28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output layer</a:t>
            </a:r>
            <a:endParaRPr lang="en-US" altLang="zh-CN" sz="2800" b="0" i="0" u="none" strike="noStrike" baseline="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60515528"/>
              </p:ext>
            </p:extLst>
          </p:nvPr>
        </p:nvGraphicFramePr>
        <p:xfrm>
          <a:off x="10597756" y="1512639"/>
          <a:ext cx="1297832" cy="7346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13" name="Equation" r:id="rId3" imgW="698400" imgH="482400" progId="Equation.DSMT4">
                  <p:embed/>
                </p:oleObj>
              </mc:Choice>
              <mc:Fallback>
                <p:oleObj name="Equation" r:id="rId3" imgW="698400" imgH="482400" progId="Equation.DSMT4">
                  <p:embed/>
                  <p:pic>
                    <p:nvPicPr>
                      <p:cNvPr id="0" name="对象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597756" y="1512639"/>
                        <a:ext cx="1297832" cy="73465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矩形 6">
            <a:extLst>
              <a:ext uri="{FF2B5EF4-FFF2-40B4-BE49-F238E27FC236}">
                <a16:creationId xmlns="" xmlns:a16="http://schemas.microsoft.com/office/drawing/2014/main" id="{A5CA7E20-8E0E-45A2-81EF-6E1F010AFECF}"/>
              </a:ext>
            </a:extLst>
          </p:cNvPr>
          <p:cNvSpPr/>
          <p:nvPr/>
        </p:nvSpPr>
        <p:spPr>
          <a:xfrm>
            <a:off x="703988" y="382360"/>
            <a:ext cx="583275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2"/>
            <a:r>
              <a:rPr lang="en-US" altLang="zh-CN" sz="44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Loss </a:t>
            </a:r>
            <a:r>
              <a:rPr lang="en-US" altLang="zh-CN" sz="4400" dirty="0">
                <a:solidFill>
                  <a:srgbClr val="000000"/>
                </a:solidFill>
                <a:latin typeface="Calibri" panose="020F0502020204030204" pitchFamily="34" charset="0"/>
              </a:rPr>
              <a:t>Functions- data </a:t>
            </a:r>
            <a:r>
              <a:rPr lang="en-US" altLang="zh-CN" sz="44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loss</a:t>
            </a:r>
            <a:endParaRPr lang="zh-CN" altLang="en-US" dirty="0"/>
          </a:p>
        </p:txBody>
      </p:sp>
      <p:pic>
        <p:nvPicPr>
          <p:cNvPr id="5129" name="Picture 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601" y="2600821"/>
            <a:ext cx="6884875" cy="3603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矩形 8">
            <a:extLst>
              <a:ext uri="{FF2B5EF4-FFF2-40B4-BE49-F238E27FC236}">
                <a16:creationId xmlns="" xmlns:a16="http://schemas.microsoft.com/office/drawing/2014/main" id="{A7315AD6-C9D0-4F83-88B2-8F3B43DDAAC6}"/>
              </a:ext>
            </a:extLst>
          </p:cNvPr>
          <p:cNvSpPr/>
          <p:nvPr/>
        </p:nvSpPr>
        <p:spPr>
          <a:xfrm>
            <a:off x="7545956" y="1428800"/>
            <a:ext cx="4646044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Activation function :                    </a:t>
            </a:r>
            <a:endParaRPr lang="en-US" altLang="zh-CN" sz="24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Nonlinear </a:t>
            </a:r>
            <a:r>
              <a:rPr lang="en-US" altLang="zh-CN" sz="2400" dirty="0">
                <a:solidFill>
                  <a:srgbClr val="000000"/>
                </a:solidFill>
                <a:latin typeface="Calibri" panose="020F0502020204030204" pitchFamily="34" charset="0"/>
              </a:rPr>
              <a:t>output </a:t>
            </a:r>
            <a:r>
              <a:rPr lang="en-US" altLang="zh-CN" sz="24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layer.</a:t>
            </a:r>
            <a:endParaRPr lang="en-US" altLang="zh-CN" sz="24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endParaRPr lang="en-US" altLang="zh-CN" sz="24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000000"/>
                </a:solidFill>
                <a:latin typeface="Calibri" panose="020F0502020204030204" pitchFamily="34" charset="0"/>
              </a:rPr>
              <a:t>Its  </a:t>
            </a:r>
            <a:r>
              <a:rPr lang="en-US" altLang="zh-CN" sz="24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data loss </a:t>
            </a:r>
            <a:r>
              <a:rPr lang="en-US" altLang="zh-CN" sz="2400" dirty="0">
                <a:solidFill>
                  <a:srgbClr val="000000"/>
                </a:solidFill>
                <a:latin typeface="Calibri" panose="020F0502020204030204" pitchFamily="34" charset="0"/>
              </a:rPr>
              <a:t>function is </a:t>
            </a:r>
            <a:r>
              <a:rPr lang="en-US" altLang="zh-CN" sz="2400" dirty="0"/>
              <a:t>the cross-entropy </a:t>
            </a:r>
            <a:r>
              <a:rPr lang="en-US" altLang="zh-CN" sz="2400" dirty="0" smtClean="0"/>
              <a:t>function</a:t>
            </a:r>
            <a:r>
              <a:rPr lang="en-US" altLang="zh-CN" sz="24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dirty="0" smtClean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dirty="0" smtClean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Often used for classification.</a:t>
            </a:r>
            <a:endParaRPr lang="en-US" altLang="zh-CN" sz="24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8991398"/>
              </p:ext>
            </p:extLst>
          </p:nvPr>
        </p:nvGraphicFramePr>
        <p:xfrm>
          <a:off x="8335482" y="3896643"/>
          <a:ext cx="2913063" cy="5914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14" name="Equation" r:id="rId6" imgW="1320480" imgH="355320" progId="Equation.DSMT4">
                  <p:embed/>
                </p:oleObj>
              </mc:Choice>
              <mc:Fallback>
                <p:oleObj name="Equation" r:id="rId6" imgW="1320480" imgH="355320" progId="Equation.DSMT4">
                  <p:embed/>
                  <p:pic>
                    <p:nvPicPr>
                      <p:cNvPr id="0" name="对象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35482" y="3896643"/>
                        <a:ext cx="2913063" cy="5914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71150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="" xmlns:a16="http://schemas.microsoft.com/office/drawing/2014/main" id="{A5CA7E20-8E0E-45A2-81EF-6E1F010AFECF}"/>
              </a:ext>
            </a:extLst>
          </p:cNvPr>
          <p:cNvSpPr/>
          <p:nvPr/>
        </p:nvSpPr>
        <p:spPr>
          <a:xfrm>
            <a:off x="703988" y="382360"/>
            <a:ext cx="697216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2"/>
            <a:r>
              <a:rPr lang="en-US" altLang="zh-CN" sz="44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Loss </a:t>
            </a:r>
            <a:r>
              <a:rPr lang="en-US" altLang="zh-CN" sz="4400" dirty="0">
                <a:solidFill>
                  <a:srgbClr val="000000"/>
                </a:solidFill>
                <a:latin typeface="Calibri" panose="020F0502020204030204" pitchFamily="34" charset="0"/>
              </a:rPr>
              <a:t>Functions- </a:t>
            </a:r>
            <a:r>
              <a:rPr lang="en-US" altLang="zh-CN" sz="44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regularization</a:t>
            </a:r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1138881" y="2752924"/>
            <a:ext cx="9068075" cy="30931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0" i="0" u="none" strike="noStrike" baseline="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Calibri" panose="020F0502020204030204" pitchFamily="34" charset="0"/>
              </a:rPr>
              <a:t>In common use:</a:t>
            </a:r>
          </a:p>
          <a:p>
            <a:endParaRPr lang="en-US" altLang="zh-CN" sz="900" b="0" i="0" u="none" strike="noStrike" baseline="0" dirty="0" smtClean="0">
              <a:solidFill>
                <a:schemeClr val="tx1">
                  <a:lumMod val="95000"/>
                  <a:lumOff val="5000"/>
                </a:schemeClr>
              </a:solidFill>
              <a:latin typeface="Calibri" panose="020F050202020403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000" b="1" i="0" u="none" strike="noStrike" baseline="0" dirty="0" smtClean="0">
                <a:solidFill>
                  <a:srgbClr val="000000"/>
                </a:solidFill>
                <a:latin typeface="Calibri" panose="020F0502020204030204" pitchFamily="34" charset="0"/>
              </a:rPr>
              <a:t>L2 regularization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000" b="0" i="0" u="none" strike="noStrike" baseline="0" dirty="0" smtClean="0">
                <a:solidFill>
                  <a:srgbClr val="000000"/>
                </a:solidFill>
                <a:latin typeface="Calibri" panose="020F0502020204030204" pitchFamily="34" charset="0"/>
              </a:rPr>
              <a:t>L1 regularization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000" b="0" i="0" u="none" strike="noStrike" baseline="0" dirty="0" smtClean="0">
                <a:solidFill>
                  <a:srgbClr val="000000"/>
                </a:solidFill>
                <a:latin typeface="Calibri" panose="020F0502020204030204" pitchFamily="34" charset="0"/>
              </a:rPr>
              <a:t>Elastic net (L1 + L2)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000" b="0" i="0" u="none" strike="noStrike" baseline="0" dirty="0" smtClean="0">
                <a:solidFill>
                  <a:srgbClr val="000000"/>
                </a:solidFill>
                <a:latin typeface="Calibri" panose="020F0502020204030204" pitchFamily="34" charset="0"/>
              </a:rPr>
              <a:t>Max norm regularization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000" b="0" i="0" u="none" strike="noStrike" baseline="0" dirty="0" smtClean="0">
                <a:solidFill>
                  <a:srgbClr val="000000"/>
                </a:solidFill>
                <a:latin typeface="Calibri" panose="020F0502020204030204" pitchFamily="34" charset="0"/>
              </a:rPr>
              <a:t>Dropout</a:t>
            </a:r>
            <a:endParaRPr lang="zh-CN" altLang="en-US" dirty="0">
              <a:latin typeface="Calibri" panose="020F0502020204030204" pitchFamily="34" charset="0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5195" y="3556778"/>
            <a:ext cx="4101759" cy="1485443"/>
          </a:xfrm>
          <a:prstGeom prst="rect">
            <a:avLst/>
          </a:prstGeom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4203" y="1606883"/>
            <a:ext cx="6684022" cy="94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右箭头 1"/>
          <p:cNvSpPr/>
          <p:nvPr/>
        </p:nvSpPr>
        <p:spPr>
          <a:xfrm rot="19477098">
            <a:off x="8839142" y="3379865"/>
            <a:ext cx="895841" cy="2094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9278225" y="2568258"/>
            <a:ext cx="18710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smtClean="0">
                <a:solidFill>
                  <a:srgbClr val="FF0000"/>
                </a:solidFill>
                <a:latin typeface="Calibri" panose="020F0502020204030204" pitchFamily="34" charset="0"/>
              </a:rPr>
              <a:t>Weight decay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9275860" y="2549858"/>
            <a:ext cx="1862188" cy="57159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365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="" xmlns:a16="http://schemas.microsoft.com/office/drawing/2014/main" id="{FFBC2F2C-12D9-4F3D-B859-5DFFA6B533DC}"/>
              </a:ext>
            </a:extLst>
          </p:cNvPr>
          <p:cNvSpPr/>
          <p:nvPr/>
        </p:nvSpPr>
        <p:spPr>
          <a:xfrm>
            <a:off x="872484" y="424503"/>
            <a:ext cx="111325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4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FAQ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="" xmlns:a16="http://schemas.microsoft.com/office/drawing/2014/main" id="{0A2F673F-4EB2-4ADB-B9D6-5655B43406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8977" y="1193944"/>
            <a:ext cx="8031340" cy="2871637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="" xmlns:a16="http://schemas.microsoft.com/office/drawing/2014/main" id="{E4D8CD64-3314-4126-8000-9043D2A1F3EC}"/>
              </a:ext>
            </a:extLst>
          </p:cNvPr>
          <p:cNvSpPr/>
          <p:nvPr/>
        </p:nvSpPr>
        <p:spPr>
          <a:xfrm>
            <a:off x="1501657" y="4066883"/>
            <a:ext cx="802422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zh-CN" altLang="en-US" sz="1200" b="0" i="0" u="none" strike="noStrike" baseline="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en-US" altLang="zh-CN" sz="2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•  </a:t>
            </a:r>
            <a:r>
              <a:rPr lang="en-US" altLang="zh-CN" sz="2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Q: How many layers? How many neurons for each layer?</a:t>
            </a:r>
          </a:p>
          <a:p>
            <a:endParaRPr lang="en-US" altLang="zh-CN" sz="2800" b="0" i="0" u="none" strike="noStrike" baseline="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="" xmlns:a16="http://schemas.microsoft.com/office/drawing/2014/main" id="{2C7C3E78-86C6-4A8F-AB7D-83BC2A0E38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7144" y="4855608"/>
            <a:ext cx="6205220" cy="1067565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="" xmlns:a16="http://schemas.microsoft.com/office/drawing/2014/main" id="{AD3116E6-35DF-4228-8544-CCCE10DDF69C}"/>
              </a:ext>
            </a:extLst>
          </p:cNvPr>
          <p:cNvSpPr/>
          <p:nvPr/>
        </p:nvSpPr>
        <p:spPr>
          <a:xfrm>
            <a:off x="1501656" y="5820055"/>
            <a:ext cx="921294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zh-CN" altLang="en-US" sz="1200" b="0" i="0" u="none" strike="noStrike" baseline="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r>
              <a:rPr lang="en-US" altLang="zh-CN" sz="2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•  </a:t>
            </a:r>
            <a:r>
              <a:rPr lang="en-US" altLang="zh-CN" sz="2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Q:</a:t>
            </a:r>
            <a:r>
              <a:rPr lang="en-US" altLang="zh-CN" sz="2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</a:rPr>
              <a:t> Can the structure be automatically determined?</a:t>
            </a:r>
          </a:p>
        </p:txBody>
      </p:sp>
    </p:spTree>
    <p:extLst>
      <p:ext uri="{BB962C8B-B14F-4D97-AF65-F5344CB8AC3E}">
        <p14:creationId xmlns:p14="http://schemas.microsoft.com/office/powerpoint/2010/main" val="1907092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le 6"/>
          <p:cNvSpPr>
            <a:spLocks noGrp="1"/>
          </p:cNvSpPr>
          <p:nvPr>
            <p:ph type="title"/>
          </p:nvPr>
        </p:nvSpPr>
        <p:spPr>
          <a:xfrm>
            <a:off x="838199" y="365782"/>
            <a:ext cx="11317420" cy="1325362"/>
          </a:xfrm>
        </p:spPr>
        <p:txBody>
          <a:bodyPr/>
          <a:lstStyle/>
          <a:p>
            <a:r>
              <a:rPr lang="en-US" dirty="0" smtClean="0"/>
              <a:t>Review: L14-</a:t>
            </a:r>
            <a:r>
              <a:rPr lang="en-US" altLang="zh-CN" dirty="0" smtClean="0"/>
              <a:t>Object Detection</a:t>
            </a:r>
            <a:endParaRPr lang="en-US" dirty="0" smtClean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304800" y="990600"/>
            <a:ext cx="7721600" cy="5867400"/>
          </a:xfrm>
        </p:spPr>
        <p:txBody>
          <a:bodyPr>
            <a:normAutofit lnSpcReduction="10000"/>
          </a:bodyPr>
          <a:lstStyle/>
          <a:p>
            <a:pPr>
              <a:defRPr/>
            </a:pPr>
            <a:endParaRPr lang="en-US" dirty="0" smtClean="0"/>
          </a:p>
          <a:p>
            <a:pPr>
              <a:defRPr/>
            </a:pPr>
            <a:r>
              <a:rPr lang="en-US" dirty="0" smtClean="0"/>
              <a:t>Sliding window for search</a:t>
            </a:r>
          </a:p>
          <a:p>
            <a:pPr>
              <a:defRPr/>
            </a:pPr>
            <a:endParaRPr lang="en-US" dirty="0" smtClean="0"/>
          </a:p>
          <a:p>
            <a:pPr>
              <a:defRPr/>
            </a:pPr>
            <a:r>
              <a:rPr lang="en-US" dirty="0" smtClean="0"/>
              <a:t>Features based on differences of intensity (gradient, wavelet, etc.)</a:t>
            </a:r>
          </a:p>
          <a:p>
            <a:pPr lvl="1">
              <a:defRPr/>
            </a:pPr>
            <a:r>
              <a:rPr lang="en-US" dirty="0" smtClean="0"/>
              <a:t>Excellent results require careful feature design</a:t>
            </a:r>
          </a:p>
          <a:p>
            <a:pPr lvl="1">
              <a:defRPr/>
            </a:pPr>
            <a:endParaRPr lang="en-US" dirty="0" smtClean="0"/>
          </a:p>
          <a:p>
            <a:pPr>
              <a:defRPr/>
            </a:pPr>
            <a:r>
              <a:rPr lang="en-US" dirty="0" smtClean="0"/>
              <a:t>Boosting for feature selection</a:t>
            </a:r>
          </a:p>
          <a:p>
            <a:pPr>
              <a:defRPr/>
            </a:pPr>
            <a:endParaRPr lang="en-US" dirty="0" smtClean="0"/>
          </a:p>
          <a:p>
            <a:pPr>
              <a:defRPr/>
            </a:pPr>
            <a:r>
              <a:rPr lang="en-US" dirty="0" smtClean="0"/>
              <a:t>Integral images, cascade for speed</a:t>
            </a:r>
          </a:p>
          <a:p>
            <a:pPr>
              <a:defRPr/>
            </a:pPr>
            <a:endParaRPr lang="en-US" dirty="0" smtClean="0"/>
          </a:p>
          <a:p>
            <a:pPr>
              <a:defRPr/>
            </a:pPr>
            <a:r>
              <a:rPr lang="en-US" dirty="0" smtClean="0"/>
              <a:t>Bootstrapping to deal with many, many negative examples</a:t>
            </a:r>
          </a:p>
          <a:p>
            <a:pPr>
              <a:defRPr/>
            </a:pPr>
            <a:endParaRPr lang="en-US" dirty="0"/>
          </a:p>
        </p:txBody>
      </p:sp>
      <p:grpSp>
        <p:nvGrpSpPr>
          <p:cNvPr id="2" name="Group 14"/>
          <p:cNvGrpSpPr>
            <a:grpSpLocks/>
          </p:cNvGrpSpPr>
          <p:nvPr/>
        </p:nvGrpSpPr>
        <p:grpSpPr bwMode="auto">
          <a:xfrm>
            <a:off x="8636000" y="1143000"/>
            <a:ext cx="2641600" cy="1524000"/>
            <a:chOff x="533400" y="1676400"/>
            <a:chExt cx="2286000" cy="1714500"/>
          </a:xfrm>
        </p:grpSpPr>
        <p:pic>
          <p:nvPicPr>
            <p:cNvPr id="42016" name="Picture 13" descr="p101017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33400" y="1676400"/>
              <a:ext cx="2286000" cy="17145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2017" name="Rectangle 5"/>
            <p:cNvSpPr>
              <a:spLocks noChangeArrowheads="1"/>
            </p:cNvSpPr>
            <p:nvPr/>
          </p:nvSpPr>
          <p:spPr bwMode="auto">
            <a:xfrm>
              <a:off x="533400" y="1676400"/>
              <a:ext cx="251114" cy="660400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018" name="Rectangle 6"/>
            <p:cNvSpPr>
              <a:spLocks noChangeArrowheads="1"/>
            </p:cNvSpPr>
            <p:nvPr/>
          </p:nvSpPr>
          <p:spPr bwMode="auto">
            <a:xfrm>
              <a:off x="633845" y="1676400"/>
              <a:ext cx="251114" cy="660400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019" name="Rectangle 7"/>
            <p:cNvSpPr>
              <a:spLocks noChangeArrowheads="1"/>
            </p:cNvSpPr>
            <p:nvPr/>
          </p:nvSpPr>
          <p:spPr bwMode="auto">
            <a:xfrm>
              <a:off x="2514600" y="2667000"/>
              <a:ext cx="301336" cy="711200"/>
            </a:xfrm>
            <a:prstGeom prst="rect">
              <a:avLst/>
            </a:prstGeom>
            <a:noFill/>
            <a:ln w="38100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020" name="Line 8"/>
            <p:cNvSpPr>
              <a:spLocks noChangeShapeType="1"/>
            </p:cNvSpPr>
            <p:nvPr/>
          </p:nvSpPr>
          <p:spPr bwMode="auto">
            <a:xfrm>
              <a:off x="1035627" y="2032000"/>
              <a:ext cx="301336" cy="0"/>
            </a:xfrm>
            <a:prstGeom prst="line">
              <a:avLst/>
            </a:prstGeom>
            <a:noFill/>
            <a:ln w="76200" cap="rnd">
              <a:solidFill>
                <a:srgbClr val="FF0000"/>
              </a:solidFill>
              <a:prstDash val="sysDot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" name="Group 15"/>
          <p:cNvGrpSpPr>
            <a:grpSpLocks noChangeAspect="1"/>
          </p:cNvGrpSpPr>
          <p:nvPr/>
        </p:nvGrpSpPr>
        <p:grpSpPr bwMode="auto">
          <a:xfrm>
            <a:off x="7899401" y="5003800"/>
            <a:ext cx="4156192" cy="1016026"/>
            <a:chOff x="381000" y="1447800"/>
            <a:chExt cx="8693787" cy="2834436"/>
          </a:xfrm>
        </p:grpSpPr>
        <p:sp>
          <p:nvSpPr>
            <p:cNvPr id="17" name="Rectangle 16"/>
            <p:cNvSpPr/>
            <p:nvPr/>
          </p:nvSpPr>
          <p:spPr>
            <a:xfrm>
              <a:off x="381000" y="1447800"/>
              <a:ext cx="836813" cy="76173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500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531538" y="1598376"/>
              <a:ext cx="841239" cy="76173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500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686504" y="1753381"/>
              <a:ext cx="836810" cy="76173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500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837042" y="1903957"/>
              <a:ext cx="841239" cy="76173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500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992005" y="2058960"/>
              <a:ext cx="836813" cy="76173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500"/>
            </a:p>
          </p:txBody>
        </p:sp>
        <p:sp>
          <p:nvSpPr>
            <p:cNvPr id="41996" name="TextBox 10"/>
            <p:cNvSpPr txBox="1">
              <a:spLocks noChangeArrowheads="1"/>
            </p:cNvSpPr>
            <p:nvPr/>
          </p:nvSpPr>
          <p:spPr bwMode="auto">
            <a:xfrm>
              <a:off x="762001" y="3352802"/>
              <a:ext cx="902656" cy="4722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500"/>
                <a:t>Examples</a:t>
              </a:r>
            </a:p>
          </p:txBody>
        </p:sp>
        <p:sp>
          <p:nvSpPr>
            <p:cNvPr id="23" name="Rounded Rectangle 22"/>
            <p:cNvSpPr/>
            <p:nvPr/>
          </p:nvSpPr>
          <p:spPr>
            <a:xfrm>
              <a:off x="2439823" y="1753381"/>
              <a:ext cx="1292852" cy="1067313"/>
            </a:xfrm>
            <a:prstGeom prst="roundRect">
              <a:avLst/>
            </a:prstGeom>
            <a:solidFill>
              <a:srgbClr val="97FFC6"/>
            </a:solidFill>
            <a:ln>
              <a:solidFill>
                <a:srgbClr val="0082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500" dirty="0">
                  <a:solidFill>
                    <a:schemeClr val="tx1"/>
                  </a:solidFill>
                </a:rPr>
                <a:t>Stage 1</a:t>
              </a:r>
            </a:p>
            <a:p>
              <a:pPr algn="ctr">
                <a:defRPr/>
              </a:pPr>
              <a:r>
                <a:rPr lang="en-US" sz="500" dirty="0">
                  <a:solidFill>
                    <a:schemeClr val="tx1"/>
                  </a:solidFill>
                </a:rPr>
                <a:t>H</a:t>
              </a:r>
              <a:r>
                <a:rPr lang="en-US" sz="500" baseline="-25000" dirty="0">
                  <a:solidFill>
                    <a:schemeClr val="tx1"/>
                  </a:solidFill>
                </a:rPr>
                <a:t>1</a:t>
              </a:r>
              <a:r>
                <a:rPr lang="en-US" sz="500" dirty="0">
                  <a:solidFill>
                    <a:schemeClr val="tx1"/>
                  </a:solidFill>
                </a:rPr>
                <a:t>(x) &gt; t</a:t>
              </a:r>
              <a:r>
                <a:rPr lang="en-US" sz="500" baseline="-25000" dirty="0">
                  <a:solidFill>
                    <a:schemeClr val="tx1"/>
                  </a:solidFill>
                </a:rPr>
                <a:t>1</a:t>
              </a:r>
              <a:r>
                <a:rPr lang="en-US" sz="500" dirty="0">
                  <a:solidFill>
                    <a:schemeClr val="tx1"/>
                  </a:solidFill>
                </a:rPr>
                <a:t>?</a:t>
              </a:r>
            </a:p>
          </p:txBody>
        </p:sp>
        <p:sp>
          <p:nvSpPr>
            <p:cNvPr id="24" name="Right Arrow 23"/>
            <p:cNvSpPr/>
            <p:nvPr/>
          </p:nvSpPr>
          <p:spPr>
            <a:xfrm>
              <a:off x="3887639" y="2134249"/>
              <a:ext cx="531309" cy="380868"/>
            </a:xfrm>
            <a:prstGeom prst="rightArrow">
              <a:avLst/>
            </a:prstGeom>
            <a:solidFill>
              <a:srgbClr val="97FFC6"/>
            </a:solidFill>
            <a:ln>
              <a:solidFill>
                <a:srgbClr val="0082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500"/>
            </a:p>
          </p:txBody>
        </p:sp>
        <p:sp>
          <p:nvSpPr>
            <p:cNvPr id="25" name="Right Arrow 24"/>
            <p:cNvSpPr/>
            <p:nvPr/>
          </p:nvSpPr>
          <p:spPr>
            <a:xfrm rot="5400000">
              <a:off x="2780652" y="3161751"/>
              <a:ext cx="761735" cy="380771"/>
            </a:xfrm>
            <a:prstGeom prst="rightArrow">
              <a:avLst/>
            </a:prstGeom>
            <a:solidFill>
              <a:srgbClr val="97FFC6"/>
            </a:solidFill>
            <a:ln>
              <a:solidFill>
                <a:srgbClr val="0082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500"/>
            </a:p>
          </p:txBody>
        </p:sp>
        <p:sp>
          <p:nvSpPr>
            <p:cNvPr id="26" name="Right Arrow 25"/>
            <p:cNvSpPr/>
            <p:nvPr/>
          </p:nvSpPr>
          <p:spPr>
            <a:xfrm>
              <a:off x="1904085" y="2058960"/>
              <a:ext cx="380771" cy="456157"/>
            </a:xfrm>
            <a:prstGeom prst="rightArrow">
              <a:avLst/>
            </a:prstGeom>
            <a:solidFill>
              <a:srgbClr val="97FFC6"/>
            </a:solidFill>
            <a:ln>
              <a:solidFill>
                <a:srgbClr val="0082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500"/>
            </a:p>
          </p:txBody>
        </p:sp>
        <p:sp>
          <p:nvSpPr>
            <p:cNvPr id="42001" name="TextBox 15"/>
            <p:cNvSpPr txBox="1">
              <a:spLocks noChangeArrowheads="1"/>
            </p:cNvSpPr>
            <p:nvPr/>
          </p:nvSpPr>
          <p:spPr bwMode="auto">
            <a:xfrm>
              <a:off x="2743199" y="3809999"/>
              <a:ext cx="728295" cy="4722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500"/>
                <a:t>Reject</a:t>
              </a:r>
            </a:p>
          </p:txBody>
        </p:sp>
        <p:sp>
          <p:nvSpPr>
            <p:cNvPr id="42002" name="TextBox 16"/>
            <p:cNvSpPr txBox="1">
              <a:spLocks noChangeArrowheads="1"/>
            </p:cNvSpPr>
            <p:nvPr/>
          </p:nvSpPr>
          <p:spPr bwMode="auto">
            <a:xfrm>
              <a:off x="3352801" y="3047999"/>
              <a:ext cx="543876" cy="4722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500"/>
                <a:t>No</a:t>
              </a:r>
            </a:p>
          </p:txBody>
        </p:sp>
        <p:sp>
          <p:nvSpPr>
            <p:cNvPr id="42003" name="TextBox 17"/>
            <p:cNvSpPr txBox="1">
              <a:spLocks noChangeArrowheads="1"/>
            </p:cNvSpPr>
            <p:nvPr/>
          </p:nvSpPr>
          <p:spPr bwMode="auto">
            <a:xfrm>
              <a:off x="3810001" y="1676399"/>
              <a:ext cx="570701" cy="4722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500"/>
                <a:t>Yes</a:t>
              </a:r>
            </a:p>
          </p:txBody>
        </p:sp>
        <p:sp>
          <p:nvSpPr>
            <p:cNvPr id="30" name="Rounded Rectangle 29"/>
            <p:cNvSpPr/>
            <p:nvPr/>
          </p:nvSpPr>
          <p:spPr>
            <a:xfrm>
              <a:off x="4511928" y="1766666"/>
              <a:ext cx="1279567" cy="1067316"/>
            </a:xfrm>
            <a:prstGeom prst="roundRect">
              <a:avLst/>
            </a:prstGeom>
            <a:solidFill>
              <a:srgbClr val="97FFC6"/>
            </a:solidFill>
            <a:ln>
              <a:solidFill>
                <a:srgbClr val="0082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500" dirty="0">
                  <a:solidFill>
                    <a:schemeClr val="tx1"/>
                  </a:solidFill>
                </a:rPr>
                <a:t>Stage 2</a:t>
              </a:r>
            </a:p>
            <a:p>
              <a:pPr algn="ctr">
                <a:defRPr/>
              </a:pPr>
              <a:r>
                <a:rPr lang="en-US" sz="500" dirty="0">
                  <a:solidFill>
                    <a:schemeClr val="tx1"/>
                  </a:solidFill>
                </a:rPr>
                <a:t>H</a:t>
              </a:r>
              <a:r>
                <a:rPr lang="en-US" sz="500" baseline="-25000" dirty="0">
                  <a:solidFill>
                    <a:schemeClr val="tx1"/>
                  </a:solidFill>
                </a:rPr>
                <a:t>2</a:t>
              </a:r>
              <a:r>
                <a:rPr lang="en-US" sz="500" dirty="0">
                  <a:solidFill>
                    <a:schemeClr val="tx1"/>
                  </a:solidFill>
                </a:rPr>
                <a:t>(x) &gt; t</a:t>
              </a:r>
              <a:r>
                <a:rPr lang="en-US" sz="500" baseline="-25000" dirty="0">
                  <a:solidFill>
                    <a:schemeClr val="tx1"/>
                  </a:solidFill>
                </a:rPr>
                <a:t>2</a:t>
              </a:r>
              <a:r>
                <a:rPr lang="en-US" sz="500" dirty="0">
                  <a:solidFill>
                    <a:schemeClr val="tx1"/>
                  </a:solidFill>
                </a:rPr>
                <a:t>?</a:t>
              </a:r>
            </a:p>
          </p:txBody>
        </p:sp>
        <p:sp>
          <p:nvSpPr>
            <p:cNvPr id="31" name="Rounded Rectangle 30"/>
            <p:cNvSpPr/>
            <p:nvPr/>
          </p:nvSpPr>
          <p:spPr>
            <a:xfrm>
              <a:off x="6553038" y="1753381"/>
              <a:ext cx="1297281" cy="1067313"/>
            </a:xfrm>
            <a:prstGeom prst="roundRect">
              <a:avLst/>
            </a:prstGeom>
            <a:solidFill>
              <a:srgbClr val="97FFC6"/>
            </a:solidFill>
            <a:ln>
              <a:solidFill>
                <a:srgbClr val="0082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500" dirty="0">
                  <a:solidFill>
                    <a:schemeClr val="tx1"/>
                  </a:solidFill>
                </a:rPr>
                <a:t>Stage N</a:t>
              </a:r>
            </a:p>
            <a:p>
              <a:pPr algn="ctr">
                <a:defRPr/>
              </a:pPr>
              <a:r>
                <a:rPr lang="en-US" sz="500" dirty="0">
                  <a:solidFill>
                    <a:schemeClr val="tx1"/>
                  </a:solidFill>
                </a:rPr>
                <a:t>H</a:t>
              </a:r>
              <a:r>
                <a:rPr lang="en-US" sz="500" baseline="-25000" dirty="0">
                  <a:solidFill>
                    <a:schemeClr val="tx1"/>
                  </a:solidFill>
                </a:rPr>
                <a:t>N</a:t>
              </a:r>
              <a:r>
                <a:rPr lang="en-US" sz="500" dirty="0">
                  <a:solidFill>
                    <a:schemeClr val="tx1"/>
                  </a:solidFill>
                </a:rPr>
                <a:t>(x) &gt; </a:t>
              </a:r>
              <a:r>
                <a:rPr lang="en-US" sz="500" dirty="0" err="1">
                  <a:solidFill>
                    <a:schemeClr val="tx1"/>
                  </a:solidFill>
                </a:rPr>
                <a:t>t</a:t>
              </a:r>
              <a:r>
                <a:rPr lang="en-US" sz="500" baseline="-25000" dirty="0" err="1">
                  <a:solidFill>
                    <a:schemeClr val="tx1"/>
                  </a:solidFill>
                </a:rPr>
                <a:t>N</a:t>
              </a:r>
              <a:r>
                <a:rPr lang="en-US" sz="500" dirty="0">
                  <a:solidFill>
                    <a:schemeClr val="tx1"/>
                  </a:solidFill>
                </a:rPr>
                <a:t>?</a:t>
              </a:r>
            </a:p>
          </p:txBody>
        </p:sp>
        <p:sp>
          <p:nvSpPr>
            <p:cNvPr id="32" name="Right Arrow 31"/>
            <p:cNvSpPr/>
            <p:nvPr/>
          </p:nvSpPr>
          <p:spPr>
            <a:xfrm>
              <a:off x="7925586" y="2134249"/>
              <a:ext cx="531309" cy="380868"/>
            </a:xfrm>
            <a:prstGeom prst="rightArrow">
              <a:avLst/>
            </a:prstGeom>
            <a:solidFill>
              <a:srgbClr val="97FFC6"/>
            </a:solidFill>
            <a:ln>
              <a:solidFill>
                <a:srgbClr val="0082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500"/>
            </a:p>
          </p:txBody>
        </p:sp>
        <p:sp>
          <p:nvSpPr>
            <p:cNvPr id="42007" name="TextBox 21"/>
            <p:cNvSpPr txBox="1">
              <a:spLocks noChangeArrowheads="1"/>
            </p:cNvSpPr>
            <p:nvPr/>
          </p:nvSpPr>
          <p:spPr bwMode="auto">
            <a:xfrm>
              <a:off x="7848601" y="1676399"/>
              <a:ext cx="570701" cy="4722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500"/>
                <a:t>Yes</a:t>
              </a:r>
            </a:p>
          </p:txBody>
        </p:sp>
        <p:sp>
          <p:nvSpPr>
            <p:cNvPr id="42008" name="TextBox 22"/>
            <p:cNvSpPr txBox="1">
              <a:spLocks noChangeArrowheads="1"/>
            </p:cNvSpPr>
            <p:nvPr/>
          </p:nvSpPr>
          <p:spPr bwMode="auto">
            <a:xfrm>
              <a:off x="5883275" y="1981202"/>
              <a:ext cx="533815" cy="6010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800"/>
                <a:t>…</a:t>
              </a:r>
            </a:p>
          </p:txBody>
        </p:sp>
        <p:sp>
          <p:nvSpPr>
            <p:cNvPr id="42009" name="TextBox 23"/>
            <p:cNvSpPr txBox="1">
              <a:spLocks noChangeArrowheads="1"/>
            </p:cNvSpPr>
            <p:nvPr/>
          </p:nvSpPr>
          <p:spPr bwMode="auto">
            <a:xfrm>
              <a:off x="8447085" y="2209800"/>
              <a:ext cx="627702" cy="4722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500"/>
                <a:t>Pass</a:t>
              </a:r>
            </a:p>
          </p:txBody>
        </p:sp>
        <p:sp>
          <p:nvSpPr>
            <p:cNvPr id="36" name="Right Arrow 35"/>
            <p:cNvSpPr/>
            <p:nvPr/>
          </p:nvSpPr>
          <p:spPr>
            <a:xfrm rot="5400000">
              <a:off x="4684509" y="3161751"/>
              <a:ext cx="761735" cy="380771"/>
            </a:xfrm>
            <a:prstGeom prst="rightArrow">
              <a:avLst/>
            </a:prstGeom>
            <a:solidFill>
              <a:srgbClr val="97FFC6"/>
            </a:solidFill>
            <a:ln>
              <a:solidFill>
                <a:srgbClr val="0082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500"/>
            </a:p>
          </p:txBody>
        </p:sp>
        <p:sp>
          <p:nvSpPr>
            <p:cNvPr id="42011" name="TextBox 25"/>
            <p:cNvSpPr txBox="1">
              <a:spLocks noChangeArrowheads="1"/>
            </p:cNvSpPr>
            <p:nvPr/>
          </p:nvSpPr>
          <p:spPr bwMode="auto">
            <a:xfrm>
              <a:off x="4648199" y="3809999"/>
              <a:ext cx="728295" cy="4722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500"/>
                <a:t>Reject</a:t>
              </a:r>
            </a:p>
          </p:txBody>
        </p:sp>
        <p:sp>
          <p:nvSpPr>
            <p:cNvPr id="42012" name="TextBox 26"/>
            <p:cNvSpPr txBox="1">
              <a:spLocks noChangeArrowheads="1"/>
            </p:cNvSpPr>
            <p:nvPr/>
          </p:nvSpPr>
          <p:spPr bwMode="auto">
            <a:xfrm>
              <a:off x="5257799" y="3047999"/>
              <a:ext cx="543876" cy="4722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500"/>
                <a:t>No</a:t>
              </a:r>
            </a:p>
          </p:txBody>
        </p:sp>
        <p:sp>
          <p:nvSpPr>
            <p:cNvPr id="39" name="Right Arrow 38"/>
            <p:cNvSpPr/>
            <p:nvPr/>
          </p:nvSpPr>
          <p:spPr>
            <a:xfrm rot="5400000">
              <a:off x="6818599" y="3086464"/>
              <a:ext cx="761735" cy="380771"/>
            </a:xfrm>
            <a:prstGeom prst="rightArrow">
              <a:avLst/>
            </a:prstGeom>
            <a:solidFill>
              <a:srgbClr val="97FFC6"/>
            </a:solidFill>
            <a:ln>
              <a:solidFill>
                <a:srgbClr val="0082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500"/>
            </a:p>
          </p:txBody>
        </p:sp>
        <p:sp>
          <p:nvSpPr>
            <p:cNvPr id="42014" name="TextBox 28"/>
            <p:cNvSpPr txBox="1">
              <a:spLocks noChangeArrowheads="1"/>
            </p:cNvSpPr>
            <p:nvPr/>
          </p:nvSpPr>
          <p:spPr bwMode="auto">
            <a:xfrm>
              <a:off x="6781800" y="3733798"/>
              <a:ext cx="728295" cy="4722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500"/>
                <a:t>Reject</a:t>
              </a:r>
            </a:p>
          </p:txBody>
        </p:sp>
        <p:sp>
          <p:nvSpPr>
            <p:cNvPr id="42015" name="TextBox 29"/>
            <p:cNvSpPr txBox="1">
              <a:spLocks noChangeArrowheads="1"/>
            </p:cNvSpPr>
            <p:nvPr/>
          </p:nvSpPr>
          <p:spPr bwMode="auto">
            <a:xfrm>
              <a:off x="7391400" y="2971798"/>
              <a:ext cx="543876" cy="4722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500"/>
                <a:t>No</a:t>
              </a:r>
            </a:p>
          </p:txBody>
        </p:sp>
      </p:grpSp>
      <p:pic>
        <p:nvPicPr>
          <p:cNvPr id="38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8750" y="3124200"/>
            <a:ext cx="996103" cy="14800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665736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1334421" y="1102829"/>
            <a:ext cx="9546099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zh-CN" sz="3600" dirty="0" smtClean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600" dirty="0" smtClean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</a:rPr>
              <a:t>General concepts</a:t>
            </a:r>
          </a:p>
          <a:p>
            <a:pPr marL="914400" lvl="1" indent="-457200">
              <a:buFontTx/>
              <a:buChar char="–"/>
            </a:pPr>
            <a:r>
              <a:rPr lang="en-US" altLang="zh-CN" sz="3600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</a:rPr>
              <a:t>Perceptron; </a:t>
            </a:r>
            <a:r>
              <a:rPr lang="en-US" altLang="zh-CN" sz="3600" dirty="0" smtClean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</a:rPr>
              <a:t>Neuron; Activation function; </a:t>
            </a:r>
            <a:r>
              <a:rPr lang="en-US" altLang="zh-CN" sz="3600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</a:rPr>
              <a:t>Feedforward </a:t>
            </a:r>
            <a:r>
              <a:rPr lang="en-US" altLang="zh-CN" sz="3600" dirty="0" smtClean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</a:rPr>
              <a:t>NN, deep NN,...</a:t>
            </a:r>
            <a:endParaRPr lang="en-US" altLang="zh-CN" sz="3600" dirty="0">
              <a:solidFill>
                <a:schemeClr val="bg1">
                  <a:lumMod val="95000"/>
                </a:schemeClr>
              </a:solidFill>
              <a:latin typeface="Calibri" panose="020F0502020204030204" pitchFamily="34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altLang="zh-CN" sz="3600" dirty="0" smtClean="0">
              <a:solidFill>
                <a:schemeClr val="bg1">
                  <a:lumMod val="95000"/>
                </a:schemeClr>
              </a:solidFill>
              <a:latin typeface="Calibri" panose="020F050202020403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600" dirty="0" smtClean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</a:rPr>
              <a:t>Loss </a:t>
            </a:r>
            <a:r>
              <a:rPr lang="en-US" altLang="zh-CN" sz="3600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</a:rPr>
              <a:t>Functions and </a:t>
            </a:r>
            <a:r>
              <a:rPr lang="en-US" altLang="zh-CN" sz="3600" dirty="0" smtClean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</a:rPr>
              <a:t>Optimization</a:t>
            </a:r>
          </a:p>
          <a:p>
            <a:pPr marL="1028700" lvl="2" indent="-571500">
              <a:buFont typeface="Calibri" panose="020F0502020204030204" pitchFamily="34" charset="0"/>
              <a:buChar char="–"/>
            </a:pPr>
            <a:r>
              <a:rPr lang="en-US" altLang="zh-CN" sz="3600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</a:rPr>
              <a:t>Loss </a:t>
            </a:r>
            <a:r>
              <a:rPr lang="en-US" altLang="zh-CN" sz="3600" dirty="0" smtClean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</a:rPr>
              <a:t>Functions</a:t>
            </a:r>
          </a:p>
          <a:p>
            <a:pPr marL="1028700" lvl="2" indent="-571500">
              <a:buFont typeface="Calibri" panose="020F0502020204030204" pitchFamily="34" charset="0"/>
              <a:buChar char="–"/>
            </a:pPr>
            <a:r>
              <a:rPr lang="en-US" altLang="zh-CN" sz="36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Optimization</a:t>
            </a:r>
          </a:p>
          <a:p>
            <a:pPr marL="1485900" lvl="3" indent="-571500">
              <a:buFont typeface="Arial" panose="020B0604020202020204" pitchFamily="34" charset="0"/>
              <a:buChar char="•"/>
            </a:pPr>
            <a:r>
              <a:rPr lang="en-US" altLang="zh-CN" sz="3200" b="1" dirty="0" smtClean="0">
                <a:solidFill>
                  <a:srgbClr val="000000"/>
                </a:solidFill>
                <a:latin typeface="Calibri" panose="020F0502020204030204" pitchFamily="34" charset="0"/>
              </a:rPr>
              <a:t>Gradient descent</a:t>
            </a:r>
          </a:p>
          <a:p>
            <a:pPr marL="1485900" lvl="3" indent="-571500">
              <a:buFont typeface="Arial" panose="020B0604020202020204" pitchFamily="34" charset="0"/>
              <a:buChar char="•"/>
            </a:pPr>
            <a:r>
              <a:rPr lang="en-US" altLang="zh-CN" sz="32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Forward &amp; backward prop</a:t>
            </a:r>
          </a:p>
        </p:txBody>
      </p:sp>
      <p:sp>
        <p:nvSpPr>
          <p:cNvPr id="4" name="矩形 3">
            <a:extLst>
              <a:ext uri="{FF2B5EF4-FFF2-40B4-BE49-F238E27FC236}">
                <a16:creationId xmlns="" xmlns:a16="http://schemas.microsoft.com/office/drawing/2014/main" id="{80A79C47-C9A4-4A26-97FD-AED5FE4F6596}"/>
              </a:ext>
            </a:extLst>
          </p:cNvPr>
          <p:cNvSpPr/>
          <p:nvPr/>
        </p:nvSpPr>
        <p:spPr>
          <a:xfrm>
            <a:off x="1043495" y="475121"/>
            <a:ext cx="10882959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4400" dirty="0">
                <a:solidFill>
                  <a:srgbClr val="000000"/>
                </a:solidFill>
                <a:latin typeface="Calibri" panose="020F0502020204030204" pitchFamily="34" charset="0"/>
              </a:rPr>
              <a:t>Section </a:t>
            </a:r>
            <a:r>
              <a:rPr lang="en-US" altLang="zh-CN" sz="44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1-Introduction: </a:t>
            </a:r>
            <a:r>
              <a:rPr lang="en-US" altLang="zh-CN" sz="4400" dirty="0">
                <a:solidFill>
                  <a:srgbClr val="000000"/>
                </a:solidFill>
                <a:latin typeface="Calibri" panose="020F0502020204030204" pitchFamily="34" charset="0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2762910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="" xmlns:a16="http://schemas.microsoft.com/office/drawing/2014/main" id="{E981ED43-A3C8-40B4-B5D7-E4167F6F497C}"/>
              </a:ext>
            </a:extLst>
          </p:cNvPr>
          <p:cNvSpPr/>
          <p:nvPr/>
        </p:nvSpPr>
        <p:spPr>
          <a:xfrm>
            <a:off x="944880" y="541645"/>
            <a:ext cx="755904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48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How to pick the best </a:t>
            </a:r>
            <a:r>
              <a:rPr lang="en-US" altLang="zh-CN" sz="4800" b="0" i="0" u="none" strike="noStrike" baseline="0" dirty="0" err="1" smtClean="0">
                <a:solidFill>
                  <a:srgbClr val="000000"/>
                </a:solidFill>
                <a:latin typeface="Calibri" panose="020F0502020204030204" pitchFamily="34" charset="0"/>
              </a:rPr>
              <a:t>params</a:t>
            </a:r>
            <a:endParaRPr lang="zh-CN" altLang="en-US" sz="2000" dirty="0"/>
          </a:p>
        </p:txBody>
      </p:sp>
      <p:pic>
        <p:nvPicPr>
          <p:cNvPr id="3" name="图片 2">
            <a:extLst>
              <a:ext uri="{FF2B5EF4-FFF2-40B4-BE49-F238E27FC236}">
                <a16:creationId xmlns="" xmlns:a16="http://schemas.microsoft.com/office/drawing/2014/main" id="{85BAE43F-D74E-4641-B0FD-4E0EEB80A1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160" y="1372642"/>
            <a:ext cx="8959215" cy="93941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="" xmlns:a16="http://schemas.microsoft.com/office/drawing/2014/main" id="{96B8B0A7-5048-47F9-B938-ACA8A831A5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0627" y="2312055"/>
            <a:ext cx="9325293" cy="4194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015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="" xmlns:a16="http://schemas.microsoft.com/office/drawing/2014/main" id="{DD2BC351-DD11-42EA-B204-B7480A5D8AA6}"/>
              </a:ext>
            </a:extLst>
          </p:cNvPr>
          <p:cNvSpPr/>
          <p:nvPr/>
        </p:nvSpPr>
        <p:spPr>
          <a:xfrm>
            <a:off x="1146669" y="331560"/>
            <a:ext cx="429034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4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Gradient Descent 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="" xmlns:a16="http://schemas.microsoft.com/office/drawing/2014/main" id="{67A1849D-7A52-4743-8724-7CB465E6DE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7785" y="357250"/>
            <a:ext cx="3868076" cy="96391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="" xmlns:a16="http://schemas.microsoft.com/office/drawing/2014/main" id="{5D288560-2361-450D-99DC-361047A559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6669" y="1321164"/>
            <a:ext cx="9317319" cy="5219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689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="" xmlns:a16="http://schemas.microsoft.com/office/drawing/2014/main" id="{4DFF0042-83E3-4AB2-BE54-B53A9E6B32F5}"/>
              </a:ext>
            </a:extLst>
          </p:cNvPr>
          <p:cNvSpPr/>
          <p:nvPr/>
        </p:nvSpPr>
        <p:spPr>
          <a:xfrm>
            <a:off x="1146669" y="331560"/>
            <a:ext cx="429034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400" b="0" i="0" u="none" strike="noStrike" baseline="0" dirty="0">
                <a:solidFill>
                  <a:srgbClr val="000000"/>
                </a:solidFill>
                <a:latin typeface="Calibri" panose="020F0502020204030204" pitchFamily="34" charset="0"/>
              </a:rPr>
              <a:t>Gradient Descent 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="" xmlns:a16="http://schemas.microsoft.com/office/drawing/2014/main" id="{A653D0BF-580B-4846-B4F5-1358789E33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7785" y="357250"/>
            <a:ext cx="3868076" cy="963914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="" xmlns:a16="http://schemas.microsoft.com/office/drawing/2014/main" id="{7EC6E830-7E14-4BC7-AEA1-367333697C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1607" y="1321164"/>
            <a:ext cx="9426233" cy="5360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172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="" xmlns:a16="http://schemas.microsoft.com/office/drawing/2014/main" id="{61C67DAE-4174-4964-AEF3-69CEAFEA6370}"/>
              </a:ext>
            </a:extLst>
          </p:cNvPr>
          <p:cNvSpPr/>
          <p:nvPr/>
        </p:nvSpPr>
        <p:spPr>
          <a:xfrm>
            <a:off x="797420" y="289921"/>
            <a:ext cx="70612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zh-CN" altLang="en-US" sz="1200" b="0" i="0" u="none" strike="noStrike" baseline="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r>
              <a:rPr lang="en-US" altLang="zh-CN" sz="4400" b="0" i="0" u="none" strike="noStrike" baseline="0" dirty="0">
                <a:latin typeface="Calibri" panose="020F0502020204030204" pitchFamily="34" charset="0"/>
              </a:rPr>
              <a:t>Gradient Descent </a:t>
            </a:r>
            <a:r>
              <a:rPr lang="en-US" altLang="zh-CN" sz="4400" b="0" i="0" u="none" strike="noStrike" baseline="0" dirty="0" smtClean="0">
                <a:latin typeface="Calibri" panose="020F0502020204030204" pitchFamily="34" charset="0"/>
              </a:rPr>
              <a:t>- Difficulty</a:t>
            </a:r>
            <a:endParaRPr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="" xmlns:a16="http://schemas.microsoft.com/office/drawing/2014/main" id="{A5CE023A-018E-41B8-893B-418870B49117}"/>
              </a:ext>
            </a:extLst>
          </p:cNvPr>
          <p:cNvSpPr/>
          <p:nvPr/>
        </p:nvSpPr>
        <p:spPr>
          <a:xfrm>
            <a:off x="1879600" y="1565979"/>
            <a:ext cx="8219440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zh-CN" altLang="en-US" sz="1200" b="0" i="0" u="none" strike="noStrike" baseline="0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endParaRPr lang="zh-CN" altLang="en-US" sz="1200" b="0" i="0" u="none" strike="noStrike" baseline="0" dirty="0">
              <a:latin typeface="Arial" panose="020B0604020202020204" pitchFamily="34" charset="0"/>
            </a:endParaRPr>
          </a:p>
          <a:p>
            <a:r>
              <a:rPr lang="en-US" altLang="zh-CN" sz="2800" b="0" i="0" u="none" strike="noStrike" baseline="0" dirty="0">
                <a:latin typeface="Arial" panose="020B0604020202020204" pitchFamily="34" charset="0"/>
              </a:rPr>
              <a:t>•  Gradient descent never guarantee global minima 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="" xmlns:a16="http://schemas.microsoft.com/office/drawing/2014/main" id="{44DC8A67-4747-46CA-ADCD-E6FA3F9142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8320" y="2458531"/>
            <a:ext cx="8300720" cy="4287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993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524236" y="1509047"/>
            <a:ext cx="318311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i="0" u="none" strike="noStrike" baseline="0" dirty="0" smtClean="0"/>
              <a:t>Mini-batch SGD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1524236" y="2764472"/>
            <a:ext cx="9248632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000" b="0" i="0" u="none" strike="noStrike" baseline="0" dirty="0" smtClean="0"/>
              <a:t>Loop:</a:t>
            </a:r>
          </a:p>
          <a:p>
            <a:r>
              <a:rPr lang="en-US" altLang="zh-CN" sz="3000" b="0" i="0" u="none" strike="noStrike" baseline="0" dirty="0" smtClean="0"/>
              <a:t>1. </a:t>
            </a:r>
            <a:r>
              <a:rPr lang="en-US" altLang="zh-CN" sz="3000" b="1" i="0" u="none" strike="noStrike" baseline="0" dirty="0" smtClean="0"/>
              <a:t>Sample </a:t>
            </a:r>
            <a:r>
              <a:rPr lang="en-US" altLang="zh-CN" sz="3000" b="0" i="0" u="none" strike="noStrike" baseline="0" dirty="0" smtClean="0"/>
              <a:t>a batch of data</a:t>
            </a:r>
          </a:p>
          <a:p>
            <a:r>
              <a:rPr lang="en-US" altLang="zh-CN" sz="3000" b="0" i="0" u="none" strike="noStrike" baseline="0" dirty="0" smtClean="0"/>
              <a:t>2. </a:t>
            </a:r>
            <a:r>
              <a:rPr lang="en-US" altLang="zh-CN" sz="3000" b="1" i="0" u="none" strike="noStrike" baseline="0" dirty="0" smtClean="0"/>
              <a:t>Forward </a:t>
            </a:r>
            <a:r>
              <a:rPr lang="en-US" altLang="zh-CN" sz="3000" b="0" i="0" u="none" strike="noStrike" baseline="0" dirty="0" smtClean="0"/>
              <a:t>prop it through the graph, get loss</a:t>
            </a:r>
          </a:p>
          <a:p>
            <a:r>
              <a:rPr lang="en-US" altLang="zh-CN" sz="3000" b="0" i="0" u="none" strike="noStrike" baseline="0" dirty="0" smtClean="0"/>
              <a:t>3. </a:t>
            </a:r>
            <a:r>
              <a:rPr lang="en-US" altLang="zh-CN" sz="3000" b="1" i="0" u="none" strike="noStrike" baseline="0" dirty="0" err="1" smtClean="0"/>
              <a:t>Backprop</a:t>
            </a:r>
            <a:r>
              <a:rPr lang="en-US" altLang="zh-CN" sz="3000" b="1" i="0" u="none" strike="noStrike" baseline="0" dirty="0" smtClean="0"/>
              <a:t> </a:t>
            </a:r>
            <a:r>
              <a:rPr lang="en-US" altLang="zh-CN" sz="3000" b="0" i="0" u="none" strike="noStrike" baseline="0" dirty="0" smtClean="0"/>
              <a:t>to calculate the gradients</a:t>
            </a:r>
          </a:p>
          <a:p>
            <a:r>
              <a:rPr lang="en-US" altLang="zh-CN" sz="3000" b="0" i="0" u="none" strike="noStrike" baseline="0" dirty="0" smtClean="0"/>
              <a:t>4. </a:t>
            </a:r>
            <a:r>
              <a:rPr lang="en-US" altLang="zh-CN" sz="3000" b="1" i="0" u="none" strike="noStrike" baseline="0" dirty="0" smtClean="0"/>
              <a:t>Update </a:t>
            </a:r>
            <a:r>
              <a:rPr lang="en-US" altLang="zh-CN" sz="3000" b="0" i="0" u="none" strike="noStrike" baseline="0" dirty="0" smtClean="0"/>
              <a:t>the parameters using the gradient</a:t>
            </a:r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="" xmlns:a16="http://schemas.microsoft.com/office/drawing/2014/main" id="{61C67DAE-4174-4964-AEF3-69CEAFEA6370}"/>
              </a:ext>
            </a:extLst>
          </p:cNvPr>
          <p:cNvSpPr/>
          <p:nvPr/>
        </p:nvSpPr>
        <p:spPr>
          <a:xfrm>
            <a:off x="797420" y="289921"/>
            <a:ext cx="70612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zh-CN" altLang="en-US" sz="1200" b="0" i="0" u="none" strike="noStrike" baseline="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r>
              <a:rPr lang="en-US" altLang="zh-CN" sz="4400" b="0" i="0" u="none" strike="noStrike" baseline="0" dirty="0">
                <a:latin typeface="Calibri" panose="020F0502020204030204" pitchFamily="34" charset="0"/>
              </a:rPr>
              <a:t>Gradient </a:t>
            </a:r>
            <a:r>
              <a:rPr lang="en-US" altLang="zh-CN" sz="4400" b="0" i="0" u="none" strike="noStrike" baseline="0" dirty="0" smtClean="0">
                <a:latin typeface="Calibri" panose="020F0502020204030204" pitchFamily="34" charset="0"/>
              </a:rPr>
              <a:t>Descent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85613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1334421" y="1102829"/>
            <a:ext cx="9546099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zh-CN" sz="3600" dirty="0" smtClean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600" dirty="0" smtClean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</a:rPr>
              <a:t>General concepts</a:t>
            </a:r>
          </a:p>
          <a:p>
            <a:pPr marL="914400" lvl="1" indent="-457200">
              <a:buFontTx/>
              <a:buChar char="–"/>
            </a:pPr>
            <a:r>
              <a:rPr lang="en-US" altLang="zh-CN" sz="3600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</a:rPr>
              <a:t>Perceptron; </a:t>
            </a:r>
            <a:r>
              <a:rPr lang="en-US" altLang="zh-CN" sz="3600" dirty="0" smtClean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</a:rPr>
              <a:t>Neuron; Activation function; </a:t>
            </a:r>
            <a:r>
              <a:rPr lang="en-US" altLang="zh-CN" sz="3600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</a:rPr>
              <a:t>Feedforward </a:t>
            </a:r>
            <a:r>
              <a:rPr lang="en-US" altLang="zh-CN" sz="3600" dirty="0" smtClean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</a:rPr>
              <a:t>NN, deep NN,...</a:t>
            </a:r>
            <a:endParaRPr lang="en-US" altLang="zh-CN" sz="3600" dirty="0">
              <a:solidFill>
                <a:schemeClr val="bg1">
                  <a:lumMod val="95000"/>
                </a:schemeClr>
              </a:solidFill>
              <a:latin typeface="Calibri" panose="020F0502020204030204" pitchFamily="34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altLang="zh-CN" sz="3600" dirty="0" smtClean="0">
              <a:solidFill>
                <a:schemeClr val="bg1">
                  <a:lumMod val="95000"/>
                </a:schemeClr>
              </a:solidFill>
              <a:latin typeface="Calibri" panose="020F050202020403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600" dirty="0" smtClean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</a:rPr>
              <a:t>Loss </a:t>
            </a:r>
            <a:r>
              <a:rPr lang="en-US" altLang="zh-CN" sz="3600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</a:rPr>
              <a:t>Functions and </a:t>
            </a:r>
            <a:r>
              <a:rPr lang="en-US" altLang="zh-CN" sz="3600" dirty="0" smtClean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</a:rPr>
              <a:t>Optimization</a:t>
            </a:r>
          </a:p>
          <a:p>
            <a:pPr marL="1028700" lvl="2" indent="-571500">
              <a:buFont typeface="Calibri" panose="020F0502020204030204" pitchFamily="34" charset="0"/>
              <a:buChar char="–"/>
            </a:pPr>
            <a:r>
              <a:rPr lang="en-US" altLang="zh-CN" sz="3600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</a:rPr>
              <a:t>Loss </a:t>
            </a:r>
            <a:r>
              <a:rPr lang="en-US" altLang="zh-CN" sz="3600" dirty="0" smtClean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</a:rPr>
              <a:t>Functions</a:t>
            </a:r>
          </a:p>
          <a:p>
            <a:pPr marL="1028700" lvl="2" indent="-571500">
              <a:buFont typeface="Calibri" panose="020F0502020204030204" pitchFamily="34" charset="0"/>
              <a:buChar char="–"/>
            </a:pPr>
            <a:r>
              <a:rPr lang="en-US" altLang="zh-CN" sz="3600" dirty="0" smtClean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</a:rPr>
              <a:t>Optimization</a:t>
            </a:r>
          </a:p>
          <a:p>
            <a:pPr marL="1485900" lvl="3" indent="-571500">
              <a:buFont typeface="Arial" panose="020B0604020202020204" pitchFamily="34" charset="0"/>
              <a:buChar char="•"/>
            </a:pPr>
            <a:r>
              <a:rPr lang="en-US" altLang="zh-CN" sz="3200" b="1" dirty="0" smtClean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</a:rPr>
              <a:t>Gradient descent</a:t>
            </a:r>
          </a:p>
          <a:p>
            <a:pPr marL="1485900" lvl="3" indent="-571500">
              <a:buFont typeface="Arial" panose="020B0604020202020204" pitchFamily="34" charset="0"/>
              <a:buChar char="•"/>
            </a:pPr>
            <a:r>
              <a:rPr lang="en-US" altLang="zh-CN" sz="32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Forward &amp; backward prop</a:t>
            </a:r>
          </a:p>
        </p:txBody>
      </p:sp>
      <p:sp>
        <p:nvSpPr>
          <p:cNvPr id="4" name="矩形 3">
            <a:extLst>
              <a:ext uri="{FF2B5EF4-FFF2-40B4-BE49-F238E27FC236}">
                <a16:creationId xmlns="" xmlns:a16="http://schemas.microsoft.com/office/drawing/2014/main" id="{80A79C47-C9A4-4A26-97FD-AED5FE4F6596}"/>
              </a:ext>
            </a:extLst>
          </p:cNvPr>
          <p:cNvSpPr/>
          <p:nvPr/>
        </p:nvSpPr>
        <p:spPr>
          <a:xfrm>
            <a:off x="1043495" y="475121"/>
            <a:ext cx="10882959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4400" dirty="0">
                <a:solidFill>
                  <a:srgbClr val="000000"/>
                </a:solidFill>
                <a:latin typeface="Calibri" panose="020F0502020204030204" pitchFamily="34" charset="0"/>
              </a:rPr>
              <a:t>Section </a:t>
            </a:r>
            <a:r>
              <a:rPr lang="en-US" altLang="zh-CN" sz="44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1-Introduction: </a:t>
            </a:r>
            <a:r>
              <a:rPr lang="en-US" altLang="zh-CN" sz="4400" dirty="0">
                <a:solidFill>
                  <a:srgbClr val="000000"/>
                </a:solidFill>
                <a:latin typeface="Calibri" panose="020F0502020204030204" pitchFamily="34" charset="0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2587613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="" xmlns:a16="http://schemas.microsoft.com/office/drawing/2014/main" id="{C73BF1F5-EEF9-4F6B-8BF0-DD7A2B006A3C}"/>
              </a:ext>
            </a:extLst>
          </p:cNvPr>
          <p:cNvSpPr/>
          <p:nvPr/>
        </p:nvSpPr>
        <p:spPr>
          <a:xfrm>
            <a:off x="682469" y="514440"/>
            <a:ext cx="6155659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3"/>
            <a:r>
              <a:rPr lang="en-US" altLang="zh-CN" sz="44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Forward </a:t>
            </a:r>
            <a:r>
              <a:rPr lang="en-US" altLang="zh-CN" sz="4400" dirty="0">
                <a:solidFill>
                  <a:srgbClr val="000000"/>
                </a:solidFill>
                <a:latin typeface="Calibri" panose="020F0502020204030204" pitchFamily="34" charset="0"/>
              </a:rPr>
              <a:t>&amp; backward </a:t>
            </a:r>
            <a:r>
              <a:rPr lang="en-US" altLang="zh-CN" sz="44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prop</a:t>
            </a:r>
            <a:endParaRPr lang="en-US" altLang="zh-CN" sz="440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541864" y="2578396"/>
            <a:ext cx="1140903" cy="108217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" name="直接箭头连接符 14"/>
          <p:cNvCxnSpPr>
            <a:endCxn id="11" idx="1"/>
          </p:cNvCxnSpPr>
          <p:nvPr/>
        </p:nvCxnSpPr>
        <p:spPr>
          <a:xfrm>
            <a:off x="1602297" y="3119485"/>
            <a:ext cx="939567" cy="1"/>
          </a:xfrm>
          <a:prstGeom prst="straightConnector1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>
            <a:stCxn id="11" idx="0"/>
            <a:endCxn id="11" idx="2"/>
          </p:cNvCxnSpPr>
          <p:nvPr/>
        </p:nvCxnSpPr>
        <p:spPr>
          <a:xfrm>
            <a:off x="3112316" y="2578396"/>
            <a:ext cx="0" cy="1082179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8" name="对象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36498792"/>
              </p:ext>
            </p:extLst>
          </p:nvPr>
        </p:nvGraphicFramePr>
        <p:xfrm>
          <a:off x="2668864" y="2925530"/>
          <a:ext cx="310328" cy="3879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746" name="Equation" r:id="rId3" imgW="152280" imgH="190440" progId="Equation.DSMT4">
                  <p:embed/>
                </p:oleObj>
              </mc:Choice>
              <mc:Fallback>
                <p:oleObj name="Equation" r:id="rId3" imgW="152280" imgH="1904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668864" y="2925530"/>
                        <a:ext cx="310328" cy="3879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对象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48958751"/>
              </p:ext>
            </p:extLst>
          </p:nvPr>
        </p:nvGraphicFramePr>
        <p:xfrm>
          <a:off x="3236913" y="2913213"/>
          <a:ext cx="336550" cy="412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747" name="Equation" r:id="rId5" imgW="164880" imgH="203040" progId="Equation.DSMT4">
                  <p:embed/>
                </p:oleObj>
              </mc:Choice>
              <mc:Fallback>
                <p:oleObj name="Equation" r:id="rId5" imgW="16488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6913" y="2913213"/>
                        <a:ext cx="336550" cy="412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对象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14743661"/>
              </p:ext>
            </p:extLst>
          </p:nvPr>
        </p:nvGraphicFramePr>
        <p:xfrm>
          <a:off x="1140845" y="3257904"/>
          <a:ext cx="260350" cy="3132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748" name="Equation" r:id="rId7" imgW="126720" imgH="139680" progId="Equation.DSMT4">
                  <p:embed/>
                </p:oleObj>
              </mc:Choice>
              <mc:Fallback>
                <p:oleObj name="Equation" r:id="rId7" imgW="126720" imgH="1396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0845" y="3257904"/>
                        <a:ext cx="260350" cy="31323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对象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31376864"/>
              </p:ext>
            </p:extLst>
          </p:nvPr>
        </p:nvGraphicFramePr>
        <p:xfrm>
          <a:off x="1708542" y="2578396"/>
          <a:ext cx="727075" cy="463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749" name="Equation" r:id="rId9" imgW="355320" imgH="228600" progId="Equation.DSMT4">
                  <p:embed/>
                </p:oleObj>
              </mc:Choice>
              <mc:Fallback>
                <p:oleObj name="Equation" r:id="rId9" imgW="35532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08542" y="2578396"/>
                        <a:ext cx="727075" cy="463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矩形 21"/>
          <p:cNvSpPr/>
          <p:nvPr/>
        </p:nvSpPr>
        <p:spPr>
          <a:xfrm>
            <a:off x="4525094" y="2578396"/>
            <a:ext cx="1140903" cy="108217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3" name="直接箭头连接符 22"/>
          <p:cNvCxnSpPr>
            <a:stCxn id="11" idx="3"/>
            <a:endCxn id="22" idx="1"/>
          </p:cNvCxnSpPr>
          <p:nvPr/>
        </p:nvCxnSpPr>
        <p:spPr>
          <a:xfrm>
            <a:off x="3682767" y="3119486"/>
            <a:ext cx="842327" cy="0"/>
          </a:xfrm>
          <a:prstGeom prst="straightConnector1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>
            <a:stCxn id="22" idx="0"/>
            <a:endCxn id="22" idx="2"/>
          </p:cNvCxnSpPr>
          <p:nvPr/>
        </p:nvCxnSpPr>
        <p:spPr>
          <a:xfrm>
            <a:off x="5095546" y="2578396"/>
            <a:ext cx="0" cy="1082179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对象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32588180"/>
              </p:ext>
            </p:extLst>
          </p:nvPr>
        </p:nvGraphicFramePr>
        <p:xfrm>
          <a:off x="4625975" y="2925913"/>
          <a:ext cx="363538" cy="387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750" name="Equation" r:id="rId11" imgW="177480" imgH="190440" progId="Equation.DSMT4">
                  <p:embed/>
                </p:oleObj>
              </mc:Choice>
              <mc:Fallback>
                <p:oleObj name="Equation" r:id="rId11" imgW="177480" imgH="1904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625975" y="2925913"/>
                        <a:ext cx="363538" cy="387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对象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32746136"/>
              </p:ext>
            </p:extLst>
          </p:nvPr>
        </p:nvGraphicFramePr>
        <p:xfrm>
          <a:off x="5207000" y="2913213"/>
          <a:ext cx="361950" cy="412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751" name="Equation" r:id="rId13" imgW="177480" imgH="203040" progId="Equation.DSMT4">
                  <p:embed/>
                </p:oleObj>
              </mc:Choice>
              <mc:Fallback>
                <p:oleObj name="Equation" r:id="rId13" imgW="17748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07000" y="2913213"/>
                        <a:ext cx="361950" cy="412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对象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62220849"/>
              </p:ext>
            </p:extLst>
          </p:nvPr>
        </p:nvGraphicFramePr>
        <p:xfrm>
          <a:off x="3937000" y="2565550"/>
          <a:ext cx="363538" cy="412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752" name="Equation" r:id="rId15" imgW="177480" imgH="203040" progId="Equation.DSMT4">
                  <p:embed/>
                </p:oleObj>
              </mc:Choice>
              <mc:Fallback>
                <p:oleObj name="Equation" r:id="rId15" imgW="17748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37000" y="2565550"/>
                        <a:ext cx="363538" cy="412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9" name="直接箭头连接符 28"/>
          <p:cNvCxnSpPr/>
          <p:nvPr/>
        </p:nvCxnSpPr>
        <p:spPr>
          <a:xfrm flipV="1">
            <a:off x="5665997" y="3099910"/>
            <a:ext cx="499853" cy="2"/>
          </a:xfrm>
          <a:prstGeom prst="straightConnector1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矩形 31"/>
          <p:cNvSpPr/>
          <p:nvPr/>
        </p:nvSpPr>
        <p:spPr>
          <a:xfrm>
            <a:off x="7471828" y="2558821"/>
            <a:ext cx="1140903" cy="108217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3" name="直接箭头连接符 32"/>
          <p:cNvCxnSpPr>
            <a:endCxn id="32" idx="1"/>
          </p:cNvCxnSpPr>
          <p:nvPr/>
        </p:nvCxnSpPr>
        <p:spPr>
          <a:xfrm>
            <a:off x="6838128" y="3099910"/>
            <a:ext cx="633700" cy="1"/>
          </a:xfrm>
          <a:prstGeom prst="straightConnector1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>
            <a:stCxn id="32" idx="0"/>
            <a:endCxn id="32" idx="2"/>
          </p:cNvCxnSpPr>
          <p:nvPr/>
        </p:nvCxnSpPr>
        <p:spPr>
          <a:xfrm>
            <a:off x="8042280" y="2558821"/>
            <a:ext cx="0" cy="1082179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5" name="对象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86475972"/>
              </p:ext>
            </p:extLst>
          </p:nvPr>
        </p:nvGraphicFramePr>
        <p:xfrm>
          <a:off x="7597775" y="2906863"/>
          <a:ext cx="311150" cy="387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753" name="Equation" r:id="rId17" imgW="152280" imgH="190440" progId="Equation.DSMT4">
                  <p:embed/>
                </p:oleObj>
              </mc:Choice>
              <mc:Fallback>
                <p:oleObj name="Equation" r:id="rId17" imgW="152280" imgH="1904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7597775" y="2906863"/>
                        <a:ext cx="311150" cy="387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" name="对象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59796241"/>
              </p:ext>
            </p:extLst>
          </p:nvPr>
        </p:nvGraphicFramePr>
        <p:xfrm>
          <a:off x="8166100" y="2894163"/>
          <a:ext cx="336550" cy="412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754" name="Equation" r:id="rId19" imgW="164880" imgH="203040" progId="Equation.DSMT4">
                  <p:embed/>
                </p:oleObj>
              </mc:Choice>
              <mc:Fallback>
                <p:oleObj name="Equation" r:id="rId19" imgW="16488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66100" y="2894163"/>
                        <a:ext cx="336550" cy="412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对象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98792149"/>
              </p:ext>
            </p:extLst>
          </p:nvPr>
        </p:nvGraphicFramePr>
        <p:xfrm>
          <a:off x="6896100" y="2546500"/>
          <a:ext cx="338138" cy="412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755" name="Equation" r:id="rId21" imgW="164880" imgH="203040" progId="Equation.DSMT4">
                  <p:embed/>
                </p:oleObj>
              </mc:Choice>
              <mc:Fallback>
                <p:oleObj name="Equation" r:id="rId21" imgW="16488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96100" y="2546500"/>
                        <a:ext cx="338138" cy="412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8" name="直接箭头连接符 37"/>
          <p:cNvCxnSpPr>
            <a:stCxn id="32" idx="3"/>
            <a:endCxn id="49" idx="2"/>
          </p:cNvCxnSpPr>
          <p:nvPr/>
        </p:nvCxnSpPr>
        <p:spPr>
          <a:xfrm flipV="1">
            <a:off x="8612731" y="3080336"/>
            <a:ext cx="1126884" cy="19575"/>
          </a:xfrm>
          <a:prstGeom prst="straightConnector1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矩形 38"/>
          <p:cNvSpPr/>
          <p:nvPr/>
        </p:nvSpPr>
        <p:spPr>
          <a:xfrm>
            <a:off x="6102316" y="2818726"/>
            <a:ext cx="63831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3"/>
            <a:r>
              <a:rPr lang="en-US" altLang="zh-CN" sz="28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,...,</a:t>
            </a:r>
            <a:endParaRPr lang="en-US" altLang="zh-CN" sz="280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49" name="椭圆 48"/>
          <p:cNvSpPr/>
          <p:nvPr/>
        </p:nvSpPr>
        <p:spPr>
          <a:xfrm>
            <a:off x="9739615" y="2662322"/>
            <a:ext cx="906012" cy="83602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52" name="对象 5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17113238"/>
              </p:ext>
            </p:extLst>
          </p:nvPr>
        </p:nvGraphicFramePr>
        <p:xfrm>
          <a:off x="9848669" y="2960557"/>
          <a:ext cx="796958" cy="3178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756" name="Equation" r:id="rId23" imgW="520560" imgH="228600" progId="Equation.DSMT4">
                  <p:embed/>
                </p:oleObj>
              </mc:Choice>
              <mc:Fallback>
                <p:oleObj name="Equation" r:id="rId23" imgW="52056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848669" y="2960557"/>
                        <a:ext cx="796958" cy="31785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" name="对象 5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74974389"/>
              </p:ext>
            </p:extLst>
          </p:nvPr>
        </p:nvGraphicFramePr>
        <p:xfrm>
          <a:off x="1602297" y="5290307"/>
          <a:ext cx="2306637" cy="1497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757" name="Equation" r:id="rId25" imgW="1130040" imgH="736560" progId="Equation.DSMT4">
                  <p:embed/>
                </p:oleObj>
              </mc:Choice>
              <mc:Fallback>
                <p:oleObj name="Equation" r:id="rId25" imgW="1130040" imgH="7365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2297" y="5290307"/>
                        <a:ext cx="2306637" cy="1497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6" name="矩形 55"/>
          <p:cNvSpPr/>
          <p:nvPr/>
        </p:nvSpPr>
        <p:spPr>
          <a:xfrm>
            <a:off x="595618" y="1808955"/>
            <a:ext cx="1026812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3"/>
            <a:r>
              <a:rPr lang="en-US" altLang="zh-CN" sz="24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   input                Layer 1               </a:t>
            </a:r>
            <a:r>
              <a:rPr lang="en-US" altLang="zh-CN" sz="2400" dirty="0">
                <a:solidFill>
                  <a:srgbClr val="000000"/>
                </a:solidFill>
                <a:latin typeface="Calibri" panose="020F0502020204030204" pitchFamily="34" charset="0"/>
              </a:rPr>
              <a:t>Layer </a:t>
            </a:r>
            <a:r>
              <a:rPr lang="en-US" altLang="zh-CN" sz="24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2                           Output  Layer           Loss</a:t>
            </a:r>
            <a:endParaRPr lang="en-US" altLang="zh-CN" sz="240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796954" y="4234235"/>
            <a:ext cx="486904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 smtClean="0">
                <a:solidFill>
                  <a:srgbClr val="000000"/>
                </a:solidFill>
                <a:latin typeface="Calibri" panose="020F0502020204030204" pitchFamily="34" charset="0"/>
              </a:rPr>
              <a:t>Forward prop:                                                  </a:t>
            </a:r>
          </a:p>
          <a:p>
            <a:r>
              <a:rPr lang="en-US" altLang="zh-CN" sz="2800" dirty="0" smtClean="0"/>
              <a:t>compute an output for a input.</a:t>
            </a:r>
            <a:endParaRPr lang="zh-CN" altLang="en-US" sz="2800" dirty="0"/>
          </a:p>
        </p:txBody>
      </p:sp>
      <p:sp>
        <p:nvSpPr>
          <p:cNvPr id="59" name="矩形 58"/>
          <p:cNvSpPr/>
          <p:nvPr/>
        </p:nvSpPr>
        <p:spPr>
          <a:xfrm>
            <a:off x="6589112" y="4234235"/>
            <a:ext cx="470247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2800" b="1" dirty="0">
                <a:solidFill>
                  <a:srgbClr val="000000"/>
                </a:solidFill>
                <a:latin typeface="Calibri" panose="020F0502020204030204" pitchFamily="34" charset="0"/>
              </a:rPr>
              <a:t>Backward prop</a:t>
            </a:r>
            <a:r>
              <a:rPr lang="en-US" altLang="zh-CN" sz="2800" b="1" dirty="0" smtClean="0">
                <a:solidFill>
                  <a:srgbClr val="000000"/>
                </a:solidFill>
                <a:latin typeface="Calibri" panose="020F0502020204030204" pitchFamily="34" charset="0"/>
              </a:rPr>
              <a:t>:</a:t>
            </a:r>
          </a:p>
          <a:p>
            <a:r>
              <a:rPr lang="en-US" altLang="zh-CN" sz="2800" dirty="0"/>
              <a:t>compute the gradient</a:t>
            </a:r>
            <a:endParaRPr lang="zh-CN" altLang="en-US" sz="2800" dirty="0"/>
          </a:p>
          <a:p>
            <a:pPr lvl="0"/>
            <a:r>
              <a:rPr lang="en-US" altLang="zh-CN" sz="2800" b="1" dirty="0" smtClean="0">
                <a:solidFill>
                  <a:srgbClr val="000000"/>
                </a:solidFill>
                <a:latin typeface="Calibri" panose="020F0502020204030204" pitchFamily="34" charset="0"/>
              </a:rPr>
              <a:t>    </a:t>
            </a:r>
            <a:endParaRPr lang="en-US" altLang="zh-CN" sz="2800" b="1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8445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="" xmlns:a16="http://schemas.microsoft.com/office/drawing/2014/main" id="{C73BF1F5-EEF9-4F6B-8BF0-DD7A2B006A3C}"/>
              </a:ext>
            </a:extLst>
          </p:cNvPr>
          <p:cNvSpPr/>
          <p:nvPr/>
        </p:nvSpPr>
        <p:spPr>
          <a:xfrm>
            <a:off x="682469" y="514440"/>
            <a:ext cx="360957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3"/>
            <a:r>
              <a:rPr lang="en-US" altLang="zh-CN" sz="44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backward prop</a:t>
            </a:r>
            <a:endParaRPr lang="en-US" altLang="zh-CN" sz="440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541864" y="2578396"/>
            <a:ext cx="1140903" cy="108217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" name="直接箭头连接符 14"/>
          <p:cNvCxnSpPr>
            <a:endCxn id="11" idx="1"/>
          </p:cNvCxnSpPr>
          <p:nvPr/>
        </p:nvCxnSpPr>
        <p:spPr>
          <a:xfrm>
            <a:off x="1602297" y="3119485"/>
            <a:ext cx="939567" cy="1"/>
          </a:xfrm>
          <a:prstGeom prst="straightConnector1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>
            <a:stCxn id="11" idx="0"/>
            <a:endCxn id="11" idx="2"/>
          </p:cNvCxnSpPr>
          <p:nvPr/>
        </p:nvCxnSpPr>
        <p:spPr>
          <a:xfrm>
            <a:off x="3112316" y="2578396"/>
            <a:ext cx="0" cy="1082179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8" name="对象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04939465"/>
              </p:ext>
            </p:extLst>
          </p:nvPr>
        </p:nvGraphicFramePr>
        <p:xfrm>
          <a:off x="2668864" y="2925530"/>
          <a:ext cx="310328" cy="3879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83" name="Equation" r:id="rId3" imgW="152280" imgH="190440" progId="Equation.DSMT4">
                  <p:embed/>
                </p:oleObj>
              </mc:Choice>
              <mc:Fallback>
                <p:oleObj name="Equation" r:id="rId3" imgW="152280" imgH="1904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668864" y="2925530"/>
                        <a:ext cx="310328" cy="3879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对象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7865345"/>
              </p:ext>
            </p:extLst>
          </p:nvPr>
        </p:nvGraphicFramePr>
        <p:xfrm>
          <a:off x="3236913" y="2913213"/>
          <a:ext cx="336550" cy="412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84" name="Equation" r:id="rId5" imgW="164880" imgH="203040" progId="Equation.DSMT4">
                  <p:embed/>
                </p:oleObj>
              </mc:Choice>
              <mc:Fallback>
                <p:oleObj name="Equation" r:id="rId5" imgW="164880" imgH="203040" progId="Equation.DSMT4">
                  <p:embed/>
                  <p:pic>
                    <p:nvPicPr>
                      <p:cNvPr id="0" name="对象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6913" y="2913213"/>
                        <a:ext cx="336550" cy="412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对象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75208337"/>
              </p:ext>
            </p:extLst>
          </p:nvPr>
        </p:nvGraphicFramePr>
        <p:xfrm>
          <a:off x="1140845" y="3257904"/>
          <a:ext cx="260350" cy="3132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85" name="Equation" r:id="rId7" imgW="126720" imgH="139680" progId="Equation.DSMT4">
                  <p:embed/>
                </p:oleObj>
              </mc:Choice>
              <mc:Fallback>
                <p:oleObj name="Equation" r:id="rId7" imgW="126720" imgH="139680" progId="Equation.DSMT4">
                  <p:embed/>
                  <p:pic>
                    <p:nvPicPr>
                      <p:cNvPr id="0" name="对象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0845" y="3257904"/>
                        <a:ext cx="260350" cy="31323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对象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36222430"/>
              </p:ext>
            </p:extLst>
          </p:nvPr>
        </p:nvGraphicFramePr>
        <p:xfrm>
          <a:off x="1708542" y="2578396"/>
          <a:ext cx="727075" cy="463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86" name="Equation" r:id="rId9" imgW="355320" imgH="228600" progId="Equation.DSMT4">
                  <p:embed/>
                </p:oleObj>
              </mc:Choice>
              <mc:Fallback>
                <p:oleObj name="Equation" r:id="rId9" imgW="355320" imgH="228600" progId="Equation.DSMT4">
                  <p:embed/>
                  <p:pic>
                    <p:nvPicPr>
                      <p:cNvPr id="0" name="对象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08542" y="2578396"/>
                        <a:ext cx="727075" cy="463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矩形 21"/>
          <p:cNvSpPr/>
          <p:nvPr/>
        </p:nvSpPr>
        <p:spPr>
          <a:xfrm>
            <a:off x="4525094" y="2578396"/>
            <a:ext cx="1140903" cy="108217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3" name="直接箭头连接符 22"/>
          <p:cNvCxnSpPr>
            <a:stCxn id="11" idx="3"/>
            <a:endCxn id="22" idx="1"/>
          </p:cNvCxnSpPr>
          <p:nvPr/>
        </p:nvCxnSpPr>
        <p:spPr>
          <a:xfrm>
            <a:off x="3682767" y="3119486"/>
            <a:ext cx="842327" cy="0"/>
          </a:xfrm>
          <a:prstGeom prst="straightConnector1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>
            <a:stCxn id="22" idx="0"/>
            <a:endCxn id="22" idx="2"/>
          </p:cNvCxnSpPr>
          <p:nvPr/>
        </p:nvCxnSpPr>
        <p:spPr>
          <a:xfrm>
            <a:off x="5095546" y="2578396"/>
            <a:ext cx="0" cy="1082179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对象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23165535"/>
              </p:ext>
            </p:extLst>
          </p:nvPr>
        </p:nvGraphicFramePr>
        <p:xfrm>
          <a:off x="4625975" y="2925913"/>
          <a:ext cx="363538" cy="387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87" name="Equation" r:id="rId11" imgW="177480" imgH="190440" progId="Equation.DSMT4">
                  <p:embed/>
                </p:oleObj>
              </mc:Choice>
              <mc:Fallback>
                <p:oleObj name="Equation" r:id="rId11" imgW="177480" imgH="1904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625975" y="2925913"/>
                        <a:ext cx="363538" cy="387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对象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41177978"/>
              </p:ext>
            </p:extLst>
          </p:nvPr>
        </p:nvGraphicFramePr>
        <p:xfrm>
          <a:off x="5207000" y="2913213"/>
          <a:ext cx="361950" cy="412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88" name="Equation" r:id="rId13" imgW="177480" imgH="203040" progId="Equation.DSMT4">
                  <p:embed/>
                </p:oleObj>
              </mc:Choice>
              <mc:Fallback>
                <p:oleObj name="Equation" r:id="rId13" imgW="17748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07000" y="2913213"/>
                        <a:ext cx="361950" cy="412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对象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71753958"/>
              </p:ext>
            </p:extLst>
          </p:nvPr>
        </p:nvGraphicFramePr>
        <p:xfrm>
          <a:off x="3937000" y="2565550"/>
          <a:ext cx="363538" cy="412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89" name="Equation" r:id="rId15" imgW="177480" imgH="203040" progId="Equation.DSMT4">
                  <p:embed/>
                </p:oleObj>
              </mc:Choice>
              <mc:Fallback>
                <p:oleObj name="Equation" r:id="rId15" imgW="17748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37000" y="2565550"/>
                        <a:ext cx="363538" cy="412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9" name="直接箭头连接符 28"/>
          <p:cNvCxnSpPr/>
          <p:nvPr/>
        </p:nvCxnSpPr>
        <p:spPr>
          <a:xfrm flipV="1">
            <a:off x="5665997" y="3099910"/>
            <a:ext cx="499853" cy="2"/>
          </a:xfrm>
          <a:prstGeom prst="straightConnector1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矩形 31"/>
          <p:cNvSpPr/>
          <p:nvPr/>
        </p:nvSpPr>
        <p:spPr>
          <a:xfrm>
            <a:off x="7471828" y="2558821"/>
            <a:ext cx="1140903" cy="108217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3" name="直接箭头连接符 32"/>
          <p:cNvCxnSpPr>
            <a:endCxn id="32" idx="1"/>
          </p:cNvCxnSpPr>
          <p:nvPr/>
        </p:nvCxnSpPr>
        <p:spPr>
          <a:xfrm>
            <a:off x="6838128" y="3099910"/>
            <a:ext cx="633700" cy="1"/>
          </a:xfrm>
          <a:prstGeom prst="straightConnector1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>
            <a:stCxn id="32" idx="0"/>
            <a:endCxn id="32" idx="2"/>
          </p:cNvCxnSpPr>
          <p:nvPr/>
        </p:nvCxnSpPr>
        <p:spPr>
          <a:xfrm>
            <a:off x="8042280" y="2558821"/>
            <a:ext cx="0" cy="1082179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5" name="对象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57051024"/>
              </p:ext>
            </p:extLst>
          </p:nvPr>
        </p:nvGraphicFramePr>
        <p:xfrm>
          <a:off x="7597775" y="2906863"/>
          <a:ext cx="311150" cy="387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90" name="Equation" r:id="rId17" imgW="152280" imgH="190440" progId="Equation.DSMT4">
                  <p:embed/>
                </p:oleObj>
              </mc:Choice>
              <mc:Fallback>
                <p:oleObj name="Equation" r:id="rId17" imgW="152280" imgH="1904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7597775" y="2906863"/>
                        <a:ext cx="311150" cy="387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" name="对象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01781743"/>
              </p:ext>
            </p:extLst>
          </p:nvPr>
        </p:nvGraphicFramePr>
        <p:xfrm>
          <a:off x="8166100" y="2894163"/>
          <a:ext cx="336550" cy="412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91" name="Equation" r:id="rId19" imgW="164880" imgH="203040" progId="Equation.DSMT4">
                  <p:embed/>
                </p:oleObj>
              </mc:Choice>
              <mc:Fallback>
                <p:oleObj name="Equation" r:id="rId19" imgW="16488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66100" y="2894163"/>
                        <a:ext cx="336550" cy="412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对象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17263853"/>
              </p:ext>
            </p:extLst>
          </p:nvPr>
        </p:nvGraphicFramePr>
        <p:xfrm>
          <a:off x="6896100" y="2546500"/>
          <a:ext cx="338138" cy="412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92" name="Equation" r:id="rId21" imgW="164880" imgH="203040" progId="Equation.DSMT4">
                  <p:embed/>
                </p:oleObj>
              </mc:Choice>
              <mc:Fallback>
                <p:oleObj name="Equation" r:id="rId21" imgW="16488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96100" y="2546500"/>
                        <a:ext cx="338138" cy="412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8" name="直接箭头连接符 37"/>
          <p:cNvCxnSpPr>
            <a:stCxn id="32" idx="3"/>
            <a:endCxn id="49" idx="2"/>
          </p:cNvCxnSpPr>
          <p:nvPr/>
        </p:nvCxnSpPr>
        <p:spPr>
          <a:xfrm flipV="1">
            <a:off x="8612731" y="3080336"/>
            <a:ext cx="1126884" cy="19575"/>
          </a:xfrm>
          <a:prstGeom prst="straightConnector1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矩形 38"/>
          <p:cNvSpPr/>
          <p:nvPr/>
        </p:nvSpPr>
        <p:spPr>
          <a:xfrm>
            <a:off x="6102316" y="2818726"/>
            <a:ext cx="63831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3"/>
            <a:r>
              <a:rPr lang="en-US" altLang="zh-CN" sz="28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,...,</a:t>
            </a:r>
            <a:endParaRPr lang="en-US" altLang="zh-CN" sz="280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49" name="椭圆 48"/>
          <p:cNvSpPr/>
          <p:nvPr/>
        </p:nvSpPr>
        <p:spPr>
          <a:xfrm>
            <a:off x="9739615" y="2662322"/>
            <a:ext cx="906012" cy="83602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52" name="对象 5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97123605"/>
              </p:ext>
            </p:extLst>
          </p:nvPr>
        </p:nvGraphicFramePr>
        <p:xfrm>
          <a:off x="9848669" y="2960557"/>
          <a:ext cx="796958" cy="3178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93" name="Equation" r:id="rId23" imgW="520560" imgH="228600" progId="Equation.DSMT4">
                  <p:embed/>
                </p:oleObj>
              </mc:Choice>
              <mc:Fallback>
                <p:oleObj name="Equation" r:id="rId23" imgW="520560" imgH="228600" progId="Equation.DSMT4">
                  <p:embed/>
                  <p:pic>
                    <p:nvPicPr>
                      <p:cNvPr id="0" name="对象 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848669" y="2960557"/>
                        <a:ext cx="796958" cy="31785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6" name="矩形 55"/>
          <p:cNvSpPr/>
          <p:nvPr/>
        </p:nvSpPr>
        <p:spPr>
          <a:xfrm>
            <a:off x="595618" y="1808955"/>
            <a:ext cx="1026812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3"/>
            <a:r>
              <a:rPr lang="en-US" altLang="zh-CN" sz="24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   input                Layer 1               </a:t>
            </a:r>
            <a:r>
              <a:rPr lang="en-US" altLang="zh-CN" sz="2400" dirty="0">
                <a:solidFill>
                  <a:srgbClr val="000000"/>
                </a:solidFill>
                <a:latin typeface="Calibri" panose="020F0502020204030204" pitchFamily="34" charset="0"/>
              </a:rPr>
              <a:t>Layer </a:t>
            </a:r>
            <a:r>
              <a:rPr lang="en-US" altLang="zh-CN" sz="24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2                           Output  Layer           Loss</a:t>
            </a:r>
            <a:endParaRPr lang="en-US" altLang="zh-CN" sz="240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1213451" y="4125178"/>
            <a:ext cx="9650291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2800" b="1" dirty="0">
                <a:solidFill>
                  <a:srgbClr val="000000"/>
                </a:solidFill>
                <a:latin typeface="Calibri" panose="020F0502020204030204" pitchFamily="34" charset="0"/>
              </a:rPr>
              <a:t>Backward </a:t>
            </a:r>
            <a:r>
              <a:rPr lang="en-US" altLang="zh-CN" sz="2800" b="1" dirty="0" smtClean="0">
                <a:solidFill>
                  <a:srgbClr val="000000"/>
                </a:solidFill>
                <a:latin typeface="Calibri" panose="020F0502020204030204" pitchFamily="34" charset="0"/>
              </a:rPr>
              <a:t>prop: </a:t>
            </a:r>
            <a:r>
              <a:rPr lang="en-US" altLang="zh-CN" sz="2800" dirty="0" smtClean="0">
                <a:latin typeface="Calibri" panose="020F0502020204030204" pitchFamily="34" charset="0"/>
              </a:rPr>
              <a:t>compute </a:t>
            </a:r>
            <a:r>
              <a:rPr lang="en-US" altLang="zh-CN" sz="2800" dirty="0">
                <a:latin typeface="Calibri" panose="020F0502020204030204" pitchFamily="34" charset="0"/>
              </a:rPr>
              <a:t>the </a:t>
            </a:r>
            <a:r>
              <a:rPr lang="en-US" altLang="zh-CN" sz="2800" dirty="0" smtClean="0">
                <a:latin typeface="Calibri" panose="020F0502020204030204" pitchFamily="34" charset="0"/>
              </a:rPr>
              <a:t>gradient.</a:t>
            </a:r>
          </a:p>
          <a:p>
            <a:pPr lvl="0"/>
            <a:r>
              <a:rPr lang="en-US" altLang="zh-CN" sz="2800" dirty="0" smtClean="0">
                <a:latin typeface="Calibri" panose="020F0502020204030204" pitchFamily="34" charset="0"/>
              </a:rPr>
              <a:t>define:</a:t>
            </a:r>
          </a:p>
          <a:p>
            <a:pPr lvl="0"/>
            <a:endParaRPr lang="en-US" altLang="zh-CN" sz="2800" dirty="0">
              <a:latin typeface="Calibri" panose="020F0502020204030204" pitchFamily="34" charset="0"/>
            </a:endParaRPr>
          </a:p>
          <a:p>
            <a:pPr lvl="0"/>
            <a:r>
              <a:rPr lang="en-US" altLang="zh-CN" sz="2800" dirty="0" smtClean="0">
                <a:latin typeface="Calibri" panose="020F0502020204030204" pitchFamily="34" charset="0"/>
              </a:rPr>
              <a:t>case 1: </a:t>
            </a:r>
            <a:r>
              <a:rPr lang="en-US" altLang="zh-CN" sz="2800" i="1" dirty="0" err="1" smtClean="0">
                <a:latin typeface="Calibri" panose="020F0502020204030204" pitchFamily="34" charset="0"/>
              </a:rPr>
              <a:t>i</a:t>
            </a:r>
            <a:r>
              <a:rPr lang="en-US" altLang="zh-CN" sz="2800" i="1" dirty="0" smtClean="0">
                <a:latin typeface="Calibri" panose="020F0502020204030204" pitchFamily="34" charset="0"/>
              </a:rPr>
              <a:t>=l,</a:t>
            </a:r>
            <a:endParaRPr lang="zh-CN" altLang="en-US" sz="2800" i="1" dirty="0">
              <a:latin typeface="Calibri" panose="020F0502020204030204" pitchFamily="34" charset="0"/>
            </a:endParaRPr>
          </a:p>
          <a:p>
            <a:pPr lvl="0"/>
            <a:r>
              <a:rPr lang="en-US" altLang="zh-CN" sz="2800" b="1" dirty="0" smtClean="0">
                <a:solidFill>
                  <a:srgbClr val="000000"/>
                </a:solidFill>
                <a:latin typeface="Calibri" panose="020F0502020204030204" pitchFamily="34" charset="0"/>
              </a:rPr>
              <a:t>    </a:t>
            </a:r>
            <a:endParaRPr lang="en-US" altLang="zh-CN" sz="2800" b="1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graphicFrame>
        <p:nvGraphicFramePr>
          <p:cNvPr id="60" name="对象 5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36260609"/>
              </p:ext>
            </p:extLst>
          </p:nvPr>
        </p:nvGraphicFramePr>
        <p:xfrm>
          <a:off x="6884988" y="3248025"/>
          <a:ext cx="365125" cy="412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94" name="Equation" r:id="rId25" imgW="177480" imgH="203040" progId="Equation.DSMT4">
                  <p:embed/>
                </p:oleObj>
              </mc:Choice>
              <mc:Fallback>
                <p:oleObj name="Equation" r:id="rId25" imgW="177480" imgH="203040" progId="Equation.DSMT4">
                  <p:embed/>
                  <p:pic>
                    <p:nvPicPr>
                      <p:cNvPr id="0" name="对象 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84988" y="3248025"/>
                        <a:ext cx="365125" cy="412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" name="对象 6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81025582"/>
              </p:ext>
            </p:extLst>
          </p:nvPr>
        </p:nvGraphicFramePr>
        <p:xfrm>
          <a:off x="3910013" y="3228975"/>
          <a:ext cx="388937" cy="412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95" name="Equation" r:id="rId27" imgW="190440" imgH="203040" progId="Equation.DSMT4">
                  <p:embed/>
                </p:oleObj>
              </mc:Choice>
              <mc:Fallback>
                <p:oleObj name="Equation" r:id="rId27" imgW="190440" imgH="203040" progId="Equation.DSMT4">
                  <p:embed/>
                  <p:pic>
                    <p:nvPicPr>
                      <p:cNvPr id="0" name="对象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10013" y="3228975"/>
                        <a:ext cx="388937" cy="412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" name="对象 6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65400044"/>
              </p:ext>
            </p:extLst>
          </p:nvPr>
        </p:nvGraphicFramePr>
        <p:xfrm>
          <a:off x="2071688" y="3248025"/>
          <a:ext cx="363537" cy="412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96" name="Equation" r:id="rId29" imgW="177480" imgH="203040" progId="Equation.DSMT4">
                  <p:embed/>
                </p:oleObj>
              </mc:Choice>
              <mc:Fallback>
                <p:oleObj name="Equation" r:id="rId29" imgW="177480" imgH="203040" progId="Equation.DSMT4">
                  <p:embed/>
                  <p:pic>
                    <p:nvPicPr>
                      <p:cNvPr id="0" name="对象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71688" y="3248025"/>
                        <a:ext cx="363537" cy="412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4" name="直接箭头连接符 63"/>
          <p:cNvCxnSpPr>
            <a:stCxn id="49" idx="3"/>
            <a:endCxn id="60" idx="3"/>
          </p:cNvCxnSpPr>
          <p:nvPr/>
        </p:nvCxnSpPr>
        <p:spPr>
          <a:xfrm flipH="1">
            <a:off x="7250113" y="3375916"/>
            <a:ext cx="2622184" cy="7848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箭头连接符 67"/>
          <p:cNvCxnSpPr/>
          <p:nvPr/>
        </p:nvCxnSpPr>
        <p:spPr>
          <a:xfrm flipH="1">
            <a:off x="6589112" y="3454400"/>
            <a:ext cx="32603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箭头连接符 70"/>
          <p:cNvCxnSpPr/>
          <p:nvPr/>
        </p:nvCxnSpPr>
        <p:spPr>
          <a:xfrm flipH="1">
            <a:off x="4305300" y="3454400"/>
            <a:ext cx="1860550" cy="4394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箭头连接符 72"/>
          <p:cNvCxnSpPr>
            <a:endCxn id="62" idx="3"/>
          </p:cNvCxnSpPr>
          <p:nvPr/>
        </p:nvCxnSpPr>
        <p:spPr>
          <a:xfrm flipH="1">
            <a:off x="2435225" y="3454400"/>
            <a:ext cx="145097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矩形 73"/>
          <p:cNvSpPr/>
          <p:nvPr/>
        </p:nvSpPr>
        <p:spPr>
          <a:xfrm>
            <a:off x="6147966" y="3302446"/>
            <a:ext cx="44114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3"/>
            <a:r>
              <a:rPr lang="en-US" altLang="zh-CN" sz="16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,...,</a:t>
            </a:r>
            <a:endParaRPr lang="en-US" altLang="zh-CN" sz="160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graphicFrame>
        <p:nvGraphicFramePr>
          <p:cNvPr id="75" name="对象 7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31456950"/>
              </p:ext>
            </p:extLst>
          </p:nvPr>
        </p:nvGraphicFramePr>
        <p:xfrm>
          <a:off x="3171131" y="4677457"/>
          <a:ext cx="1120775" cy="800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97" name="Equation" r:id="rId31" imgW="545760" imgH="393480" progId="Equation.DSMT4">
                  <p:embed/>
                </p:oleObj>
              </mc:Choice>
              <mc:Fallback>
                <p:oleObj name="Equation" r:id="rId31" imgW="545760" imgH="393480" progId="Equation.DSMT4">
                  <p:embed/>
                  <p:pic>
                    <p:nvPicPr>
                      <p:cNvPr id="0" name="对象 5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71131" y="4677457"/>
                        <a:ext cx="1120775" cy="800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6" name="对象 7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07770367"/>
              </p:ext>
            </p:extLst>
          </p:nvPr>
        </p:nvGraphicFramePr>
        <p:xfrm>
          <a:off x="2883619" y="5770038"/>
          <a:ext cx="1641475" cy="850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98" name="Equation" r:id="rId33" imgW="799920" imgH="419040" progId="Equation.DSMT4">
                  <p:embed/>
                </p:oleObj>
              </mc:Choice>
              <mc:Fallback>
                <p:oleObj name="Equation" r:id="rId33" imgW="799920" imgH="419040" progId="Equation.DSMT4">
                  <p:embed/>
                  <p:pic>
                    <p:nvPicPr>
                      <p:cNvPr id="0" name="对象 7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83619" y="5770038"/>
                        <a:ext cx="1641475" cy="850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7" name="对象 7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47897958"/>
              </p:ext>
            </p:extLst>
          </p:nvPr>
        </p:nvGraphicFramePr>
        <p:xfrm>
          <a:off x="7354382" y="5032097"/>
          <a:ext cx="3803650" cy="1339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99" name="Equation" r:id="rId35" imgW="1854000" imgH="660240" progId="Equation.DSMT4">
                  <p:embed/>
                </p:oleObj>
              </mc:Choice>
              <mc:Fallback>
                <p:oleObj name="Equation" r:id="rId35" imgW="1854000" imgH="660240" progId="Equation.DSMT4">
                  <p:embed/>
                  <p:pic>
                    <p:nvPicPr>
                      <p:cNvPr id="0" name="对象 7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54382" y="5032097"/>
                        <a:ext cx="3803650" cy="1339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8" name="矩形 77"/>
          <p:cNvSpPr/>
          <p:nvPr/>
        </p:nvSpPr>
        <p:spPr>
          <a:xfrm>
            <a:off x="7763962" y="4385237"/>
            <a:ext cx="357795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2800" dirty="0"/>
              <a:t>case </a:t>
            </a:r>
            <a:r>
              <a:rPr lang="en-US" altLang="zh-CN" sz="2800" dirty="0" smtClean="0"/>
              <a:t>2: </a:t>
            </a:r>
            <a:r>
              <a:rPr lang="en-US" altLang="zh-CN" sz="2800" i="1" dirty="0" err="1" smtClean="0"/>
              <a:t>i</a:t>
            </a:r>
            <a:r>
              <a:rPr lang="en-US" altLang="zh-CN" sz="2800" dirty="0" smtClean="0"/>
              <a:t>!=</a:t>
            </a:r>
            <a:r>
              <a:rPr lang="en-US" altLang="zh-CN" sz="2800" i="1" dirty="0"/>
              <a:t>l</a:t>
            </a:r>
            <a:r>
              <a:rPr lang="en-US" altLang="zh-CN" i="1" dirty="0"/>
              <a:t>,</a:t>
            </a:r>
            <a:endParaRPr lang="zh-CN" altLang="en-US" i="1" dirty="0"/>
          </a:p>
        </p:txBody>
      </p:sp>
      <p:sp>
        <p:nvSpPr>
          <p:cNvPr id="79" name="矩形 78"/>
          <p:cNvSpPr/>
          <p:nvPr/>
        </p:nvSpPr>
        <p:spPr>
          <a:xfrm>
            <a:off x="7471828" y="3665360"/>
            <a:ext cx="194900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2800" dirty="0" smtClean="0">
                <a:solidFill>
                  <a:srgbClr val="FF0000"/>
                </a:solidFill>
              </a:rPr>
              <a:t>chain rule</a:t>
            </a:r>
            <a:endParaRPr lang="zh-CN" altLang="en-US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3777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="" xmlns:a16="http://schemas.microsoft.com/office/drawing/2014/main" id="{C73BF1F5-EEF9-4F6B-8BF0-DD7A2B006A3C}"/>
              </a:ext>
            </a:extLst>
          </p:cNvPr>
          <p:cNvSpPr/>
          <p:nvPr/>
        </p:nvSpPr>
        <p:spPr>
          <a:xfrm>
            <a:off x="682469" y="514440"/>
            <a:ext cx="616527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3"/>
            <a:r>
              <a:rPr lang="en-US" altLang="zh-CN" sz="44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Forward </a:t>
            </a:r>
            <a:r>
              <a:rPr lang="en-US" altLang="zh-CN" sz="4400" dirty="0">
                <a:solidFill>
                  <a:srgbClr val="000000"/>
                </a:solidFill>
                <a:latin typeface="Calibri" panose="020F0502020204030204" pitchFamily="34" charset="0"/>
              </a:rPr>
              <a:t>&amp; </a:t>
            </a:r>
            <a:r>
              <a:rPr lang="en-US" altLang="zh-CN" sz="44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Backward prop</a:t>
            </a:r>
            <a:endParaRPr lang="en-US" altLang="zh-CN" sz="440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541864" y="2578396"/>
            <a:ext cx="1140903" cy="108217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" name="直接箭头连接符 14"/>
          <p:cNvCxnSpPr>
            <a:endCxn id="11" idx="1"/>
          </p:cNvCxnSpPr>
          <p:nvPr/>
        </p:nvCxnSpPr>
        <p:spPr>
          <a:xfrm>
            <a:off x="1602297" y="3119485"/>
            <a:ext cx="939567" cy="1"/>
          </a:xfrm>
          <a:prstGeom prst="straightConnector1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>
            <a:stCxn id="11" idx="0"/>
            <a:endCxn id="11" idx="2"/>
          </p:cNvCxnSpPr>
          <p:nvPr/>
        </p:nvCxnSpPr>
        <p:spPr>
          <a:xfrm>
            <a:off x="3112316" y="2578396"/>
            <a:ext cx="0" cy="1082179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8" name="对象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66034265"/>
              </p:ext>
            </p:extLst>
          </p:nvPr>
        </p:nvGraphicFramePr>
        <p:xfrm>
          <a:off x="2668864" y="2925530"/>
          <a:ext cx="310328" cy="3879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52" name="Equation" r:id="rId3" imgW="152280" imgH="190440" progId="Equation.DSMT4">
                  <p:embed/>
                </p:oleObj>
              </mc:Choice>
              <mc:Fallback>
                <p:oleObj name="Equation" r:id="rId3" imgW="152280" imgH="1904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668864" y="2925530"/>
                        <a:ext cx="310328" cy="3879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对象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31205921"/>
              </p:ext>
            </p:extLst>
          </p:nvPr>
        </p:nvGraphicFramePr>
        <p:xfrm>
          <a:off x="3236913" y="2913213"/>
          <a:ext cx="336550" cy="412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53" name="Equation" r:id="rId5" imgW="164880" imgH="203040" progId="Equation.DSMT4">
                  <p:embed/>
                </p:oleObj>
              </mc:Choice>
              <mc:Fallback>
                <p:oleObj name="Equation" r:id="rId5" imgW="16488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6913" y="2913213"/>
                        <a:ext cx="336550" cy="412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对象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06248887"/>
              </p:ext>
            </p:extLst>
          </p:nvPr>
        </p:nvGraphicFramePr>
        <p:xfrm>
          <a:off x="1140845" y="3257904"/>
          <a:ext cx="260350" cy="3132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54" name="Equation" r:id="rId7" imgW="126720" imgH="139680" progId="Equation.DSMT4">
                  <p:embed/>
                </p:oleObj>
              </mc:Choice>
              <mc:Fallback>
                <p:oleObj name="Equation" r:id="rId7" imgW="126720" imgH="1396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0845" y="3257904"/>
                        <a:ext cx="260350" cy="31323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对象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45152440"/>
              </p:ext>
            </p:extLst>
          </p:nvPr>
        </p:nvGraphicFramePr>
        <p:xfrm>
          <a:off x="1708542" y="2578396"/>
          <a:ext cx="727075" cy="463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55" name="Equation" r:id="rId9" imgW="355320" imgH="228600" progId="Equation.DSMT4">
                  <p:embed/>
                </p:oleObj>
              </mc:Choice>
              <mc:Fallback>
                <p:oleObj name="Equation" r:id="rId9" imgW="35532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08542" y="2578396"/>
                        <a:ext cx="727075" cy="463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矩形 21"/>
          <p:cNvSpPr/>
          <p:nvPr/>
        </p:nvSpPr>
        <p:spPr>
          <a:xfrm>
            <a:off x="4525094" y="2578396"/>
            <a:ext cx="1140903" cy="108217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3" name="直接箭头连接符 22"/>
          <p:cNvCxnSpPr>
            <a:stCxn id="11" idx="3"/>
            <a:endCxn id="22" idx="1"/>
          </p:cNvCxnSpPr>
          <p:nvPr/>
        </p:nvCxnSpPr>
        <p:spPr>
          <a:xfrm>
            <a:off x="3682767" y="3119486"/>
            <a:ext cx="842327" cy="0"/>
          </a:xfrm>
          <a:prstGeom prst="straightConnector1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>
            <a:stCxn id="22" idx="0"/>
            <a:endCxn id="22" idx="2"/>
          </p:cNvCxnSpPr>
          <p:nvPr/>
        </p:nvCxnSpPr>
        <p:spPr>
          <a:xfrm>
            <a:off x="5095546" y="2578396"/>
            <a:ext cx="0" cy="1082179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对象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74364124"/>
              </p:ext>
            </p:extLst>
          </p:nvPr>
        </p:nvGraphicFramePr>
        <p:xfrm>
          <a:off x="4625975" y="2925913"/>
          <a:ext cx="363538" cy="387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56" name="Equation" r:id="rId11" imgW="177480" imgH="190440" progId="Equation.DSMT4">
                  <p:embed/>
                </p:oleObj>
              </mc:Choice>
              <mc:Fallback>
                <p:oleObj name="Equation" r:id="rId11" imgW="177480" imgH="1904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625975" y="2925913"/>
                        <a:ext cx="363538" cy="387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对象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9333938"/>
              </p:ext>
            </p:extLst>
          </p:nvPr>
        </p:nvGraphicFramePr>
        <p:xfrm>
          <a:off x="5207000" y="2913213"/>
          <a:ext cx="361950" cy="412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57" name="Equation" r:id="rId13" imgW="177480" imgH="203040" progId="Equation.DSMT4">
                  <p:embed/>
                </p:oleObj>
              </mc:Choice>
              <mc:Fallback>
                <p:oleObj name="Equation" r:id="rId13" imgW="17748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07000" y="2913213"/>
                        <a:ext cx="361950" cy="412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对象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54706223"/>
              </p:ext>
            </p:extLst>
          </p:nvPr>
        </p:nvGraphicFramePr>
        <p:xfrm>
          <a:off x="3937000" y="2565550"/>
          <a:ext cx="363538" cy="412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58" name="Equation" r:id="rId15" imgW="177480" imgH="203040" progId="Equation.DSMT4">
                  <p:embed/>
                </p:oleObj>
              </mc:Choice>
              <mc:Fallback>
                <p:oleObj name="Equation" r:id="rId15" imgW="17748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37000" y="2565550"/>
                        <a:ext cx="363538" cy="412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9" name="直接箭头连接符 28"/>
          <p:cNvCxnSpPr/>
          <p:nvPr/>
        </p:nvCxnSpPr>
        <p:spPr>
          <a:xfrm flipV="1">
            <a:off x="5665997" y="3099910"/>
            <a:ext cx="499853" cy="2"/>
          </a:xfrm>
          <a:prstGeom prst="straightConnector1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矩形 31"/>
          <p:cNvSpPr/>
          <p:nvPr/>
        </p:nvSpPr>
        <p:spPr>
          <a:xfrm>
            <a:off x="7471828" y="2558821"/>
            <a:ext cx="1140903" cy="108217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3" name="直接箭头连接符 32"/>
          <p:cNvCxnSpPr>
            <a:endCxn id="32" idx="1"/>
          </p:cNvCxnSpPr>
          <p:nvPr/>
        </p:nvCxnSpPr>
        <p:spPr>
          <a:xfrm>
            <a:off x="6838128" y="3099910"/>
            <a:ext cx="633700" cy="1"/>
          </a:xfrm>
          <a:prstGeom prst="straightConnector1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>
            <a:stCxn id="32" idx="0"/>
            <a:endCxn id="32" idx="2"/>
          </p:cNvCxnSpPr>
          <p:nvPr/>
        </p:nvCxnSpPr>
        <p:spPr>
          <a:xfrm>
            <a:off x="8042280" y="2558821"/>
            <a:ext cx="0" cy="1082179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5" name="对象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15291083"/>
              </p:ext>
            </p:extLst>
          </p:nvPr>
        </p:nvGraphicFramePr>
        <p:xfrm>
          <a:off x="7597775" y="2906863"/>
          <a:ext cx="311150" cy="387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59" name="Equation" r:id="rId17" imgW="152280" imgH="190440" progId="Equation.DSMT4">
                  <p:embed/>
                </p:oleObj>
              </mc:Choice>
              <mc:Fallback>
                <p:oleObj name="Equation" r:id="rId17" imgW="152280" imgH="1904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7597775" y="2906863"/>
                        <a:ext cx="311150" cy="387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" name="对象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60594547"/>
              </p:ext>
            </p:extLst>
          </p:nvPr>
        </p:nvGraphicFramePr>
        <p:xfrm>
          <a:off x="8166100" y="2894163"/>
          <a:ext cx="336550" cy="412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60" name="Equation" r:id="rId19" imgW="164880" imgH="203040" progId="Equation.DSMT4">
                  <p:embed/>
                </p:oleObj>
              </mc:Choice>
              <mc:Fallback>
                <p:oleObj name="Equation" r:id="rId19" imgW="16488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66100" y="2894163"/>
                        <a:ext cx="336550" cy="412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对象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66374990"/>
              </p:ext>
            </p:extLst>
          </p:nvPr>
        </p:nvGraphicFramePr>
        <p:xfrm>
          <a:off x="6896100" y="2546500"/>
          <a:ext cx="338138" cy="412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61" name="Equation" r:id="rId21" imgW="164880" imgH="203040" progId="Equation.DSMT4">
                  <p:embed/>
                </p:oleObj>
              </mc:Choice>
              <mc:Fallback>
                <p:oleObj name="Equation" r:id="rId21" imgW="16488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96100" y="2546500"/>
                        <a:ext cx="338138" cy="412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8" name="直接箭头连接符 37"/>
          <p:cNvCxnSpPr>
            <a:stCxn id="32" idx="3"/>
            <a:endCxn id="49" idx="2"/>
          </p:cNvCxnSpPr>
          <p:nvPr/>
        </p:nvCxnSpPr>
        <p:spPr>
          <a:xfrm flipV="1">
            <a:off x="8612731" y="3080336"/>
            <a:ext cx="1126884" cy="19575"/>
          </a:xfrm>
          <a:prstGeom prst="straightConnector1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矩形 38"/>
          <p:cNvSpPr/>
          <p:nvPr/>
        </p:nvSpPr>
        <p:spPr>
          <a:xfrm>
            <a:off x="6102316" y="2818726"/>
            <a:ext cx="63831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3"/>
            <a:r>
              <a:rPr lang="en-US" altLang="zh-CN" sz="28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,...,</a:t>
            </a:r>
            <a:endParaRPr lang="en-US" altLang="zh-CN" sz="280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49" name="椭圆 48"/>
          <p:cNvSpPr/>
          <p:nvPr/>
        </p:nvSpPr>
        <p:spPr>
          <a:xfrm>
            <a:off x="9739615" y="2662322"/>
            <a:ext cx="906012" cy="83602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52" name="对象 5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11539514"/>
              </p:ext>
            </p:extLst>
          </p:nvPr>
        </p:nvGraphicFramePr>
        <p:xfrm>
          <a:off x="9848669" y="2960557"/>
          <a:ext cx="796958" cy="3178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62" name="Equation" r:id="rId23" imgW="520560" imgH="228600" progId="Equation.DSMT4">
                  <p:embed/>
                </p:oleObj>
              </mc:Choice>
              <mc:Fallback>
                <p:oleObj name="Equation" r:id="rId23" imgW="52056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848669" y="2960557"/>
                        <a:ext cx="796958" cy="31785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6" name="矩形 55"/>
          <p:cNvSpPr/>
          <p:nvPr/>
        </p:nvSpPr>
        <p:spPr>
          <a:xfrm>
            <a:off x="595618" y="1808955"/>
            <a:ext cx="1026812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3"/>
            <a:r>
              <a:rPr lang="en-US" altLang="zh-CN" sz="24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   input                Layer 1               </a:t>
            </a:r>
            <a:r>
              <a:rPr lang="en-US" altLang="zh-CN" sz="2400" dirty="0">
                <a:solidFill>
                  <a:srgbClr val="000000"/>
                </a:solidFill>
                <a:latin typeface="Calibri" panose="020F0502020204030204" pitchFamily="34" charset="0"/>
              </a:rPr>
              <a:t>Layer </a:t>
            </a:r>
            <a:r>
              <a:rPr lang="en-US" altLang="zh-CN" sz="24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2                           Output  Layer           Loss</a:t>
            </a:r>
            <a:endParaRPr lang="en-US" altLang="zh-CN" sz="240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1213451" y="4125178"/>
            <a:ext cx="965029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2800" b="1" dirty="0">
                <a:solidFill>
                  <a:srgbClr val="000000"/>
                </a:solidFill>
                <a:latin typeface="Calibri" panose="020F0502020204030204" pitchFamily="34" charset="0"/>
              </a:rPr>
              <a:t>Backward </a:t>
            </a:r>
            <a:r>
              <a:rPr lang="en-US" altLang="zh-CN" sz="2800" b="1" dirty="0" smtClean="0">
                <a:solidFill>
                  <a:srgbClr val="000000"/>
                </a:solidFill>
                <a:latin typeface="Calibri" panose="020F0502020204030204" pitchFamily="34" charset="0"/>
              </a:rPr>
              <a:t>prop: </a:t>
            </a:r>
            <a:r>
              <a:rPr lang="en-US" altLang="zh-CN" sz="2800" dirty="0" smtClean="0">
                <a:latin typeface="Calibri" panose="020F0502020204030204" pitchFamily="34" charset="0"/>
              </a:rPr>
              <a:t>compute </a:t>
            </a:r>
            <a:r>
              <a:rPr lang="en-US" altLang="zh-CN" sz="2800" dirty="0">
                <a:latin typeface="Calibri" panose="020F0502020204030204" pitchFamily="34" charset="0"/>
              </a:rPr>
              <a:t>the </a:t>
            </a:r>
            <a:r>
              <a:rPr lang="en-US" altLang="zh-CN" sz="2800" dirty="0" smtClean="0">
                <a:latin typeface="Calibri" panose="020F0502020204030204" pitchFamily="34" charset="0"/>
              </a:rPr>
              <a:t>gradient.</a:t>
            </a:r>
          </a:p>
          <a:p>
            <a:pPr lvl="0"/>
            <a:r>
              <a:rPr lang="en-US" altLang="zh-CN" sz="2800" b="1" dirty="0" smtClean="0">
                <a:solidFill>
                  <a:srgbClr val="000000"/>
                </a:solidFill>
                <a:latin typeface="Calibri" panose="020F0502020204030204" pitchFamily="34" charset="0"/>
              </a:rPr>
              <a:t>    </a:t>
            </a:r>
            <a:endParaRPr lang="en-US" altLang="zh-CN" sz="2800" b="1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graphicFrame>
        <p:nvGraphicFramePr>
          <p:cNvPr id="60" name="对象 5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88367630"/>
              </p:ext>
            </p:extLst>
          </p:nvPr>
        </p:nvGraphicFramePr>
        <p:xfrm>
          <a:off x="6884988" y="3248025"/>
          <a:ext cx="365125" cy="412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63" name="Equation" r:id="rId25" imgW="177480" imgH="203040" progId="Equation.DSMT4">
                  <p:embed/>
                </p:oleObj>
              </mc:Choice>
              <mc:Fallback>
                <p:oleObj name="Equation" r:id="rId25" imgW="17748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84988" y="3248025"/>
                        <a:ext cx="365125" cy="412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" name="对象 6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26062119"/>
              </p:ext>
            </p:extLst>
          </p:nvPr>
        </p:nvGraphicFramePr>
        <p:xfrm>
          <a:off x="3910013" y="3228975"/>
          <a:ext cx="388937" cy="412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64" name="Equation" r:id="rId27" imgW="190440" imgH="203040" progId="Equation.DSMT4">
                  <p:embed/>
                </p:oleObj>
              </mc:Choice>
              <mc:Fallback>
                <p:oleObj name="Equation" r:id="rId27" imgW="19044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10013" y="3228975"/>
                        <a:ext cx="388937" cy="412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" name="对象 6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33438841"/>
              </p:ext>
            </p:extLst>
          </p:nvPr>
        </p:nvGraphicFramePr>
        <p:xfrm>
          <a:off x="2071688" y="3248025"/>
          <a:ext cx="363537" cy="412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65" name="Equation" r:id="rId29" imgW="177480" imgH="203040" progId="Equation.DSMT4">
                  <p:embed/>
                </p:oleObj>
              </mc:Choice>
              <mc:Fallback>
                <p:oleObj name="Equation" r:id="rId29" imgW="17748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71688" y="3248025"/>
                        <a:ext cx="363537" cy="412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4" name="直接箭头连接符 63"/>
          <p:cNvCxnSpPr>
            <a:stCxn id="49" idx="3"/>
            <a:endCxn id="60" idx="3"/>
          </p:cNvCxnSpPr>
          <p:nvPr/>
        </p:nvCxnSpPr>
        <p:spPr>
          <a:xfrm flipH="1">
            <a:off x="7250113" y="3375916"/>
            <a:ext cx="2622184" cy="7848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箭头连接符 67"/>
          <p:cNvCxnSpPr/>
          <p:nvPr/>
        </p:nvCxnSpPr>
        <p:spPr>
          <a:xfrm flipH="1">
            <a:off x="6589112" y="3454400"/>
            <a:ext cx="32603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箭头连接符 70"/>
          <p:cNvCxnSpPr/>
          <p:nvPr/>
        </p:nvCxnSpPr>
        <p:spPr>
          <a:xfrm flipH="1">
            <a:off x="4305300" y="3454400"/>
            <a:ext cx="1860550" cy="4394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箭头连接符 72"/>
          <p:cNvCxnSpPr>
            <a:endCxn id="62" idx="3"/>
          </p:cNvCxnSpPr>
          <p:nvPr/>
        </p:nvCxnSpPr>
        <p:spPr>
          <a:xfrm flipH="1">
            <a:off x="2435225" y="3454400"/>
            <a:ext cx="145097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矩形 73"/>
          <p:cNvSpPr/>
          <p:nvPr/>
        </p:nvSpPr>
        <p:spPr>
          <a:xfrm>
            <a:off x="6147966" y="3302446"/>
            <a:ext cx="44114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3"/>
            <a:r>
              <a:rPr lang="en-US" altLang="zh-CN" sz="16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,...,</a:t>
            </a:r>
            <a:endParaRPr lang="en-US" altLang="zh-CN" sz="160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graphicFrame>
        <p:nvGraphicFramePr>
          <p:cNvPr id="76" name="对象 7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13719334"/>
              </p:ext>
            </p:extLst>
          </p:nvPr>
        </p:nvGraphicFramePr>
        <p:xfrm>
          <a:off x="1321519" y="4869561"/>
          <a:ext cx="3203575" cy="850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66" name="Equation" r:id="rId31" imgW="1562040" imgH="419040" progId="Equation.DSMT4">
                  <p:embed/>
                </p:oleObj>
              </mc:Choice>
              <mc:Fallback>
                <p:oleObj name="Equation" r:id="rId31" imgW="1562040" imgH="419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21519" y="4869561"/>
                        <a:ext cx="3203575" cy="850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9" name="矩形 78"/>
          <p:cNvSpPr/>
          <p:nvPr/>
        </p:nvSpPr>
        <p:spPr>
          <a:xfrm>
            <a:off x="7471828" y="3665360"/>
            <a:ext cx="194900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2800" dirty="0" smtClean="0">
                <a:solidFill>
                  <a:srgbClr val="FF0000"/>
                </a:solidFill>
              </a:rPr>
              <a:t>chain rule</a:t>
            </a:r>
            <a:endParaRPr lang="zh-CN" altLang="en-US" i="1" dirty="0">
              <a:solidFill>
                <a:srgbClr val="FF0000"/>
              </a:solidFill>
            </a:endParaRP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54122688"/>
              </p:ext>
            </p:extLst>
          </p:nvPr>
        </p:nvGraphicFramePr>
        <p:xfrm>
          <a:off x="6517573" y="4836005"/>
          <a:ext cx="2344738" cy="850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67" name="Equation" r:id="rId33" imgW="1143000" imgH="419040" progId="Equation.DSMT4">
                  <p:embed/>
                </p:oleObj>
              </mc:Choice>
              <mc:Fallback>
                <p:oleObj name="Equation" r:id="rId33" imgW="1143000" imgH="419040" progId="Equation.DSMT4">
                  <p:embed/>
                  <p:pic>
                    <p:nvPicPr>
                      <p:cNvPr id="0" name="对象 7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17573" y="4836005"/>
                        <a:ext cx="2344738" cy="850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55826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Title 1"/>
          <p:cNvSpPr>
            <a:spLocks noGrp="1"/>
          </p:cNvSpPr>
          <p:nvPr>
            <p:ph type="title"/>
          </p:nvPr>
        </p:nvSpPr>
        <p:spPr>
          <a:xfrm>
            <a:off x="812800" y="0"/>
            <a:ext cx="10972800" cy="914400"/>
          </a:xfrm>
        </p:spPr>
        <p:txBody>
          <a:bodyPr/>
          <a:lstStyle/>
          <a:p>
            <a:r>
              <a:rPr lang="en-US" altLang="zh-CN" dirty="0"/>
              <a:t>Review: </a:t>
            </a:r>
            <a:r>
              <a:rPr lang="en-US" altLang="zh-CN" dirty="0" smtClean="0"/>
              <a:t>L14-Object </a:t>
            </a:r>
            <a:r>
              <a:rPr lang="en-US" altLang="zh-CN" dirty="0"/>
              <a:t>Detection</a:t>
            </a:r>
            <a:endParaRPr lang="en-US" dirty="0" smtClean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711455"/>
            <a:ext cx="6502400" cy="4384545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2800" dirty="0"/>
              <a:t>Models can be broken down into part appearance and spatial configuration</a:t>
            </a:r>
          </a:p>
          <a:p>
            <a:pPr lvl="1">
              <a:defRPr/>
            </a:pPr>
            <a:r>
              <a:rPr lang="en-US" sz="2400" dirty="0"/>
              <a:t>Wide variety of models</a:t>
            </a:r>
          </a:p>
          <a:p>
            <a:pPr lvl="1">
              <a:defRPr/>
            </a:pPr>
            <a:endParaRPr lang="en-US" dirty="0"/>
          </a:p>
        </p:txBody>
      </p:sp>
      <p:pic>
        <p:nvPicPr>
          <p:cNvPr id="54" name="Content Placeholder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7151445" y="1752600"/>
            <a:ext cx="4165600" cy="22963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068164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="" xmlns:a16="http://schemas.microsoft.com/office/drawing/2014/main" id="{C73BF1F5-EEF9-4F6B-8BF0-DD7A2B006A3C}"/>
              </a:ext>
            </a:extLst>
          </p:cNvPr>
          <p:cNvSpPr/>
          <p:nvPr/>
        </p:nvSpPr>
        <p:spPr>
          <a:xfrm>
            <a:off x="682469" y="514440"/>
            <a:ext cx="360957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3"/>
            <a:r>
              <a:rPr lang="en-US" altLang="zh-CN" sz="44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backward prop</a:t>
            </a:r>
            <a:endParaRPr lang="en-US" altLang="zh-CN" sz="440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541864" y="2578396"/>
            <a:ext cx="1140903" cy="108217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" name="直接箭头连接符 14"/>
          <p:cNvCxnSpPr>
            <a:endCxn id="11" idx="1"/>
          </p:cNvCxnSpPr>
          <p:nvPr/>
        </p:nvCxnSpPr>
        <p:spPr>
          <a:xfrm>
            <a:off x="1602297" y="3119485"/>
            <a:ext cx="939567" cy="1"/>
          </a:xfrm>
          <a:prstGeom prst="straightConnector1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>
            <a:stCxn id="11" idx="0"/>
            <a:endCxn id="11" idx="2"/>
          </p:cNvCxnSpPr>
          <p:nvPr/>
        </p:nvCxnSpPr>
        <p:spPr>
          <a:xfrm>
            <a:off x="3112316" y="2578396"/>
            <a:ext cx="0" cy="1082179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8" name="对象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1295102"/>
              </p:ext>
            </p:extLst>
          </p:nvPr>
        </p:nvGraphicFramePr>
        <p:xfrm>
          <a:off x="2668864" y="2925530"/>
          <a:ext cx="310328" cy="3879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76" name="Equation" r:id="rId3" imgW="152280" imgH="190440" progId="Equation.DSMT4">
                  <p:embed/>
                </p:oleObj>
              </mc:Choice>
              <mc:Fallback>
                <p:oleObj name="Equation" r:id="rId3" imgW="152280" imgH="1904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668864" y="2925530"/>
                        <a:ext cx="310328" cy="3879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对象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91331932"/>
              </p:ext>
            </p:extLst>
          </p:nvPr>
        </p:nvGraphicFramePr>
        <p:xfrm>
          <a:off x="3236913" y="2913213"/>
          <a:ext cx="336550" cy="412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77" name="Equation" r:id="rId5" imgW="164880" imgH="203040" progId="Equation.DSMT4">
                  <p:embed/>
                </p:oleObj>
              </mc:Choice>
              <mc:Fallback>
                <p:oleObj name="Equation" r:id="rId5" imgW="16488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6913" y="2913213"/>
                        <a:ext cx="336550" cy="412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对象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29305060"/>
              </p:ext>
            </p:extLst>
          </p:nvPr>
        </p:nvGraphicFramePr>
        <p:xfrm>
          <a:off x="1140845" y="3257904"/>
          <a:ext cx="260350" cy="3132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78" name="Equation" r:id="rId7" imgW="126720" imgH="139680" progId="Equation.DSMT4">
                  <p:embed/>
                </p:oleObj>
              </mc:Choice>
              <mc:Fallback>
                <p:oleObj name="Equation" r:id="rId7" imgW="126720" imgH="1396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0845" y="3257904"/>
                        <a:ext cx="260350" cy="31323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对象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59400019"/>
              </p:ext>
            </p:extLst>
          </p:nvPr>
        </p:nvGraphicFramePr>
        <p:xfrm>
          <a:off x="1708542" y="2578396"/>
          <a:ext cx="727075" cy="463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79" name="Equation" r:id="rId9" imgW="355320" imgH="228600" progId="Equation.DSMT4">
                  <p:embed/>
                </p:oleObj>
              </mc:Choice>
              <mc:Fallback>
                <p:oleObj name="Equation" r:id="rId9" imgW="35532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08542" y="2578396"/>
                        <a:ext cx="727075" cy="463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矩形 21"/>
          <p:cNvSpPr/>
          <p:nvPr/>
        </p:nvSpPr>
        <p:spPr>
          <a:xfrm>
            <a:off x="4525094" y="2578396"/>
            <a:ext cx="1140903" cy="108217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3" name="直接箭头连接符 22"/>
          <p:cNvCxnSpPr>
            <a:stCxn id="11" idx="3"/>
            <a:endCxn id="22" idx="1"/>
          </p:cNvCxnSpPr>
          <p:nvPr/>
        </p:nvCxnSpPr>
        <p:spPr>
          <a:xfrm>
            <a:off x="3682767" y="3119486"/>
            <a:ext cx="842327" cy="0"/>
          </a:xfrm>
          <a:prstGeom prst="straightConnector1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>
            <a:stCxn id="22" idx="0"/>
            <a:endCxn id="22" idx="2"/>
          </p:cNvCxnSpPr>
          <p:nvPr/>
        </p:nvCxnSpPr>
        <p:spPr>
          <a:xfrm>
            <a:off x="5095546" y="2578396"/>
            <a:ext cx="0" cy="1082179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对象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55522715"/>
              </p:ext>
            </p:extLst>
          </p:nvPr>
        </p:nvGraphicFramePr>
        <p:xfrm>
          <a:off x="4625975" y="2925913"/>
          <a:ext cx="363538" cy="387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80" name="Equation" r:id="rId11" imgW="177480" imgH="190440" progId="Equation.DSMT4">
                  <p:embed/>
                </p:oleObj>
              </mc:Choice>
              <mc:Fallback>
                <p:oleObj name="Equation" r:id="rId11" imgW="177480" imgH="1904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625975" y="2925913"/>
                        <a:ext cx="363538" cy="387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对象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90557717"/>
              </p:ext>
            </p:extLst>
          </p:nvPr>
        </p:nvGraphicFramePr>
        <p:xfrm>
          <a:off x="5207000" y="2913213"/>
          <a:ext cx="361950" cy="412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81" name="Equation" r:id="rId13" imgW="177480" imgH="203040" progId="Equation.DSMT4">
                  <p:embed/>
                </p:oleObj>
              </mc:Choice>
              <mc:Fallback>
                <p:oleObj name="Equation" r:id="rId13" imgW="17748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07000" y="2913213"/>
                        <a:ext cx="361950" cy="412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对象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25922796"/>
              </p:ext>
            </p:extLst>
          </p:nvPr>
        </p:nvGraphicFramePr>
        <p:xfrm>
          <a:off x="3937000" y="2565550"/>
          <a:ext cx="363538" cy="412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82" name="Equation" r:id="rId15" imgW="177480" imgH="203040" progId="Equation.DSMT4">
                  <p:embed/>
                </p:oleObj>
              </mc:Choice>
              <mc:Fallback>
                <p:oleObj name="Equation" r:id="rId15" imgW="17748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37000" y="2565550"/>
                        <a:ext cx="363538" cy="412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9" name="直接箭头连接符 28"/>
          <p:cNvCxnSpPr/>
          <p:nvPr/>
        </p:nvCxnSpPr>
        <p:spPr>
          <a:xfrm flipV="1">
            <a:off x="5665997" y="3099910"/>
            <a:ext cx="499853" cy="2"/>
          </a:xfrm>
          <a:prstGeom prst="straightConnector1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矩形 31"/>
          <p:cNvSpPr/>
          <p:nvPr/>
        </p:nvSpPr>
        <p:spPr>
          <a:xfrm>
            <a:off x="7471828" y="2558821"/>
            <a:ext cx="1140903" cy="108217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3" name="直接箭头连接符 32"/>
          <p:cNvCxnSpPr>
            <a:endCxn id="32" idx="1"/>
          </p:cNvCxnSpPr>
          <p:nvPr/>
        </p:nvCxnSpPr>
        <p:spPr>
          <a:xfrm>
            <a:off x="6838128" y="3099910"/>
            <a:ext cx="633700" cy="1"/>
          </a:xfrm>
          <a:prstGeom prst="straightConnector1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>
            <a:stCxn id="32" idx="0"/>
            <a:endCxn id="32" idx="2"/>
          </p:cNvCxnSpPr>
          <p:nvPr/>
        </p:nvCxnSpPr>
        <p:spPr>
          <a:xfrm>
            <a:off x="8042280" y="2558821"/>
            <a:ext cx="0" cy="1082179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5" name="对象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18398817"/>
              </p:ext>
            </p:extLst>
          </p:nvPr>
        </p:nvGraphicFramePr>
        <p:xfrm>
          <a:off x="7597775" y="2906863"/>
          <a:ext cx="311150" cy="387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83" name="Equation" r:id="rId17" imgW="152280" imgH="190440" progId="Equation.DSMT4">
                  <p:embed/>
                </p:oleObj>
              </mc:Choice>
              <mc:Fallback>
                <p:oleObj name="Equation" r:id="rId17" imgW="152280" imgH="1904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7597775" y="2906863"/>
                        <a:ext cx="311150" cy="387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" name="对象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65856610"/>
              </p:ext>
            </p:extLst>
          </p:nvPr>
        </p:nvGraphicFramePr>
        <p:xfrm>
          <a:off x="8166100" y="2894163"/>
          <a:ext cx="336550" cy="412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84" name="Equation" r:id="rId19" imgW="164880" imgH="203040" progId="Equation.DSMT4">
                  <p:embed/>
                </p:oleObj>
              </mc:Choice>
              <mc:Fallback>
                <p:oleObj name="Equation" r:id="rId19" imgW="16488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66100" y="2894163"/>
                        <a:ext cx="336550" cy="412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对象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652543"/>
              </p:ext>
            </p:extLst>
          </p:nvPr>
        </p:nvGraphicFramePr>
        <p:xfrm>
          <a:off x="6896100" y="2546500"/>
          <a:ext cx="338138" cy="412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85" name="Equation" r:id="rId21" imgW="164880" imgH="203040" progId="Equation.DSMT4">
                  <p:embed/>
                </p:oleObj>
              </mc:Choice>
              <mc:Fallback>
                <p:oleObj name="Equation" r:id="rId21" imgW="16488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96100" y="2546500"/>
                        <a:ext cx="338138" cy="412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8" name="直接箭头连接符 37"/>
          <p:cNvCxnSpPr>
            <a:stCxn id="32" idx="3"/>
            <a:endCxn id="49" idx="2"/>
          </p:cNvCxnSpPr>
          <p:nvPr/>
        </p:nvCxnSpPr>
        <p:spPr>
          <a:xfrm flipV="1">
            <a:off x="8612731" y="3080336"/>
            <a:ext cx="1126884" cy="19575"/>
          </a:xfrm>
          <a:prstGeom prst="straightConnector1">
            <a:avLst/>
          </a:prstGeom>
          <a:ln w="19050">
            <a:solidFill>
              <a:schemeClr val="tx1">
                <a:lumMod val="95000"/>
                <a:lumOff val="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矩形 38"/>
          <p:cNvSpPr/>
          <p:nvPr/>
        </p:nvSpPr>
        <p:spPr>
          <a:xfrm>
            <a:off x="6102316" y="2818726"/>
            <a:ext cx="63831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3"/>
            <a:r>
              <a:rPr lang="en-US" altLang="zh-CN" sz="28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,...,</a:t>
            </a:r>
            <a:endParaRPr lang="en-US" altLang="zh-CN" sz="280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49" name="椭圆 48"/>
          <p:cNvSpPr/>
          <p:nvPr/>
        </p:nvSpPr>
        <p:spPr>
          <a:xfrm>
            <a:off x="9739615" y="2662322"/>
            <a:ext cx="906012" cy="83602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52" name="对象 5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47529432"/>
              </p:ext>
            </p:extLst>
          </p:nvPr>
        </p:nvGraphicFramePr>
        <p:xfrm>
          <a:off x="9848669" y="2960557"/>
          <a:ext cx="796958" cy="3178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86" name="Equation" r:id="rId23" imgW="520560" imgH="228600" progId="Equation.DSMT4">
                  <p:embed/>
                </p:oleObj>
              </mc:Choice>
              <mc:Fallback>
                <p:oleObj name="Equation" r:id="rId23" imgW="52056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848669" y="2960557"/>
                        <a:ext cx="796958" cy="31785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6" name="矩形 55"/>
          <p:cNvSpPr/>
          <p:nvPr/>
        </p:nvSpPr>
        <p:spPr>
          <a:xfrm>
            <a:off x="595618" y="1808955"/>
            <a:ext cx="1026812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3"/>
            <a:r>
              <a:rPr lang="en-US" altLang="zh-CN" sz="24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   input                Layer 1               </a:t>
            </a:r>
            <a:r>
              <a:rPr lang="en-US" altLang="zh-CN" sz="2400" dirty="0">
                <a:solidFill>
                  <a:srgbClr val="000000"/>
                </a:solidFill>
                <a:latin typeface="Calibri" panose="020F0502020204030204" pitchFamily="34" charset="0"/>
              </a:rPr>
              <a:t>Layer </a:t>
            </a:r>
            <a:r>
              <a:rPr lang="en-US" altLang="zh-CN" sz="24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2                           Output  Layer           Loss</a:t>
            </a:r>
            <a:endParaRPr lang="en-US" altLang="zh-CN" sz="240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1213451" y="4125178"/>
            <a:ext cx="9650291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2800" b="1" dirty="0" smtClean="0">
                <a:solidFill>
                  <a:srgbClr val="000000"/>
                </a:solidFill>
                <a:latin typeface="Calibri" panose="020F0502020204030204" pitchFamily="34" charset="0"/>
              </a:rPr>
              <a:t>Backward prop: </a:t>
            </a:r>
            <a:r>
              <a:rPr lang="en-US" altLang="zh-CN" sz="2800" dirty="0" smtClean="0">
                <a:latin typeface="Calibri" panose="020F0502020204030204" pitchFamily="34" charset="0"/>
              </a:rPr>
              <a:t>compute the gradient.</a:t>
            </a:r>
          </a:p>
          <a:p>
            <a:pPr lvl="0"/>
            <a:endParaRPr lang="en-US" altLang="zh-CN" sz="2800" dirty="0" smtClean="0">
              <a:latin typeface="Calibri" panose="020F0502020204030204" pitchFamily="34" charset="0"/>
            </a:endParaRPr>
          </a:p>
          <a:p>
            <a:pPr lvl="0"/>
            <a:r>
              <a:rPr lang="en-US" altLang="zh-CN" sz="2800" b="1" dirty="0" smtClean="0">
                <a:solidFill>
                  <a:srgbClr val="000000"/>
                </a:solidFill>
                <a:latin typeface="Calibri" panose="020F0502020204030204" pitchFamily="34" charset="0"/>
              </a:rPr>
              <a:t>    </a:t>
            </a:r>
            <a:endParaRPr lang="en-US" altLang="zh-CN" sz="2800" b="1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graphicFrame>
        <p:nvGraphicFramePr>
          <p:cNvPr id="60" name="对象 5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69658908"/>
              </p:ext>
            </p:extLst>
          </p:nvPr>
        </p:nvGraphicFramePr>
        <p:xfrm>
          <a:off x="6884988" y="3248025"/>
          <a:ext cx="365125" cy="412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87" name="Equation" r:id="rId25" imgW="177480" imgH="203040" progId="Equation.DSMT4">
                  <p:embed/>
                </p:oleObj>
              </mc:Choice>
              <mc:Fallback>
                <p:oleObj name="Equation" r:id="rId25" imgW="17748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84988" y="3248025"/>
                        <a:ext cx="365125" cy="412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" name="对象 6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80192751"/>
              </p:ext>
            </p:extLst>
          </p:nvPr>
        </p:nvGraphicFramePr>
        <p:xfrm>
          <a:off x="3910013" y="3228975"/>
          <a:ext cx="388937" cy="412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88" name="Equation" r:id="rId27" imgW="190440" imgH="203040" progId="Equation.DSMT4">
                  <p:embed/>
                </p:oleObj>
              </mc:Choice>
              <mc:Fallback>
                <p:oleObj name="Equation" r:id="rId27" imgW="19044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10013" y="3228975"/>
                        <a:ext cx="388937" cy="412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" name="对象 6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97076994"/>
              </p:ext>
            </p:extLst>
          </p:nvPr>
        </p:nvGraphicFramePr>
        <p:xfrm>
          <a:off x="2071688" y="3248025"/>
          <a:ext cx="363537" cy="412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89" name="Equation" r:id="rId29" imgW="177480" imgH="203040" progId="Equation.DSMT4">
                  <p:embed/>
                </p:oleObj>
              </mc:Choice>
              <mc:Fallback>
                <p:oleObj name="Equation" r:id="rId29" imgW="17748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71688" y="3248025"/>
                        <a:ext cx="363537" cy="412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4" name="直接箭头连接符 63"/>
          <p:cNvCxnSpPr>
            <a:stCxn id="49" idx="3"/>
            <a:endCxn id="60" idx="3"/>
          </p:cNvCxnSpPr>
          <p:nvPr/>
        </p:nvCxnSpPr>
        <p:spPr>
          <a:xfrm flipH="1">
            <a:off x="7250113" y="3375916"/>
            <a:ext cx="2622184" cy="7848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箭头连接符 67"/>
          <p:cNvCxnSpPr/>
          <p:nvPr/>
        </p:nvCxnSpPr>
        <p:spPr>
          <a:xfrm flipH="1">
            <a:off x="6589112" y="3454400"/>
            <a:ext cx="32603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箭头连接符 70"/>
          <p:cNvCxnSpPr/>
          <p:nvPr/>
        </p:nvCxnSpPr>
        <p:spPr>
          <a:xfrm flipH="1">
            <a:off x="4305300" y="3454400"/>
            <a:ext cx="1860550" cy="4394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箭头连接符 72"/>
          <p:cNvCxnSpPr>
            <a:endCxn id="62" idx="3"/>
          </p:cNvCxnSpPr>
          <p:nvPr/>
        </p:nvCxnSpPr>
        <p:spPr>
          <a:xfrm flipH="1">
            <a:off x="2435225" y="3454400"/>
            <a:ext cx="145097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矩形 73"/>
          <p:cNvSpPr/>
          <p:nvPr/>
        </p:nvSpPr>
        <p:spPr>
          <a:xfrm>
            <a:off x="6147966" y="3302446"/>
            <a:ext cx="44114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3"/>
            <a:r>
              <a:rPr lang="en-US" altLang="zh-CN" sz="16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,...,</a:t>
            </a:r>
            <a:endParaRPr lang="en-US" altLang="zh-CN" sz="160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graphicFrame>
        <p:nvGraphicFramePr>
          <p:cNvPr id="77" name="对象 7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71692147"/>
              </p:ext>
            </p:extLst>
          </p:nvPr>
        </p:nvGraphicFramePr>
        <p:xfrm>
          <a:off x="528506" y="5521300"/>
          <a:ext cx="2616185" cy="463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90" name="Equation" r:id="rId31" imgW="1600200" imgH="228600" progId="Equation.DSMT4">
                  <p:embed/>
                </p:oleObj>
              </mc:Choice>
              <mc:Fallback>
                <p:oleObj name="Equation" r:id="rId31" imgW="160020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8506" y="5521300"/>
                        <a:ext cx="2616185" cy="463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79" name="矩形 78"/>
          <p:cNvSpPr/>
          <p:nvPr/>
        </p:nvSpPr>
        <p:spPr>
          <a:xfrm>
            <a:off x="7471828" y="3665360"/>
            <a:ext cx="194900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2800" dirty="0" smtClean="0">
                <a:solidFill>
                  <a:srgbClr val="FF0000"/>
                </a:solidFill>
              </a:rPr>
              <a:t>chain rule</a:t>
            </a:r>
            <a:endParaRPr lang="zh-CN" altLang="en-US" i="1" dirty="0">
              <a:solidFill>
                <a:srgbClr val="FF0000"/>
              </a:solidFill>
            </a:endParaRPr>
          </a:p>
        </p:txBody>
      </p:sp>
      <p:sp>
        <p:nvSpPr>
          <p:cNvPr id="3" name="右箭头 2"/>
          <p:cNvSpPr/>
          <p:nvPr/>
        </p:nvSpPr>
        <p:spPr>
          <a:xfrm>
            <a:off x="3160712" y="5651975"/>
            <a:ext cx="556678" cy="1729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74759293"/>
              </p:ext>
            </p:extLst>
          </p:nvPr>
        </p:nvGraphicFramePr>
        <p:xfrm>
          <a:off x="3682767" y="5163987"/>
          <a:ext cx="4799013" cy="1468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91" name="Equation" r:id="rId33" imgW="2705040" imgH="723600" progId="Equation.DSMT4">
                  <p:embed/>
                </p:oleObj>
              </mc:Choice>
              <mc:Fallback>
                <p:oleObj name="Equation" r:id="rId33" imgW="2705040" imgH="723600" progId="Equation.DSMT4">
                  <p:embed/>
                  <p:pic>
                    <p:nvPicPr>
                      <p:cNvPr id="0" name="对象 7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82767" y="5163987"/>
                        <a:ext cx="4799013" cy="14684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矩形 4"/>
          <p:cNvSpPr/>
          <p:nvPr/>
        </p:nvSpPr>
        <p:spPr>
          <a:xfrm>
            <a:off x="8612731" y="5190726"/>
            <a:ext cx="347580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Calibri" panose="020F0502020204030204" pitchFamily="34" charset="0"/>
              </a:rPr>
              <a:t>Vanishing gradient </a:t>
            </a:r>
            <a:endParaRPr lang="en-US" altLang="zh-CN" sz="2400" dirty="0" smtClean="0">
              <a:latin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latin typeface="Calibri" panose="020F0502020204030204" pitchFamily="34" charset="0"/>
              </a:rPr>
              <a:t>exploding </a:t>
            </a:r>
            <a:r>
              <a:rPr lang="en-US" altLang="zh-CN" sz="2400" dirty="0">
                <a:latin typeface="Calibri" panose="020F0502020204030204" pitchFamily="34" charset="0"/>
              </a:rPr>
              <a:t>gradient</a:t>
            </a:r>
            <a:endParaRPr lang="zh-CN" altLang="en-US" sz="2400" dirty="0"/>
          </a:p>
        </p:txBody>
      </p:sp>
      <p:sp>
        <p:nvSpPr>
          <p:cNvPr id="45" name="右箭头 44"/>
          <p:cNvSpPr/>
          <p:nvPr/>
        </p:nvSpPr>
        <p:spPr>
          <a:xfrm>
            <a:off x="8004527" y="5519751"/>
            <a:ext cx="556678" cy="1729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356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164608" y="445026"/>
            <a:ext cx="9002974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dirty="0" smtClean="0">
                <a:solidFill>
                  <a:srgbClr val="000000"/>
                </a:solidFill>
              </a:rPr>
              <a:t>Tips for training DNN</a:t>
            </a:r>
          </a:p>
          <a:p>
            <a:endParaRPr lang="en-US" altLang="zh-CN" sz="3600" dirty="0">
              <a:solidFill>
                <a:srgbClr val="000000"/>
              </a:solidFill>
            </a:endParaRPr>
          </a:p>
          <a:p>
            <a:endParaRPr lang="en-US" altLang="zh-CN" sz="2400" dirty="0">
              <a:solidFill>
                <a:srgbClr val="000000"/>
              </a:solidFill>
            </a:endParaRPr>
          </a:p>
          <a:p>
            <a:r>
              <a:rPr lang="en-US" altLang="zh-CN" sz="3000" dirty="0">
                <a:solidFill>
                  <a:srgbClr val="000000"/>
                </a:solidFill>
              </a:rPr>
              <a:t>- Activation Functions </a:t>
            </a:r>
            <a:r>
              <a:rPr lang="en-US" altLang="zh-CN" sz="3000" dirty="0">
                <a:solidFill>
                  <a:srgbClr val="0000FF"/>
                </a:solidFill>
              </a:rPr>
              <a:t>(use </a:t>
            </a:r>
            <a:r>
              <a:rPr lang="en-US" altLang="zh-CN" sz="3000" dirty="0" err="1">
                <a:solidFill>
                  <a:srgbClr val="0000FF"/>
                </a:solidFill>
              </a:rPr>
              <a:t>ReLU</a:t>
            </a:r>
            <a:r>
              <a:rPr lang="en-US" altLang="zh-CN" sz="3000" dirty="0">
                <a:solidFill>
                  <a:srgbClr val="0000FF"/>
                </a:solidFill>
              </a:rPr>
              <a:t>)</a:t>
            </a:r>
          </a:p>
          <a:p>
            <a:r>
              <a:rPr lang="en-US" altLang="zh-CN" sz="3000" dirty="0">
                <a:solidFill>
                  <a:srgbClr val="000000"/>
                </a:solidFill>
              </a:rPr>
              <a:t>- Data Preprocessing </a:t>
            </a:r>
            <a:r>
              <a:rPr lang="en-US" altLang="zh-CN" sz="2600" dirty="0">
                <a:solidFill>
                  <a:srgbClr val="0000FF"/>
                </a:solidFill>
              </a:rPr>
              <a:t>(images: subtract mean)</a:t>
            </a:r>
          </a:p>
          <a:p>
            <a:r>
              <a:rPr lang="en-US" altLang="zh-CN" sz="3000" dirty="0">
                <a:solidFill>
                  <a:srgbClr val="000000"/>
                </a:solidFill>
              </a:rPr>
              <a:t>- Weight Initialization </a:t>
            </a:r>
            <a:r>
              <a:rPr lang="en-US" altLang="zh-CN" sz="3000" dirty="0">
                <a:solidFill>
                  <a:srgbClr val="0000FF"/>
                </a:solidFill>
              </a:rPr>
              <a:t>(use Xavier </a:t>
            </a:r>
            <a:r>
              <a:rPr lang="en-US" altLang="zh-CN" sz="3000" dirty="0" err="1">
                <a:solidFill>
                  <a:srgbClr val="0000FF"/>
                </a:solidFill>
              </a:rPr>
              <a:t>init</a:t>
            </a:r>
            <a:r>
              <a:rPr lang="en-US" altLang="zh-CN" sz="3000" dirty="0">
                <a:solidFill>
                  <a:srgbClr val="0000FF"/>
                </a:solidFill>
              </a:rPr>
              <a:t>)</a:t>
            </a:r>
          </a:p>
          <a:p>
            <a:r>
              <a:rPr lang="en-US" altLang="zh-CN" sz="3000" dirty="0">
                <a:solidFill>
                  <a:srgbClr val="000000"/>
                </a:solidFill>
              </a:rPr>
              <a:t>- Batch Normalization </a:t>
            </a:r>
            <a:r>
              <a:rPr lang="en-US" altLang="zh-CN" sz="3000" dirty="0">
                <a:solidFill>
                  <a:srgbClr val="0000FF"/>
                </a:solidFill>
              </a:rPr>
              <a:t>(use)</a:t>
            </a:r>
          </a:p>
          <a:p>
            <a:r>
              <a:rPr lang="en-US" altLang="zh-CN" sz="3000" dirty="0">
                <a:solidFill>
                  <a:srgbClr val="000000"/>
                </a:solidFill>
              </a:rPr>
              <a:t>- Babysitting the Learning process</a:t>
            </a:r>
          </a:p>
          <a:p>
            <a:r>
              <a:rPr lang="en-US" altLang="zh-CN" sz="3000" dirty="0">
                <a:solidFill>
                  <a:srgbClr val="000000"/>
                </a:solidFill>
              </a:rPr>
              <a:t>- </a:t>
            </a:r>
            <a:r>
              <a:rPr lang="en-US" altLang="zh-CN" sz="3000" dirty="0" err="1">
                <a:solidFill>
                  <a:srgbClr val="000000"/>
                </a:solidFill>
              </a:rPr>
              <a:t>Hyperparameter</a:t>
            </a:r>
            <a:r>
              <a:rPr lang="en-US" altLang="zh-CN" sz="3000" dirty="0">
                <a:solidFill>
                  <a:srgbClr val="000000"/>
                </a:solidFill>
              </a:rPr>
              <a:t> Optimization</a:t>
            </a:r>
          </a:p>
          <a:p>
            <a:r>
              <a:rPr lang="en-US" altLang="zh-CN" sz="2400" dirty="0">
                <a:solidFill>
                  <a:srgbClr val="0000FF"/>
                </a:solidFill>
              </a:rPr>
              <a:t>(random sample </a:t>
            </a:r>
            <a:r>
              <a:rPr lang="en-US" altLang="zh-CN" sz="2400" dirty="0" err="1">
                <a:solidFill>
                  <a:srgbClr val="0000FF"/>
                </a:solidFill>
              </a:rPr>
              <a:t>hyperparams</a:t>
            </a:r>
            <a:r>
              <a:rPr lang="en-US" altLang="zh-CN" sz="2400" dirty="0">
                <a:solidFill>
                  <a:srgbClr val="0000FF"/>
                </a:solidFill>
              </a:rPr>
              <a:t>, in log space when appropriate)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284492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905300" y="593299"/>
            <a:ext cx="8818991" cy="62478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dirty="0">
                <a:solidFill>
                  <a:srgbClr val="000000"/>
                </a:solidFill>
              </a:rPr>
              <a:t>Tips for training </a:t>
            </a:r>
            <a:r>
              <a:rPr lang="en-US" altLang="zh-CN" sz="3600" dirty="0" smtClean="0">
                <a:solidFill>
                  <a:srgbClr val="000000"/>
                </a:solidFill>
              </a:rPr>
              <a:t>DNN (continue)</a:t>
            </a:r>
            <a:endParaRPr lang="en-US" altLang="zh-CN" sz="3600" dirty="0">
              <a:solidFill>
                <a:srgbClr val="000000"/>
              </a:solidFill>
            </a:endParaRPr>
          </a:p>
          <a:p>
            <a:endParaRPr lang="en-US" altLang="zh-CN" sz="3600" dirty="0" smtClean="0"/>
          </a:p>
          <a:p>
            <a:pPr marL="457200" indent="-457200">
              <a:buFont typeface="Calibri" panose="020F0502020204030204" pitchFamily="34" charset="0"/>
              <a:buChar char="–"/>
            </a:pPr>
            <a:r>
              <a:rPr lang="en-US" altLang="zh-CN" sz="2800" dirty="0" smtClean="0"/>
              <a:t>Fancier optimization</a:t>
            </a:r>
          </a:p>
          <a:p>
            <a:pPr marL="1028700" lvl="1" indent="-571500">
              <a:buFont typeface="Calibri" panose="020F0502020204030204" pitchFamily="34" charset="0"/>
              <a:buChar char="–"/>
            </a:pPr>
            <a:r>
              <a:rPr lang="en-US" altLang="zh-CN" sz="2800" dirty="0"/>
              <a:t>Momentum, RMSProp, </a:t>
            </a:r>
            <a:r>
              <a:rPr lang="en-US" altLang="zh-CN" sz="2800" b="1" dirty="0"/>
              <a:t>Adam</a:t>
            </a:r>
            <a:r>
              <a:rPr lang="en-US" altLang="zh-CN" sz="2800" dirty="0"/>
              <a:t>, </a:t>
            </a:r>
            <a:r>
              <a:rPr lang="en-US" altLang="zh-CN" sz="2800" dirty="0" err="1" smtClean="0"/>
              <a:t>etc</a:t>
            </a:r>
            <a:endParaRPr lang="en-US" altLang="zh-CN" sz="2800" dirty="0" smtClean="0"/>
          </a:p>
          <a:p>
            <a:pPr marL="1028700" lvl="1" indent="-571500">
              <a:buFont typeface="Calibri" panose="020F0502020204030204" pitchFamily="34" charset="0"/>
              <a:buChar char="–"/>
            </a:pPr>
            <a:r>
              <a:rPr lang="en-US" altLang="zh-CN" sz="2800" dirty="0" smtClean="0"/>
              <a:t>Learning </a:t>
            </a:r>
            <a:r>
              <a:rPr lang="en-US" altLang="zh-CN" sz="2800" dirty="0"/>
              <a:t>rate </a:t>
            </a:r>
            <a:r>
              <a:rPr lang="en-US" altLang="zh-CN" sz="2800" dirty="0" smtClean="0"/>
              <a:t>decay</a:t>
            </a:r>
          </a:p>
          <a:p>
            <a:pPr marL="457200" indent="-457200">
              <a:buFont typeface="Calibri" panose="020F0502020204030204" pitchFamily="34" charset="0"/>
              <a:buChar char="–"/>
            </a:pPr>
            <a:r>
              <a:rPr lang="en-US" altLang="zh-CN" sz="2800" dirty="0" smtClean="0"/>
              <a:t>Regularization</a:t>
            </a:r>
          </a:p>
          <a:p>
            <a:pPr marL="914400" lvl="1" indent="-457200">
              <a:buFont typeface="Calibri" panose="020F0502020204030204" pitchFamily="34" charset="0"/>
              <a:buChar char="–"/>
            </a:pPr>
            <a:r>
              <a:rPr lang="en-US" altLang="zh-CN" sz="2800" dirty="0" smtClean="0"/>
              <a:t>Weight decay</a:t>
            </a:r>
          </a:p>
          <a:p>
            <a:pPr marL="914400" lvl="1" indent="-457200">
              <a:buFont typeface="Calibri" panose="020F0502020204030204" pitchFamily="34" charset="0"/>
              <a:buChar char="–"/>
            </a:pPr>
            <a:r>
              <a:rPr lang="en-US" altLang="zh-CN" sz="2800" b="1" dirty="0"/>
              <a:t>Batch </a:t>
            </a:r>
            <a:r>
              <a:rPr lang="en-US" altLang="zh-CN" sz="2800" b="1" dirty="0" smtClean="0"/>
              <a:t>Normalization</a:t>
            </a:r>
          </a:p>
          <a:p>
            <a:pPr marL="914400" lvl="1" indent="-457200">
              <a:buFont typeface="Calibri" panose="020F0502020204030204" pitchFamily="34" charset="0"/>
              <a:buChar char="–"/>
            </a:pPr>
            <a:r>
              <a:rPr lang="en-US" altLang="zh-CN" sz="2800" dirty="0" smtClean="0"/>
              <a:t>Dropout</a:t>
            </a:r>
          </a:p>
          <a:p>
            <a:pPr marL="914400" lvl="1" indent="-457200">
              <a:buFont typeface="Calibri" panose="020F0502020204030204" pitchFamily="34" charset="0"/>
              <a:buChar char="–"/>
            </a:pPr>
            <a:r>
              <a:rPr lang="en-US" altLang="zh-CN" sz="2800" b="1" dirty="0" smtClean="0"/>
              <a:t>Data augmentation</a:t>
            </a:r>
          </a:p>
          <a:p>
            <a:pPr marL="914400" lvl="1" indent="-457200">
              <a:buFont typeface="Calibri" panose="020F0502020204030204" pitchFamily="34" charset="0"/>
              <a:buChar char="–"/>
            </a:pPr>
            <a:r>
              <a:rPr lang="en-US" altLang="zh-CN" sz="2800" dirty="0" smtClean="0"/>
              <a:t>...</a:t>
            </a:r>
          </a:p>
          <a:p>
            <a:pPr marL="457200" indent="-457200">
              <a:buFont typeface="Calibri" panose="020F0502020204030204" pitchFamily="34" charset="0"/>
              <a:buChar char="–"/>
            </a:pPr>
            <a:r>
              <a:rPr lang="en-US" altLang="zh-CN" sz="2800" dirty="0" smtClean="0"/>
              <a:t>Transfer Learning</a:t>
            </a:r>
          </a:p>
          <a:p>
            <a:pPr marL="914400" lvl="1" indent="-457200">
              <a:buFont typeface="Calibri" panose="020F0502020204030204" pitchFamily="34" charset="0"/>
              <a:buChar char="–"/>
            </a:pPr>
            <a:r>
              <a:rPr lang="en-US" altLang="zh-CN" sz="2800" dirty="0"/>
              <a:t>Transfer learning with CNNs is pervasive</a:t>
            </a:r>
          </a:p>
          <a:p>
            <a:pPr marL="457200" indent="-457200">
              <a:buFont typeface="Calibri" panose="020F0502020204030204" pitchFamily="34" charset="0"/>
              <a:buChar char="–"/>
            </a:pP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417363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947954" y="464235"/>
            <a:ext cx="771085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dirty="0">
                <a:latin typeface="Calibri" panose="020F0502020204030204" pitchFamily="34" charset="0"/>
              </a:rPr>
              <a:t>Summary: Section 1-Introduction</a:t>
            </a:r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720389" y="1872584"/>
            <a:ext cx="10462136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800" b="1" dirty="0" smtClean="0">
                <a:latin typeface="Calibri" panose="020F0502020204030204" pitchFamily="34" charset="0"/>
              </a:rPr>
              <a:t>Neutron</a:t>
            </a:r>
            <a:r>
              <a:rPr lang="en-US" altLang="zh-CN" sz="2800" i="1" dirty="0" smtClean="0">
                <a:latin typeface="Calibri" panose="020F0502020204030204" pitchFamily="34" charset="0"/>
              </a:rPr>
              <a:t> is the </a:t>
            </a:r>
            <a:r>
              <a:rPr lang="en-US" altLang="zh-CN" sz="2800" dirty="0" smtClean="0">
                <a:latin typeface="Calibri" panose="020F0502020204030204" pitchFamily="34" charset="0"/>
              </a:rPr>
              <a:t>basic </a:t>
            </a:r>
            <a:r>
              <a:rPr lang="en-US" altLang="zh-CN" sz="2800" dirty="0">
                <a:latin typeface="Calibri" panose="020F0502020204030204" pitchFamily="34" charset="0"/>
              </a:rPr>
              <a:t>building block for NN </a:t>
            </a:r>
            <a:r>
              <a:rPr lang="en-US" altLang="zh-CN" sz="2800" dirty="0" smtClean="0">
                <a:latin typeface="Calibri" panose="020F0502020204030204" pitchFamily="34" charset="0"/>
              </a:rPr>
              <a:t>composition.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800" b="1" dirty="0" smtClean="0">
                <a:latin typeface="Calibri" panose="020F0502020204030204" pitchFamily="34" charset="0"/>
              </a:rPr>
              <a:t>DNN</a:t>
            </a:r>
            <a:r>
              <a:rPr lang="en-US" altLang="zh-CN" sz="2800" dirty="0" smtClean="0">
                <a:latin typeface="Calibri" panose="020F0502020204030204" pitchFamily="34" charset="0"/>
              </a:rPr>
              <a:t> outperforms than shallow NN.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800" b="1" dirty="0" err="1" smtClean="0">
                <a:latin typeface="Calibri" panose="020F0502020204030204" pitchFamily="34" charset="0"/>
              </a:rPr>
              <a:t>ReLU</a:t>
            </a:r>
            <a:r>
              <a:rPr lang="en-US" altLang="zh-CN" sz="2800" dirty="0" smtClean="0">
                <a:latin typeface="Calibri" panose="020F0502020204030204" pitchFamily="34" charset="0"/>
              </a:rPr>
              <a:t> is the most used activation function in DNN.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800" b="1" dirty="0"/>
              <a:t>Total loss function </a:t>
            </a:r>
            <a:r>
              <a:rPr lang="en-US" altLang="zh-CN" sz="2800" dirty="0" smtClean="0"/>
              <a:t>often </a:t>
            </a:r>
            <a:r>
              <a:rPr lang="en-US" altLang="zh-CN" sz="2800" dirty="0"/>
              <a:t>combine the </a:t>
            </a:r>
            <a:r>
              <a:rPr lang="en-US" altLang="zh-CN" sz="2800" b="1" dirty="0"/>
              <a:t>data loss functions </a:t>
            </a:r>
            <a:r>
              <a:rPr lang="en-US" altLang="zh-CN" sz="2800" dirty="0"/>
              <a:t>with a </a:t>
            </a:r>
            <a:r>
              <a:rPr lang="en-US" altLang="zh-CN" sz="2800" b="1" dirty="0" smtClean="0"/>
              <a:t>regularization</a:t>
            </a:r>
            <a:r>
              <a:rPr lang="en-US" altLang="zh-CN" sz="2800" dirty="0" smtClean="0"/>
              <a:t>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800" b="1" dirty="0" smtClean="0">
                <a:latin typeface="Calibri" panose="020F0502020204030204" pitchFamily="34" charset="0"/>
              </a:rPr>
              <a:t>Backward prop</a:t>
            </a:r>
            <a:r>
              <a:rPr lang="en-US" altLang="zh-CN" sz="2800" dirty="0" smtClean="0">
                <a:latin typeface="Calibri" panose="020F0502020204030204" pitchFamily="34" charset="0"/>
              </a:rPr>
              <a:t>: recursive </a:t>
            </a:r>
            <a:r>
              <a:rPr lang="en-US" altLang="zh-CN" sz="2800" dirty="0">
                <a:latin typeface="Calibri" panose="020F0502020204030204" pitchFamily="34" charset="0"/>
              </a:rPr>
              <a:t>application of the chain rule </a:t>
            </a:r>
            <a:r>
              <a:rPr lang="en-US" altLang="zh-CN" sz="2800" dirty="0" smtClean="0">
                <a:latin typeface="Calibri" panose="020F0502020204030204" pitchFamily="34" charset="0"/>
              </a:rPr>
              <a:t>to </a:t>
            </a:r>
            <a:r>
              <a:rPr lang="en-US" altLang="zh-CN" sz="2800" dirty="0">
                <a:latin typeface="Calibri" panose="020F0502020204030204" pitchFamily="34" charset="0"/>
              </a:rPr>
              <a:t>compute the gradients of </a:t>
            </a:r>
            <a:r>
              <a:rPr lang="en-US" altLang="zh-CN" sz="2800" dirty="0" smtClean="0">
                <a:latin typeface="Calibri" panose="020F0502020204030204" pitchFamily="34" charset="0"/>
              </a:rPr>
              <a:t>all inputs/parameters/intermediates</a:t>
            </a:r>
            <a:r>
              <a:rPr lang="en-US" altLang="zh-CN" sz="2800" dirty="0">
                <a:latin typeface="Calibri" panose="020F0502020204030204" pitchFamily="34" charset="0"/>
              </a:rPr>
              <a:t> </a:t>
            </a:r>
            <a:endParaRPr lang="en-US" altLang="zh-CN" sz="2800" dirty="0" smtClean="0">
              <a:latin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800" b="1" dirty="0" smtClean="0">
                <a:latin typeface="Calibri" panose="020F0502020204030204" pitchFamily="34" charset="0"/>
              </a:rPr>
              <a:t>Forward prop</a:t>
            </a:r>
            <a:r>
              <a:rPr lang="en-US" altLang="zh-CN" sz="2800" dirty="0" smtClean="0">
                <a:latin typeface="Calibri" panose="020F0502020204030204" pitchFamily="34" charset="0"/>
              </a:rPr>
              <a:t>: </a:t>
            </a:r>
            <a:r>
              <a:rPr lang="en-US" altLang="zh-CN" sz="2800" dirty="0">
                <a:latin typeface="Calibri" panose="020F0502020204030204" pitchFamily="34" charset="0"/>
              </a:rPr>
              <a:t>compute result of an operation and save any </a:t>
            </a:r>
            <a:r>
              <a:rPr lang="en-US" altLang="zh-CN" sz="2800" dirty="0" smtClean="0">
                <a:latin typeface="Calibri" panose="020F0502020204030204" pitchFamily="34" charset="0"/>
              </a:rPr>
              <a:t>intermediates needed </a:t>
            </a:r>
            <a:r>
              <a:rPr lang="en-US" altLang="zh-CN" sz="2800" dirty="0">
                <a:latin typeface="Calibri" panose="020F0502020204030204" pitchFamily="34" charset="0"/>
              </a:rPr>
              <a:t>for gradient computation in </a:t>
            </a:r>
            <a:r>
              <a:rPr lang="en-US" altLang="zh-CN" sz="2800" dirty="0" smtClean="0">
                <a:latin typeface="Calibri" panose="020F0502020204030204" pitchFamily="34" charset="0"/>
              </a:rPr>
              <a:t>memory</a:t>
            </a:r>
            <a:endParaRPr lang="en-US" altLang="zh-CN" sz="2800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0508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382898" y="1403066"/>
            <a:ext cx="248177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800" b="0" i="0" u="none" strike="noStrike" baseline="0" dirty="0" smtClean="0"/>
              <a:t>Section 2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1956178" y="3244672"/>
            <a:ext cx="971265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4800" b="0" i="0" u="none" strike="noStrike" baseline="0" dirty="0" smtClean="0"/>
              <a:t>Convolutional Neural Networks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97138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000000"/>
                </a:solidFill>
                <a:latin typeface="Calibri" panose="020F0502020204030204" pitchFamily="34" charset="0"/>
              </a:rPr>
              <a:t>Section </a:t>
            </a:r>
            <a:r>
              <a:rPr lang="en-US" altLang="zh-CN" dirty="0" smtClean="0">
                <a:solidFill>
                  <a:srgbClr val="000000"/>
                </a:solidFill>
                <a:latin typeface="Calibri" panose="020F0502020204030204" pitchFamily="34" charset="0"/>
              </a:rPr>
              <a:t>2-DCNN: </a:t>
            </a:r>
            <a:r>
              <a:rPr lang="en-US" altLang="zh-CN" dirty="0" smtClean="0">
                <a:latin typeface="+mn-lt"/>
              </a:rPr>
              <a:t>Outline</a:t>
            </a:r>
            <a:endParaRPr lang="zh-CN" altLang="en-US" dirty="0">
              <a:latin typeface="+mn-lt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655425" y="2023222"/>
            <a:ext cx="9149595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3000" dirty="0" smtClean="0"/>
              <a:t>A brief introduction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3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3000" dirty="0" smtClean="0"/>
              <a:t>Convolution layer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3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3000" dirty="0" smtClean="0"/>
              <a:t>Pooling layer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3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3000" dirty="0" smtClean="0"/>
              <a:t>Backward prop in CNN</a:t>
            </a:r>
            <a:endParaRPr lang="en-US" altLang="zh-CN" sz="3000" dirty="0"/>
          </a:p>
        </p:txBody>
      </p:sp>
    </p:spTree>
    <p:extLst>
      <p:ext uri="{BB962C8B-B14F-4D97-AF65-F5344CB8AC3E}">
        <p14:creationId xmlns:p14="http://schemas.microsoft.com/office/powerpoint/2010/main" val="3045062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1655425" y="2023222"/>
            <a:ext cx="9149595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3000" b="1" dirty="0" smtClean="0"/>
              <a:t>A brief introduction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3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3000" dirty="0" smtClean="0"/>
              <a:t>Convolution layer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3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3000" dirty="0" smtClean="0"/>
              <a:t>Pooling layer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3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3000" dirty="0" smtClean="0"/>
              <a:t>Backward prop in CNN</a:t>
            </a:r>
            <a:endParaRPr lang="en-US" altLang="zh-CN" sz="3000" dirty="0"/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CN" dirty="0">
                <a:solidFill>
                  <a:srgbClr val="000000"/>
                </a:solidFill>
                <a:latin typeface="Calibri" panose="020F0502020204030204" pitchFamily="34" charset="0"/>
              </a:rPr>
              <a:t>Section </a:t>
            </a:r>
            <a:r>
              <a:rPr lang="en-US" altLang="zh-CN" dirty="0" smtClean="0">
                <a:solidFill>
                  <a:srgbClr val="000000"/>
                </a:solidFill>
                <a:latin typeface="Calibri" panose="020F0502020204030204" pitchFamily="34" charset="0"/>
              </a:rPr>
              <a:t>2-DCNN: </a:t>
            </a:r>
            <a:r>
              <a:rPr lang="en-US" altLang="zh-CN" dirty="0" smtClean="0">
                <a:latin typeface="+mn-lt"/>
              </a:rPr>
              <a:t>Outline</a:t>
            </a:r>
            <a:endParaRPr lang="zh-CN" alt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54291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Convolutional </a:t>
            </a:r>
            <a:r>
              <a:rPr lang="en-US" altLang="zh-CN" dirty="0" smtClean="0"/>
              <a:t>networks</a:t>
            </a:r>
            <a:endParaRPr lang="zh-CN" altLang="en-US" dirty="0"/>
          </a:p>
        </p:txBody>
      </p:sp>
      <p:sp>
        <p:nvSpPr>
          <p:cNvPr id="6" name="Rectangle 1"/>
          <p:cNvSpPr/>
          <p:nvPr/>
        </p:nvSpPr>
        <p:spPr>
          <a:xfrm>
            <a:off x="1577829" y="5730603"/>
            <a:ext cx="905941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+mj-lt"/>
              </a:rPr>
              <a:t>Gradient-based learning applied to document recognition [</a:t>
            </a:r>
            <a:r>
              <a:rPr lang="en-US" sz="2000" dirty="0">
                <a:latin typeface="+mj-lt"/>
                <a:hlinkClick r:id="rId2"/>
              </a:rPr>
              <a:t>LeCun, </a:t>
            </a:r>
            <a:r>
              <a:rPr lang="en-US" sz="2000" dirty="0" err="1">
                <a:latin typeface="+mj-lt"/>
                <a:hlinkClick r:id="rId2"/>
              </a:rPr>
              <a:t>Bottou</a:t>
            </a:r>
            <a:r>
              <a:rPr lang="en-US" sz="2000" dirty="0">
                <a:latin typeface="+mj-lt"/>
                <a:hlinkClick r:id="rId2"/>
              </a:rPr>
              <a:t>, </a:t>
            </a:r>
            <a:r>
              <a:rPr lang="en-US" sz="2000" dirty="0" err="1">
                <a:latin typeface="+mj-lt"/>
                <a:hlinkClick r:id="rId2"/>
              </a:rPr>
              <a:t>Bengio</a:t>
            </a:r>
            <a:r>
              <a:rPr lang="en-US" sz="2000" dirty="0">
                <a:latin typeface="+mj-lt"/>
                <a:hlinkClick r:id="rId2"/>
              </a:rPr>
              <a:t>, </a:t>
            </a:r>
            <a:r>
              <a:rPr lang="en-US" sz="2000" dirty="0" err="1">
                <a:latin typeface="+mj-lt"/>
                <a:hlinkClick r:id="rId2"/>
              </a:rPr>
              <a:t>Haffner</a:t>
            </a:r>
            <a:r>
              <a:rPr lang="en-US" sz="2000" dirty="0">
                <a:latin typeface="+mj-lt"/>
                <a:hlinkClick r:id="rId2"/>
              </a:rPr>
              <a:t> 1998</a:t>
            </a:r>
            <a:r>
              <a:rPr lang="en-US" sz="2000" dirty="0">
                <a:latin typeface="+mj-lt"/>
              </a:rPr>
              <a:t>]</a:t>
            </a:r>
          </a:p>
        </p:txBody>
      </p:sp>
      <p:sp>
        <p:nvSpPr>
          <p:cNvPr id="7" name="矩形 6"/>
          <p:cNvSpPr/>
          <p:nvPr/>
        </p:nvSpPr>
        <p:spPr>
          <a:xfrm>
            <a:off x="1655425" y="1888998"/>
            <a:ext cx="9149595" cy="35240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3200" dirty="0"/>
              <a:t>A </a:t>
            </a:r>
            <a:r>
              <a:rPr lang="en-US" altLang="zh-CN" sz="3200" dirty="0" smtClean="0"/>
              <a:t>degenerative </a:t>
            </a:r>
            <a:r>
              <a:rPr lang="en-US" altLang="zh-CN" sz="3200" dirty="0"/>
              <a:t>version of </a:t>
            </a:r>
            <a:r>
              <a:rPr lang="en-US" altLang="zh-CN" sz="3200" dirty="0" smtClean="0"/>
              <a:t>FC-NN;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8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3200" dirty="0"/>
              <a:t>ConvNets stack CONV, POOL, FC </a:t>
            </a:r>
            <a:r>
              <a:rPr lang="en-US" altLang="zh-CN" sz="3200" dirty="0" smtClean="0"/>
              <a:t>layers;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9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3200" dirty="0" smtClean="0"/>
              <a:t>Contain at </a:t>
            </a:r>
            <a:r>
              <a:rPr lang="en-US" altLang="zh-CN" sz="3200" dirty="0"/>
              <a:t>least one </a:t>
            </a:r>
            <a:r>
              <a:rPr lang="en-US" altLang="zh-CN" sz="3200" b="1" dirty="0"/>
              <a:t>convolution </a:t>
            </a:r>
            <a:r>
              <a:rPr lang="en-US" altLang="zh-CN" sz="3200" b="1" dirty="0" smtClean="0"/>
              <a:t>layer;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900" b="1" dirty="0" smtClean="0"/>
          </a:p>
          <a:p>
            <a:pPr marL="914400" lvl="1" indent="-457200">
              <a:buFont typeface="Calibri" panose="020F0502020204030204" pitchFamily="34" charset="0"/>
              <a:buChar char="–"/>
            </a:pPr>
            <a:r>
              <a:rPr lang="en-US" altLang="zh-CN" sz="2800" dirty="0" smtClean="0"/>
              <a:t>Use </a:t>
            </a:r>
            <a:r>
              <a:rPr lang="en-US" altLang="zh-CN" sz="2800" dirty="0"/>
              <a:t>convolution in place of general matrix </a:t>
            </a:r>
            <a:r>
              <a:rPr lang="en-US" altLang="zh-CN" sz="2800" dirty="0" smtClean="0"/>
              <a:t>multiplication</a:t>
            </a:r>
          </a:p>
          <a:p>
            <a:pPr marL="914400" lvl="1" indent="-457200">
              <a:buFont typeface="Calibri" panose="020F0502020204030204" pitchFamily="34" charset="0"/>
              <a:buChar char="–"/>
            </a:pPr>
            <a:endParaRPr lang="en-US" altLang="zh-CN" sz="9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3200" dirty="0" smtClean="0"/>
              <a:t>Widely used in computer vision, speech recognition and NLP</a:t>
            </a:r>
            <a:r>
              <a:rPr lang="en-US" altLang="zh-CN" sz="2400" dirty="0" smtClean="0"/>
              <a:t>.</a:t>
            </a: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4109278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"/>
          <p:cNvPicPr>
            <a:picLocks noChangeAspect="1"/>
          </p:cNvPicPr>
          <p:nvPr/>
        </p:nvPicPr>
        <p:blipFill rotWithShape="1">
          <a:blip r:embed="rId3"/>
          <a:srcRect t="14101"/>
          <a:stretch/>
        </p:blipFill>
        <p:spPr>
          <a:xfrm>
            <a:off x="0" y="975416"/>
            <a:ext cx="12192000" cy="5875938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732367" y="188434"/>
            <a:ext cx="10727267" cy="132536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+mn-lt"/>
              </a:rPr>
              <a:t>Why CNN: </a:t>
            </a:r>
            <a:r>
              <a:rPr lang="en-US" sz="4000" dirty="0" smtClean="0">
                <a:latin typeface="+mn-lt"/>
              </a:rPr>
              <a:t>Images </a:t>
            </a:r>
            <a:r>
              <a:rPr lang="en-US" sz="4000" dirty="0">
                <a:latin typeface="+mn-lt"/>
              </a:rPr>
              <a:t>as input to neural networks</a:t>
            </a:r>
            <a:endParaRPr lang="en-US" dirty="0">
              <a:latin typeface="+mn-lt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095067" y="975416"/>
            <a:ext cx="4673600" cy="131744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5757333" y="975416"/>
            <a:ext cx="1524000" cy="43070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369733" y="5561139"/>
            <a:ext cx="6993467" cy="11274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821334" y="5941171"/>
            <a:ext cx="1083733" cy="4180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3"/>
          <p:cNvSpPr/>
          <p:nvPr/>
        </p:nvSpPr>
        <p:spPr>
          <a:xfrm>
            <a:off x="10209091" y="5466130"/>
            <a:ext cx="1982909" cy="131744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179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"/>
          <p:cNvPicPr>
            <a:picLocks noChangeAspect="1"/>
          </p:cNvPicPr>
          <p:nvPr/>
        </p:nvPicPr>
        <p:blipFill rotWithShape="1">
          <a:blip r:embed="rId2"/>
          <a:srcRect t="14101"/>
          <a:stretch/>
        </p:blipFill>
        <p:spPr>
          <a:xfrm>
            <a:off x="0" y="975416"/>
            <a:ext cx="12192000" cy="5875938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732367" y="188434"/>
            <a:ext cx="10727267" cy="132536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 smtClean="0">
                <a:latin typeface="+mn-lt"/>
              </a:rPr>
              <a:t>Why CNN</a:t>
            </a:r>
            <a:endParaRPr lang="en-US" dirty="0">
              <a:latin typeface="+mn-lt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369733" y="5561139"/>
            <a:ext cx="6993467" cy="11274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9821334" y="5941171"/>
            <a:ext cx="1083733" cy="4180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3"/>
          <p:cNvSpPr/>
          <p:nvPr/>
        </p:nvSpPr>
        <p:spPr>
          <a:xfrm>
            <a:off x="10209091" y="5466130"/>
            <a:ext cx="1982909" cy="131744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758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="" xmlns:a16="http://schemas.microsoft.com/office/drawing/2014/main" id="{4FCB8393-F475-432B-B610-80BF7ED62B2F}"/>
              </a:ext>
            </a:extLst>
          </p:cNvPr>
          <p:cNvSpPr/>
          <p:nvPr/>
        </p:nvSpPr>
        <p:spPr>
          <a:xfrm>
            <a:off x="1477758" y="423000"/>
            <a:ext cx="8981858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4400" b="0" i="0" u="none" strike="noStrike" baseline="0" dirty="0" smtClean="0">
                <a:solidFill>
                  <a:srgbClr val="000000"/>
                </a:solidFill>
                <a:latin typeface="Calibri" panose="020F0502020204030204" pitchFamily="34" charset="0"/>
              </a:rPr>
              <a:t>Today’s </a:t>
            </a:r>
            <a:r>
              <a:rPr lang="en-US" altLang="zh-CN" sz="4400" dirty="0">
                <a:solidFill>
                  <a:srgbClr val="000000"/>
                </a:solidFill>
                <a:latin typeface="Calibri" panose="020F0502020204030204" pitchFamily="34" charset="0"/>
              </a:rPr>
              <a:t>class: Deep Learning Tutorial</a:t>
            </a:r>
            <a:endParaRPr lang="zh-CN" altLang="en-US" sz="1200" dirty="0"/>
          </a:p>
          <a:p>
            <a:r>
              <a:rPr lang="en-US" altLang="zh-CN" sz="4400" b="0" i="0" u="none" strike="noStrike" baseline="0" dirty="0" smtClean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1547276" y="1863921"/>
            <a:ext cx="7568867" cy="25391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Outline</a:t>
            </a:r>
          </a:p>
          <a:p>
            <a:endParaRPr lang="en-US" altLang="zh-CN" sz="900" dirty="0" smtClean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r>
              <a:rPr lang="en-US" altLang="zh-CN" sz="24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Section 1: </a:t>
            </a:r>
            <a:r>
              <a:rPr lang="en-US" altLang="zh-CN" sz="2400" dirty="0">
                <a:solidFill>
                  <a:srgbClr val="000000"/>
                </a:solidFill>
                <a:latin typeface="Calibri" panose="020F0502020204030204" pitchFamily="34" charset="0"/>
              </a:rPr>
              <a:t>Introduction to Neural Network &amp; Deep Learning</a:t>
            </a:r>
          </a:p>
          <a:p>
            <a:r>
              <a:rPr lang="en-US" altLang="zh-CN" sz="24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Section </a:t>
            </a:r>
            <a:r>
              <a:rPr lang="en-US" altLang="zh-CN" sz="2400" dirty="0">
                <a:solidFill>
                  <a:srgbClr val="000000"/>
                </a:solidFill>
                <a:latin typeface="Calibri" panose="020F0502020204030204" pitchFamily="34" charset="0"/>
              </a:rPr>
              <a:t>2: Convolutional Neural Networks</a:t>
            </a:r>
          </a:p>
          <a:p>
            <a:r>
              <a:rPr lang="en-US" altLang="zh-CN" sz="24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Section </a:t>
            </a:r>
            <a:r>
              <a:rPr lang="en-US" altLang="zh-CN" sz="2400" dirty="0">
                <a:solidFill>
                  <a:srgbClr val="000000"/>
                </a:solidFill>
                <a:latin typeface="Calibri" panose="020F0502020204030204" pitchFamily="34" charset="0"/>
              </a:rPr>
              <a:t>3: CNN Architectures</a:t>
            </a:r>
          </a:p>
          <a:p>
            <a:r>
              <a:rPr lang="en-US" altLang="zh-CN" sz="24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Section 4: Object Detection by DCNN</a:t>
            </a:r>
            <a:endParaRPr lang="en-US" altLang="zh-CN" sz="2400" dirty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endParaRPr lang="zh-CN" altLang="en-US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2442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"/>
          <p:cNvPicPr>
            <a:picLocks noChangeAspect="1"/>
          </p:cNvPicPr>
          <p:nvPr/>
        </p:nvPicPr>
        <p:blipFill rotWithShape="1">
          <a:blip r:embed="rId2"/>
          <a:srcRect t="14101"/>
          <a:stretch/>
        </p:blipFill>
        <p:spPr>
          <a:xfrm>
            <a:off x="0" y="975416"/>
            <a:ext cx="12192000" cy="5875938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732367" y="188434"/>
            <a:ext cx="10727267" cy="132536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/>
              <a:t>Why CNN</a:t>
            </a:r>
          </a:p>
        </p:txBody>
      </p:sp>
      <p:sp>
        <p:nvSpPr>
          <p:cNvPr id="4" name="Rectangle 3"/>
          <p:cNvSpPr/>
          <p:nvPr/>
        </p:nvSpPr>
        <p:spPr>
          <a:xfrm>
            <a:off x="10779853" y="5466130"/>
            <a:ext cx="1412147" cy="131744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3"/>
          <p:cNvSpPr/>
          <p:nvPr/>
        </p:nvSpPr>
        <p:spPr>
          <a:xfrm>
            <a:off x="9277914" y="6459523"/>
            <a:ext cx="1982909" cy="3240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214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Sparse interactions – </a:t>
            </a:r>
            <a:r>
              <a:rPr lang="en-US" i="1" dirty="0"/>
              <a:t>receptive fields</a:t>
            </a:r>
          </a:p>
          <a:p>
            <a:pPr lvl="1"/>
            <a:r>
              <a:rPr lang="en-US" dirty="0"/>
              <a:t>Assume that in an image, we care about ‘local neighborhoods’ only for a given neural network layer.</a:t>
            </a:r>
          </a:p>
          <a:p>
            <a:pPr lvl="1"/>
            <a:r>
              <a:rPr lang="en-US" dirty="0"/>
              <a:t>Composition of layers will expand local -&gt; global.</a:t>
            </a:r>
          </a:p>
        </p:txBody>
      </p:sp>
    </p:spTree>
    <p:extLst>
      <p:ext uri="{BB962C8B-B14F-4D97-AF65-F5344CB8AC3E}">
        <p14:creationId xmlns:p14="http://schemas.microsoft.com/office/powerpoint/2010/main" val="1506013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"/>
          <p:cNvPicPr>
            <a:picLocks noChangeAspect="1"/>
          </p:cNvPicPr>
          <p:nvPr/>
        </p:nvPicPr>
        <p:blipFill rotWithShape="1">
          <a:blip r:embed="rId2"/>
          <a:srcRect t="11695"/>
          <a:stretch/>
        </p:blipFill>
        <p:spPr>
          <a:xfrm>
            <a:off x="0" y="810736"/>
            <a:ext cx="12192000" cy="6040618"/>
          </a:xfrm>
          <a:prstGeom prst="rect">
            <a:avLst/>
          </a:prstGeom>
        </p:spPr>
      </p:pic>
      <p:sp>
        <p:nvSpPr>
          <p:cNvPr id="3" name="Rectangle 3"/>
          <p:cNvSpPr/>
          <p:nvPr/>
        </p:nvSpPr>
        <p:spPr>
          <a:xfrm>
            <a:off x="10402349" y="6283354"/>
            <a:ext cx="1789651" cy="5002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732367" y="188434"/>
            <a:ext cx="10727267" cy="132536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/>
              <a:t>Why CNN</a:t>
            </a:r>
          </a:p>
        </p:txBody>
      </p:sp>
      <p:sp>
        <p:nvSpPr>
          <p:cNvPr id="5" name="矩形 4"/>
          <p:cNvSpPr/>
          <p:nvPr/>
        </p:nvSpPr>
        <p:spPr>
          <a:xfrm>
            <a:off x="7162280" y="1633648"/>
            <a:ext cx="371569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>
              <a:defRPr/>
            </a:pPr>
            <a:r>
              <a:rPr lang="en-US" altLang="zh-CN" sz="3200" dirty="0">
                <a:solidFill>
                  <a:srgbClr val="FF0000"/>
                </a:solidFill>
              </a:rPr>
              <a:t>Local connectivity </a:t>
            </a:r>
          </a:p>
        </p:txBody>
      </p:sp>
      <p:sp>
        <p:nvSpPr>
          <p:cNvPr id="6" name="Rectangle 3"/>
          <p:cNvSpPr/>
          <p:nvPr/>
        </p:nvSpPr>
        <p:spPr>
          <a:xfrm>
            <a:off x="5259897" y="5569558"/>
            <a:ext cx="6932104" cy="12817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981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"/>
          <p:cNvPicPr>
            <a:picLocks noChangeAspect="1"/>
          </p:cNvPicPr>
          <p:nvPr/>
        </p:nvPicPr>
        <p:blipFill rotWithShape="1">
          <a:blip r:embed="rId2"/>
          <a:srcRect t="11324"/>
          <a:stretch/>
        </p:blipFill>
        <p:spPr>
          <a:xfrm>
            <a:off x="0" y="785400"/>
            <a:ext cx="12192000" cy="6065954"/>
          </a:xfrm>
          <a:prstGeom prst="rect">
            <a:avLst/>
          </a:prstGeom>
        </p:spPr>
      </p:pic>
      <p:sp>
        <p:nvSpPr>
          <p:cNvPr id="3" name="Rectangle 3"/>
          <p:cNvSpPr/>
          <p:nvPr/>
        </p:nvSpPr>
        <p:spPr>
          <a:xfrm>
            <a:off x="10402349" y="6283354"/>
            <a:ext cx="1789651" cy="5002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732367" y="188434"/>
            <a:ext cx="10727267" cy="132536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/>
              <a:t>Why CNN</a:t>
            </a:r>
          </a:p>
        </p:txBody>
      </p:sp>
      <p:sp>
        <p:nvSpPr>
          <p:cNvPr id="6" name="Rectangle 3"/>
          <p:cNvSpPr/>
          <p:nvPr/>
        </p:nvSpPr>
        <p:spPr>
          <a:xfrm>
            <a:off x="5259897" y="5569558"/>
            <a:ext cx="6932104" cy="12817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192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Sparse interactions – </a:t>
            </a:r>
            <a:r>
              <a:rPr lang="en-US" i="1" dirty="0"/>
              <a:t>receptive fields</a:t>
            </a:r>
          </a:p>
          <a:p>
            <a:pPr lvl="1"/>
            <a:r>
              <a:rPr lang="en-US" dirty="0"/>
              <a:t>Assume that in an image, we care about ‘local neighborhoods’ only for a given neural network layer.</a:t>
            </a:r>
          </a:p>
          <a:p>
            <a:pPr lvl="1"/>
            <a:r>
              <a:rPr lang="en-US" dirty="0"/>
              <a:t>Composition of layers will expand local -&gt; global.</a:t>
            </a:r>
          </a:p>
          <a:p>
            <a:endParaRPr lang="en-US" dirty="0"/>
          </a:p>
          <a:p>
            <a:r>
              <a:rPr lang="en-US" dirty="0"/>
              <a:t>Parameter sharing</a:t>
            </a:r>
          </a:p>
          <a:p>
            <a:pPr lvl="1"/>
            <a:r>
              <a:rPr lang="en-US" dirty="0"/>
              <a:t>‘Tied weights’ – use same </a:t>
            </a:r>
            <a:r>
              <a:rPr lang="en-US" dirty="0" smtClean="0"/>
              <a:t>weights (filters) </a:t>
            </a:r>
            <a:r>
              <a:rPr lang="en-US" dirty="0"/>
              <a:t>for more than one </a:t>
            </a:r>
            <a:r>
              <a:rPr lang="en-US" dirty="0" smtClean="0"/>
              <a:t>neutron </a:t>
            </a:r>
            <a:r>
              <a:rPr lang="en-US" dirty="0"/>
              <a:t>in the </a:t>
            </a:r>
            <a:r>
              <a:rPr lang="en-US" dirty="0" smtClean="0"/>
              <a:t>layer.</a:t>
            </a:r>
            <a:endParaRPr lang="en-US" dirty="0"/>
          </a:p>
          <a:p>
            <a:pPr lvl="1"/>
            <a:r>
              <a:rPr lang="en-US" dirty="0"/>
              <a:t>Leads to </a:t>
            </a:r>
            <a:r>
              <a:rPr lang="en-US" b="1" i="1" dirty="0"/>
              <a:t>equivariant representation</a:t>
            </a:r>
          </a:p>
          <a:p>
            <a:pPr lvl="2"/>
            <a:r>
              <a:rPr lang="en-US" dirty="0"/>
              <a:t>If input changes (e.g., translates), then output changes similarly</a:t>
            </a:r>
          </a:p>
        </p:txBody>
      </p:sp>
    </p:spTree>
    <p:extLst>
      <p:ext uri="{BB962C8B-B14F-4D97-AF65-F5344CB8AC3E}">
        <p14:creationId xmlns:p14="http://schemas.microsoft.com/office/powerpoint/2010/main" val="3208709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"/>
          <p:cNvPicPr>
            <a:picLocks noChangeAspect="1"/>
          </p:cNvPicPr>
          <p:nvPr/>
        </p:nvPicPr>
        <p:blipFill rotWithShape="1">
          <a:blip r:embed="rId2"/>
          <a:srcRect t="11695"/>
          <a:stretch/>
        </p:blipFill>
        <p:spPr>
          <a:xfrm>
            <a:off x="0" y="810736"/>
            <a:ext cx="12192000" cy="6040618"/>
          </a:xfrm>
          <a:prstGeom prst="rect">
            <a:avLst/>
          </a:prstGeom>
        </p:spPr>
      </p:pic>
      <p:sp>
        <p:nvSpPr>
          <p:cNvPr id="3" name="Rectangle 3"/>
          <p:cNvSpPr/>
          <p:nvPr/>
        </p:nvSpPr>
        <p:spPr>
          <a:xfrm>
            <a:off x="10402349" y="6283354"/>
            <a:ext cx="1789651" cy="5002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732367" y="188434"/>
            <a:ext cx="10727267" cy="132536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/>
              <a:t>Why CNN</a:t>
            </a:r>
          </a:p>
        </p:txBody>
      </p:sp>
      <p:sp>
        <p:nvSpPr>
          <p:cNvPr id="5" name="矩形 4"/>
          <p:cNvSpPr/>
          <p:nvPr/>
        </p:nvSpPr>
        <p:spPr>
          <a:xfrm>
            <a:off x="7162279" y="1373589"/>
            <a:ext cx="406219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defRPr/>
            </a:pPr>
            <a:r>
              <a:rPr lang="en-US" altLang="zh-CN" sz="3200" dirty="0">
                <a:solidFill>
                  <a:srgbClr val="FF0000"/>
                </a:solidFill>
              </a:rPr>
              <a:t>Local </a:t>
            </a:r>
            <a:r>
              <a:rPr lang="en-US" altLang="zh-CN" sz="3200" dirty="0" smtClean="0">
                <a:solidFill>
                  <a:srgbClr val="FF0000"/>
                </a:solidFill>
              </a:rPr>
              <a:t>connectivity</a:t>
            </a:r>
          </a:p>
          <a:p>
            <a:pPr lvl="1">
              <a:defRPr/>
            </a:pPr>
            <a:r>
              <a:rPr lang="en-US" altLang="zh-CN" sz="3200" dirty="0">
                <a:solidFill>
                  <a:srgbClr val="FF0000"/>
                </a:solidFill>
              </a:rPr>
              <a:t>Parameter </a:t>
            </a:r>
            <a:r>
              <a:rPr lang="en-US" altLang="zh-CN" sz="3200" dirty="0" smtClean="0">
                <a:solidFill>
                  <a:srgbClr val="FF0000"/>
                </a:solidFill>
              </a:rPr>
              <a:t>sharing</a:t>
            </a:r>
          </a:p>
          <a:p>
            <a:pPr lvl="1">
              <a:defRPr/>
            </a:pPr>
            <a:r>
              <a:rPr lang="en-US" altLang="zh-CN" sz="3200" dirty="0" smtClean="0"/>
              <a:t> </a:t>
            </a:r>
            <a:endParaRPr lang="en-US" altLang="zh-CN" sz="3200" dirty="0"/>
          </a:p>
        </p:txBody>
      </p:sp>
      <p:sp>
        <p:nvSpPr>
          <p:cNvPr id="6" name="矩形 5"/>
          <p:cNvSpPr/>
          <p:nvPr/>
        </p:nvSpPr>
        <p:spPr>
          <a:xfrm>
            <a:off x="7885645" y="4236445"/>
            <a:ext cx="671119" cy="457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 smtClean="0">
                <a:solidFill>
                  <a:srgbClr val="FF0000"/>
                </a:solidFill>
              </a:rPr>
              <a:t>100</a:t>
            </a:r>
            <a:endParaRPr lang="zh-CN" altLang="en-US" sz="2400" b="1" dirty="0">
              <a:solidFill>
                <a:srgbClr val="FF0000"/>
              </a:solidFill>
            </a:endParaRPr>
          </a:p>
        </p:txBody>
      </p:sp>
      <p:sp>
        <p:nvSpPr>
          <p:cNvPr id="7" name="Rectangle 3"/>
          <p:cNvSpPr/>
          <p:nvPr/>
        </p:nvSpPr>
        <p:spPr>
          <a:xfrm>
            <a:off x="5259897" y="5569558"/>
            <a:ext cx="6932104" cy="12817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064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1363" name="Group 3"/>
          <p:cNvGraphicFramePr>
            <a:graphicFrameLocks noGrp="1"/>
          </p:cNvGraphicFramePr>
          <p:nvPr/>
        </p:nvGraphicFramePr>
        <p:xfrm>
          <a:off x="948267" y="2290486"/>
          <a:ext cx="4741331" cy="3415540"/>
        </p:xfrm>
        <a:graphic>
          <a:graphicData uri="http://schemas.openxmlformats.org/drawingml/2006/table">
            <a:tbl>
              <a:tblPr/>
              <a:tblGrid>
                <a:gridCol w="47413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7413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47413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47413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474133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474133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474133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493184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  <a:gridCol w="455083">
                  <a:extLst>
                    <a:ext uri="{9D8B030D-6E8A-4147-A177-3AD203B41FA5}">
                      <a16:colId xmlns:a16="http://schemas.microsoft.com/office/drawing/2014/main" xmlns="" val="20008"/>
                    </a:ext>
                  </a:extLst>
                </a:gridCol>
                <a:gridCol w="474133">
                  <a:extLst>
                    <a:ext uri="{9D8B030D-6E8A-4147-A177-3AD203B41FA5}">
                      <a16:colId xmlns:a16="http://schemas.microsoft.com/office/drawing/2014/main" xmlns="" val="20009"/>
                    </a:ext>
                  </a:extLst>
                </a:gridCol>
              </a:tblGrid>
              <a:tr h="33886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marT="45604" marB="4560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marT="45604" marB="456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marT="45604" marB="456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marT="45604" marB="456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marT="45604" marB="456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marT="45604" marB="456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marT="45604" marB="456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marT="45604" marB="456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marT="45604" marB="456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marT="45604" marB="456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4202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marT="45604" marB="4560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marT="45604" marB="456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marT="45604" marB="456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marT="45604" marB="456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marT="45604" marB="456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marT="45604" marB="456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marT="45604" marB="456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marT="45604" marB="456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marT="45604" marB="456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marT="45604" marB="456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3886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marT="45604" marB="4560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marT="45604" marB="456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marT="45604" marB="456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marT="45604" marB="456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marT="45604" marB="456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marT="45604" marB="456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marT="45604" marB="456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marT="45604" marB="456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marT="45604" marB="456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marT="45604" marB="456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3886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marT="45604" marB="4560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marT="45604" marB="456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marT="45604" marB="456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marT="45604" marB="456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marT="45604" marB="456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marT="45604" marB="456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marT="45604" marB="456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marT="45604" marB="456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marT="45604" marB="456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marT="45604" marB="456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4044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marT="45604" marB="4560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marT="45604" marB="456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marT="45604" marB="456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marT="45604" marB="456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marT="45604" marB="456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marT="45604" marB="456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marT="45604" marB="456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marT="45604" marB="456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marT="45604" marB="456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marT="45604" marB="456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5786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marT="45604" marB="4560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marT="45604" marB="456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marT="45604" marB="456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marT="45604" marB="456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marT="45604" marB="456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marT="45604" marB="456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marT="45604" marB="456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marT="45604" marB="456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marT="45604" marB="456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marT="45604" marB="456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3886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marT="45604" marB="4560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marT="45604" marB="456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marT="45604" marB="456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marT="45604" marB="456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marT="45604" marB="456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marT="45604" marB="456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marT="45604" marB="456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marT="45604" marB="456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marT="45604" marB="456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marT="45604" marB="456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3886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marT="45604" marB="4560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marT="45604" marB="456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marT="45604" marB="456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marT="45604" marB="456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marT="45604" marB="456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marT="45604" marB="456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marT="45604" marB="456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marT="45604" marB="456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marT="45604" marB="456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marT="45604" marB="456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34202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marT="45604" marB="4560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marT="45604" marB="456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marT="45604" marB="456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marT="45604" marB="456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marT="45604" marB="456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marT="45604" marB="456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marT="45604" marB="456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marT="45604" marB="456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marT="45604" marB="456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marT="45604" marB="456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33886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marT="45604" marB="4560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marT="45604" marB="456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marT="45604" marB="456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marT="45604" marB="456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marT="45604" marB="456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marT="45604" marB="456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marT="45604" marB="456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marT="45604" marB="456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marT="45604" marB="456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marT="45604" marB="456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</a:tbl>
          </a:graphicData>
        </a:graphic>
      </p:graphicFrame>
      <p:graphicFrame>
        <p:nvGraphicFramePr>
          <p:cNvPr id="271488" name="Group 128"/>
          <p:cNvGraphicFramePr>
            <a:graphicFrameLocks noGrp="1"/>
          </p:cNvGraphicFramePr>
          <p:nvPr>
            <p:ph idx="1"/>
          </p:nvPr>
        </p:nvGraphicFramePr>
        <p:xfrm>
          <a:off x="6299200" y="2288902"/>
          <a:ext cx="4775200" cy="3420290"/>
        </p:xfrm>
        <a:graphic>
          <a:graphicData uri="http://schemas.openxmlformats.org/drawingml/2006/table">
            <a:tbl>
              <a:tblPr/>
              <a:tblGrid>
                <a:gridCol w="47625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8048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47413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48048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476249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476251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480483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474133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  <a:gridCol w="480484">
                  <a:extLst>
                    <a:ext uri="{9D8B030D-6E8A-4147-A177-3AD203B41FA5}">
                      <a16:colId xmlns:a16="http://schemas.microsoft.com/office/drawing/2014/main" xmlns="" val="20008"/>
                    </a:ext>
                  </a:extLst>
                </a:gridCol>
                <a:gridCol w="476249">
                  <a:extLst>
                    <a:ext uri="{9D8B030D-6E8A-4147-A177-3AD203B41FA5}">
                      <a16:colId xmlns:a16="http://schemas.microsoft.com/office/drawing/2014/main" xmlns="" val="20009"/>
                    </a:ext>
                  </a:extLst>
                </a:gridCol>
              </a:tblGrid>
              <a:tr h="34202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marT="45604" marB="4560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marT="45604" marB="456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marT="45604" marB="456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marT="45604" marB="456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marT="45604" marB="456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marT="45604" marB="456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marT="45604" marB="456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marT="45604" marB="456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marT="45604" marB="456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marT="45604" marB="456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4202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marT="45604" marB="4560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marT="45604" marB="456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10</a:t>
                      </a:r>
                    </a:p>
                  </a:txBody>
                  <a:tcPr marL="0" marR="0" marT="45604" marB="456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F5F5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20</a:t>
                      </a:r>
                    </a:p>
                  </a:txBody>
                  <a:tcPr marL="0" marR="0" marT="45604" marB="456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30</a:t>
                      </a:r>
                    </a:p>
                  </a:txBody>
                  <a:tcPr marL="0" marR="0" marT="45604" marB="456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30</a:t>
                      </a:r>
                    </a:p>
                  </a:txBody>
                  <a:tcPr marL="0" marR="0" marT="45604" marB="456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30</a:t>
                      </a:r>
                    </a:p>
                  </a:txBody>
                  <a:tcPr marL="0" marR="0" marT="45604" marB="456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20</a:t>
                      </a:r>
                    </a:p>
                  </a:txBody>
                  <a:tcPr marL="0" marR="0" marT="45604" marB="456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10</a:t>
                      </a:r>
                    </a:p>
                  </a:txBody>
                  <a:tcPr marL="0" marR="0" marT="45604" marB="456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F5F5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marT="45604" marB="456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4202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marT="45604" marB="4560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marT="45604" marB="456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20</a:t>
                      </a:r>
                    </a:p>
                  </a:txBody>
                  <a:tcPr marL="0" marR="0" marT="45604" marB="456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40</a:t>
                      </a:r>
                    </a:p>
                  </a:txBody>
                  <a:tcPr marL="0" marR="0" marT="45604" marB="456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60</a:t>
                      </a:r>
                    </a:p>
                  </a:txBody>
                  <a:tcPr marL="0" marR="0" marT="45604" marB="456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60</a:t>
                      </a:r>
                    </a:p>
                  </a:txBody>
                  <a:tcPr marL="0" marR="0" marT="45604" marB="456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60</a:t>
                      </a:r>
                    </a:p>
                  </a:txBody>
                  <a:tcPr marL="0" marR="0" marT="45604" marB="456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40</a:t>
                      </a:r>
                    </a:p>
                  </a:txBody>
                  <a:tcPr marL="0" marR="0" marT="45604" marB="456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20</a:t>
                      </a:r>
                    </a:p>
                  </a:txBody>
                  <a:tcPr marL="0" marR="0" marT="45604" marB="456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marT="45604" marB="456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4202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marT="45604" marB="4560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marT="45604" marB="456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30</a:t>
                      </a:r>
                    </a:p>
                  </a:txBody>
                  <a:tcPr marL="0" marR="0" marT="45604" marB="456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60</a:t>
                      </a:r>
                    </a:p>
                  </a:txBody>
                  <a:tcPr marL="0" marR="0" marT="45604" marB="456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marT="45604" marB="456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marT="45604" marB="456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marT="45604" marB="456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60</a:t>
                      </a:r>
                    </a:p>
                  </a:txBody>
                  <a:tcPr marL="0" marR="0" marT="45604" marB="456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30</a:t>
                      </a:r>
                    </a:p>
                  </a:txBody>
                  <a:tcPr marL="0" marR="0" marT="45604" marB="456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marT="45604" marB="456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4202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marT="45604" marB="4560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marT="45604" marB="456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30</a:t>
                      </a:r>
                    </a:p>
                  </a:txBody>
                  <a:tcPr marL="0" marR="0" marT="45604" marB="456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50</a:t>
                      </a:r>
                    </a:p>
                  </a:txBody>
                  <a:tcPr marL="0" marR="0" marT="45604" marB="456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80</a:t>
                      </a:r>
                    </a:p>
                  </a:txBody>
                  <a:tcPr marL="0" marR="0" marT="45604" marB="456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80</a:t>
                      </a:r>
                    </a:p>
                  </a:txBody>
                  <a:tcPr marL="0" marR="0" marT="45604" marB="456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marT="45604" marB="456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60</a:t>
                      </a:r>
                    </a:p>
                  </a:txBody>
                  <a:tcPr marL="0" marR="0" marT="45604" marB="456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30</a:t>
                      </a:r>
                    </a:p>
                  </a:txBody>
                  <a:tcPr marL="0" marR="0" marT="45604" marB="456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marT="45604" marB="456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4202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marT="45604" marB="4560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marT="45604" marB="456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30</a:t>
                      </a:r>
                    </a:p>
                  </a:txBody>
                  <a:tcPr marL="0" marR="0" marT="45604" marB="456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50</a:t>
                      </a:r>
                    </a:p>
                  </a:txBody>
                  <a:tcPr marL="0" marR="0" marT="45604" marB="456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80</a:t>
                      </a:r>
                    </a:p>
                  </a:txBody>
                  <a:tcPr marL="0" marR="0" marT="45604" marB="456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80</a:t>
                      </a:r>
                    </a:p>
                  </a:txBody>
                  <a:tcPr marL="0" marR="0" marT="45604" marB="456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90</a:t>
                      </a:r>
                    </a:p>
                  </a:txBody>
                  <a:tcPr marL="0" marR="0" marT="45604" marB="456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60</a:t>
                      </a:r>
                    </a:p>
                  </a:txBody>
                  <a:tcPr marL="0" marR="0" marT="45604" marB="456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30</a:t>
                      </a:r>
                    </a:p>
                  </a:txBody>
                  <a:tcPr marL="0" marR="0" marT="45604" marB="456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marT="45604" marB="456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4202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marT="45604" marB="4560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marT="45604" marB="456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20</a:t>
                      </a:r>
                    </a:p>
                  </a:txBody>
                  <a:tcPr marL="0" marR="0" marT="45604" marB="456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30</a:t>
                      </a:r>
                    </a:p>
                  </a:txBody>
                  <a:tcPr marL="0" marR="0" marT="45604" marB="456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50</a:t>
                      </a:r>
                    </a:p>
                  </a:txBody>
                  <a:tcPr marL="0" marR="0" marT="45604" marB="456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50</a:t>
                      </a:r>
                    </a:p>
                  </a:txBody>
                  <a:tcPr marL="0" marR="0" marT="45604" marB="456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2B2B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60</a:t>
                      </a:r>
                    </a:p>
                  </a:txBody>
                  <a:tcPr marL="0" marR="0" marT="45604" marB="456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40</a:t>
                      </a:r>
                    </a:p>
                  </a:txBody>
                  <a:tcPr marL="0" marR="0" marT="45604" marB="456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6969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20</a:t>
                      </a:r>
                    </a:p>
                  </a:txBody>
                  <a:tcPr marL="0" marR="0" marT="45604" marB="456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marT="45604" marB="456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4202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marT="45604" marB="4560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10</a:t>
                      </a:r>
                    </a:p>
                  </a:txBody>
                  <a:tcPr marL="0" marR="0" marT="45604" marB="456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F5F5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20</a:t>
                      </a:r>
                    </a:p>
                  </a:txBody>
                  <a:tcPr marL="0" marR="0" marT="45604" marB="456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30</a:t>
                      </a:r>
                    </a:p>
                  </a:txBody>
                  <a:tcPr marL="0" marR="0" marT="45604" marB="456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30</a:t>
                      </a:r>
                    </a:p>
                  </a:txBody>
                  <a:tcPr marL="0" marR="0" marT="45604" marB="456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30</a:t>
                      </a:r>
                    </a:p>
                  </a:txBody>
                  <a:tcPr marL="0" marR="0" marT="45604" marB="456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30</a:t>
                      </a:r>
                    </a:p>
                  </a:txBody>
                  <a:tcPr marL="0" marR="0" marT="45604" marB="456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20</a:t>
                      </a:r>
                    </a:p>
                  </a:txBody>
                  <a:tcPr marL="0" marR="0" marT="45604" marB="456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7777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10</a:t>
                      </a:r>
                    </a:p>
                  </a:txBody>
                  <a:tcPr marL="0" marR="0" marT="45604" marB="456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F5F5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marT="45604" marB="456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34202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marT="45604" marB="4560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10</a:t>
                      </a:r>
                    </a:p>
                  </a:txBody>
                  <a:tcPr marL="0" marR="0" marT="45604" marB="456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F5F5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10</a:t>
                      </a:r>
                    </a:p>
                  </a:txBody>
                  <a:tcPr marL="0" marR="0" marT="45604" marB="456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F5F5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10</a:t>
                      </a:r>
                    </a:p>
                  </a:txBody>
                  <a:tcPr marL="0" marR="0" marT="45604" marB="456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F5F5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marT="45604" marB="456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marT="45604" marB="456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marT="45604" marB="456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marT="45604" marB="456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Futura Bk BT" pitchFamily="34" charset="0"/>
                        </a:rPr>
                        <a:t>0</a:t>
                      </a:r>
                    </a:p>
                  </a:txBody>
                  <a:tcPr marL="0" marR="0" marT="45604" marB="456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D4D4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marT="45604" marB="456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34202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marT="45604" marB="45604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marT="45604" marB="456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marT="45604" marB="456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marT="45604" marB="456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marT="45604" marB="456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marT="45604" marB="456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marT="45604" marB="456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marT="45604" marB="456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marT="45604" marB="456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Futura Bk BT" pitchFamily="34" charset="0"/>
                      </a:endParaRPr>
                    </a:p>
                  </a:txBody>
                  <a:tcPr marL="0" marR="0" marT="45604" marB="45604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</a:tbl>
          </a:graphicData>
        </a:graphic>
      </p:graphicFrame>
      <p:graphicFrame>
        <p:nvGraphicFramePr>
          <p:cNvPr id="43256" name="Object 381"/>
          <p:cNvGraphicFramePr>
            <a:graphicFrameLocks noChangeAspect="1"/>
          </p:cNvGraphicFramePr>
          <p:nvPr/>
        </p:nvGraphicFramePr>
        <p:xfrm>
          <a:off x="7611535" y="1243814"/>
          <a:ext cx="2012951" cy="932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98" name="Equation" r:id="rId5" imgW="330057" imgH="203112" progId="Equation.3">
                  <p:embed/>
                </p:oleObj>
              </mc:Choice>
              <mc:Fallback>
                <p:oleObj name="Equation" r:id="rId5" imgW="330057" imgH="203112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11535" y="1243814"/>
                        <a:ext cx="2012951" cy="932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257" name="Object 3"/>
          <p:cNvGraphicFramePr>
            <a:graphicFrameLocks noChangeAspect="1"/>
          </p:cNvGraphicFramePr>
          <p:nvPr>
            <p:extLst/>
          </p:nvPr>
        </p:nvGraphicFramePr>
        <p:xfrm>
          <a:off x="2239435" y="1300820"/>
          <a:ext cx="1936751" cy="9342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99" name="Equation" r:id="rId7" imgW="317160" imgH="203040" progId="Equation.3">
                  <p:embed/>
                </p:oleObj>
              </mc:Choice>
              <mc:Fallback>
                <p:oleObj name="Equation" r:id="rId7" imgW="31716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39435" y="1300820"/>
                        <a:ext cx="1936751" cy="93424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3258" name="Rectangle 16"/>
          <p:cNvSpPr txBox="1">
            <a:spLocks noChangeArrowheads="1"/>
          </p:cNvSpPr>
          <p:nvPr/>
        </p:nvSpPr>
        <p:spPr bwMode="auto">
          <a:xfrm>
            <a:off x="609600" y="8709"/>
            <a:ext cx="10972800" cy="11400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3600" dirty="0">
                <a:solidFill>
                  <a:srgbClr val="000000"/>
                </a:solidFill>
                <a:latin typeface="Calibri" panose="020F0502020204030204" pitchFamily="34" charset="0"/>
              </a:rPr>
              <a:t>Filtering reminder:</a:t>
            </a:r>
            <a:br>
              <a:rPr lang="en-US" altLang="en-US" sz="3600" dirty="0">
                <a:solidFill>
                  <a:srgbClr val="000000"/>
                </a:solidFill>
                <a:latin typeface="Calibri" panose="020F0502020204030204" pitchFamily="34" charset="0"/>
              </a:rPr>
            </a:br>
            <a:r>
              <a:rPr lang="en-US" altLang="en-US" sz="3200" dirty="0">
                <a:solidFill>
                  <a:srgbClr val="000000"/>
                </a:solidFill>
                <a:latin typeface="Calibri" panose="020F0502020204030204" pitchFamily="34" charset="0"/>
              </a:rPr>
              <a:t>Correlation (rotated convolution)</a:t>
            </a:r>
            <a:endParaRPr lang="en-US" altLang="en-US" sz="3600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grpSp>
        <p:nvGrpSpPr>
          <p:cNvPr id="43259" name="Group 4"/>
          <p:cNvGrpSpPr>
            <a:grpSpLocks/>
          </p:cNvGrpSpPr>
          <p:nvPr/>
        </p:nvGrpSpPr>
        <p:grpSpPr bwMode="auto">
          <a:xfrm>
            <a:off x="10481735" y="312736"/>
            <a:ext cx="914400" cy="582716"/>
            <a:chOff x="3799" y="2064"/>
            <a:chExt cx="1433" cy="1136"/>
          </a:xfrm>
        </p:grpSpPr>
        <p:grpSp>
          <p:nvGrpSpPr>
            <p:cNvPr id="43263" name="Group 5"/>
            <p:cNvGrpSpPr>
              <a:grpSpLocks/>
            </p:cNvGrpSpPr>
            <p:nvPr/>
          </p:nvGrpSpPr>
          <p:grpSpPr bwMode="auto">
            <a:xfrm>
              <a:off x="4080" y="2064"/>
              <a:ext cx="1152" cy="1136"/>
              <a:chOff x="144" y="144"/>
              <a:chExt cx="1152" cy="1136"/>
            </a:xfrm>
          </p:grpSpPr>
          <p:sp>
            <p:nvSpPr>
              <p:cNvPr id="43265" name="Rectangle 6"/>
              <p:cNvSpPr>
                <a:spLocks noChangeArrowheads="1"/>
              </p:cNvSpPr>
              <p:nvPr/>
            </p:nvSpPr>
            <p:spPr bwMode="auto">
              <a:xfrm>
                <a:off x="912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20000"/>
                  </a:spcBef>
                </a:pPr>
                <a:r>
                  <a:rPr lang="en-US" altLang="en-US" sz="1200">
                    <a:solidFill>
                      <a:prstClr val="black"/>
                    </a:solidFill>
                  </a:rPr>
                  <a:t>1</a:t>
                </a:r>
              </a:p>
            </p:txBody>
          </p:sp>
          <p:sp>
            <p:nvSpPr>
              <p:cNvPr id="43266" name="Rectangle 7"/>
              <p:cNvSpPr>
                <a:spLocks noChangeArrowheads="1"/>
              </p:cNvSpPr>
              <p:nvPr/>
            </p:nvSpPr>
            <p:spPr bwMode="auto">
              <a:xfrm>
                <a:off x="528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20000"/>
                  </a:spcBef>
                </a:pPr>
                <a:r>
                  <a:rPr lang="en-US" altLang="en-US" sz="1200">
                    <a:solidFill>
                      <a:prstClr val="black"/>
                    </a:solidFill>
                  </a:rPr>
                  <a:t>1</a:t>
                </a:r>
              </a:p>
            </p:txBody>
          </p:sp>
          <p:sp>
            <p:nvSpPr>
              <p:cNvPr id="43267" name="Rectangle 8"/>
              <p:cNvSpPr>
                <a:spLocks noChangeArrowheads="1"/>
              </p:cNvSpPr>
              <p:nvPr/>
            </p:nvSpPr>
            <p:spPr bwMode="auto">
              <a:xfrm>
                <a:off x="144" y="901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20000"/>
                  </a:spcBef>
                </a:pPr>
                <a:r>
                  <a:rPr lang="en-US" altLang="en-US" sz="1200">
                    <a:solidFill>
                      <a:prstClr val="black"/>
                    </a:solidFill>
                  </a:rPr>
                  <a:t>1</a:t>
                </a:r>
              </a:p>
            </p:txBody>
          </p:sp>
          <p:sp>
            <p:nvSpPr>
              <p:cNvPr id="43268" name="Rectangle 9"/>
              <p:cNvSpPr>
                <a:spLocks noChangeArrowheads="1"/>
              </p:cNvSpPr>
              <p:nvPr/>
            </p:nvSpPr>
            <p:spPr bwMode="auto">
              <a:xfrm>
                <a:off x="912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20000"/>
                  </a:spcBef>
                </a:pPr>
                <a:r>
                  <a:rPr lang="en-US" altLang="en-US" sz="1200">
                    <a:solidFill>
                      <a:prstClr val="black"/>
                    </a:solidFill>
                  </a:rPr>
                  <a:t>1</a:t>
                </a:r>
              </a:p>
            </p:txBody>
          </p:sp>
          <p:sp>
            <p:nvSpPr>
              <p:cNvPr id="43269" name="Rectangle 10"/>
              <p:cNvSpPr>
                <a:spLocks noChangeArrowheads="1"/>
              </p:cNvSpPr>
              <p:nvPr/>
            </p:nvSpPr>
            <p:spPr bwMode="auto">
              <a:xfrm>
                <a:off x="528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20000"/>
                  </a:spcBef>
                </a:pPr>
                <a:r>
                  <a:rPr lang="en-US" altLang="en-US" sz="1200">
                    <a:solidFill>
                      <a:prstClr val="black"/>
                    </a:solidFill>
                  </a:rPr>
                  <a:t>1</a:t>
                </a:r>
              </a:p>
            </p:txBody>
          </p:sp>
          <p:sp>
            <p:nvSpPr>
              <p:cNvPr id="43270" name="Rectangle 11"/>
              <p:cNvSpPr>
                <a:spLocks noChangeArrowheads="1"/>
              </p:cNvSpPr>
              <p:nvPr/>
            </p:nvSpPr>
            <p:spPr bwMode="auto">
              <a:xfrm>
                <a:off x="144" y="523"/>
                <a:ext cx="384" cy="378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20000"/>
                  </a:spcBef>
                </a:pPr>
                <a:r>
                  <a:rPr lang="en-US" altLang="en-US" sz="1200">
                    <a:solidFill>
                      <a:prstClr val="black"/>
                    </a:solidFill>
                  </a:rPr>
                  <a:t>1</a:t>
                </a:r>
              </a:p>
            </p:txBody>
          </p:sp>
          <p:sp>
            <p:nvSpPr>
              <p:cNvPr id="43271" name="Rectangle 12"/>
              <p:cNvSpPr>
                <a:spLocks noChangeArrowheads="1"/>
              </p:cNvSpPr>
              <p:nvPr/>
            </p:nvSpPr>
            <p:spPr bwMode="auto">
              <a:xfrm>
                <a:off x="912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20000"/>
                  </a:spcBef>
                </a:pPr>
                <a:r>
                  <a:rPr lang="en-US" altLang="en-US" sz="1200">
                    <a:solidFill>
                      <a:prstClr val="black"/>
                    </a:solidFill>
                  </a:rPr>
                  <a:t>1</a:t>
                </a:r>
              </a:p>
            </p:txBody>
          </p:sp>
          <p:sp>
            <p:nvSpPr>
              <p:cNvPr id="43272" name="Rectangle 13"/>
              <p:cNvSpPr>
                <a:spLocks noChangeArrowheads="1"/>
              </p:cNvSpPr>
              <p:nvPr/>
            </p:nvSpPr>
            <p:spPr bwMode="auto">
              <a:xfrm>
                <a:off x="528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20000"/>
                  </a:spcBef>
                </a:pPr>
                <a:r>
                  <a:rPr lang="en-US" altLang="en-US" sz="1200">
                    <a:solidFill>
                      <a:prstClr val="black"/>
                    </a:solidFill>
                  </a:rPr>
                  <a:t>1</a:t>
                </a:r>
              </a:p>
            </p:txBody>
          </p:sp>
          <p:sp>
            <p:nvSpPr>
              <p:cNvPr id="43273" name="Rectangle 14"/>
              <p:cNvSpPr>
                <a:spLocks noChangeArrowheads="1"/>
              </p:cNvSpPr>
              <p:nvPr/>
            </p:nvSpPr>
            <p:spPr bwMode="auto">
              <a:xfrm>
                <a:off x="144" y="144"/>
                <a:ext cx="384" cy="379"/>
              </a:xfrm>
              <a:prstGeom prst="rect">
                <a:avLst/>
              </a:prstGeom>
              <a:solidFill>
                <a:srgbClr val="FFCC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 anchorCtr="1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20000"/>
                  </a:spcBef>
                </a:pPr>
                <a:r>
                  <a:rPr lang="en-US" altLang="en-US" sz="1200">
                    <a:solidFill>
                      <a:prstClr val="black"/>
                    </a:solidFill>
                  </a:rPr>
                  <a:t>1</a:t>
                </a:r>
              </a:p>
            </p:txBody>
          </p:sp>
          <p:sp>
            <p:nvSpPr>
              <p:cNvPr id="43274" name="Line 15"/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115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en-US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3275" name="Line 16"/>
              <p:cNvSpPr>
                <a:spLocks noChangeShapeType="1"/>
              </p:cNvSpPr>
              <p:nvPr/>
            </p:nvSpPr>
            <p:spPr bwMode="auto">
              <a:xfrm>
                <a:off x="144" y="523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en-US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3276" name="Line 17"/>
              <p:cNvSpPr>
                <a:spLocks noChangeShapeType="1"/>
              </p:cNvSpPr>
              <p:nvPr/>
            </p:nvSpPr>
            <p:spPr bwMode="auto">
              <a:xfrm>
                <a:off x="144" y="901"/>
                <a:ext cx="115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en-US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3277" name="Line 18"/>
              <p:cNvSpPr>
                <a:spLocks noChangeShapeType="1"/>
              </p:cNvSpPr>
              <p:nvPr/>
            </p:nvSpPr>
            <p:spPr bwMode="auto">
              <a:xfrm>
                <a:off x="144" y="1280"/>
                <a:ext cx="1152" cy="0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en-US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3278" name="Line 19"/>
              <p:cNvSpPr>
                <a:spLocks noChangeShapeType="1"/>
              </p:cNvSpPr>
              <p:nvPr/>
            </p:nvSpPr>
            <p:spPr bwMode="auto">
              <a:xfrm>
                <a:off x="144" y="144"/>
                <a:ext cx="0" cy="113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en-US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3279" name="Line 20"/>
              <p:cNvSpPr>
                <a:spLocks noChangeShapeType="1"/>
              </p:cNvSpPr>
              <p:nvPr/>
            </p:nvSpPr>
            <p:spPr bwMode="auto">
              <a:xfrm>
                <a:off x="528" y="144"/>
                <a:ext cx="0" cy="11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en-US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3280" name="Line 21"/>
              <p:cNvSpPr>
                <a:spLocks noChangeShapeType="1"/>
              </p:cNvSpPr>
              <p:nvPr/>
            </p:nvSpPr>
            <p:spPr bwMode="auto">
              <a:xfrm>
                <a:off x="912" y="144"/>
                <a:ext cx="0" cy="113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en-US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3281" name="Line 22"/>
              <p:cNvSpPr>
                <a:spLocks noChangeShapeType="1"/>
              </p:cNvSpPr>
              <p:nvPr/>
            </p:nvSpPr>
            <p:spPr bwMode="auto">
              <a:xfrm>
                <a:off x="1296" y="144"/>
                <a:ext cx="0" cy="1136"/>
              </a:xfrm>
              <a:prstGeom prst="line">
                <a:avLst/>
              </a:prstGeom>
              <a:noFill/>
              <a:ln w="28575" cap="sq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 bIns="0" anchor="ctr" anchorCtr="1"/>
              <a:lstStyle/>
              <a:p>
                <a:endParaRPr lang="en-US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pic>
          <p:nvPicPr>
            <p:cNvPr id="43264" name="Picture 23" descr="txp_fig"/>
            <p:cNvPicPr>
              <a:picLocks noChangeAspect="1" noChangeArrowheads="1"/>
            </p:cNvPicPr>
            <p:nvPr>
              <p:custDataLst>
                <p:tags r:id="rId2"/>
              </p:custDataLst>
            </p:nvPr>
          </p:nvPicPr>
          <p:blipFill>
            <a:blip r:embed="rId9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99" y="2352"/>
              <a:ext cx="192" cy="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aphicFrame>
        <p:nvGraphicFramePr>
          <p:cNvPr id="43260" name="Object 26"/>
          <p:cNvGraphicFramePr>
            <a:graphicFrameLocks noChangeAspect="1"/>
          </p:cNvGraphicFramePr>
          <p:nvPr>
            <p:extLst/>
          </p:nvPr>
        </p:nvGraphicFramePr>
        <p:xfrm>
          <a:off x="8896352" y="236730"/>
          <a:ext cx="1456267" cy="5621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00" name="Equation" r:id="rId10" imgW="393480" imgH="203040" progId="Equation.3">
                  <p:embed/>
                </p:oleObj>
              </mc:Choice>
              <mc:Fallback>
                <p:oleObj name="Equation" r:id="rId10" imgW="39348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896352" y="236730"/>
                        <a:ext cx="1456267" cy="56213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262" name="Object 5"/>
          <p:cNvGraphicFramePr>
            <a:graphicFrameLocks noChangeAspect="1"/>
          </p:cNvGraphicFramePr>
          <p:nvPr>
            <p:extLst/>
          </p:nvPr>
        </p:nvGraphicFramePr>
        <p:xfrm>
          <a:off x="2489202" y="5937214"/>
          <a:ext cx="6703484" cy="8724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01" name="Equation" r:id="rId12" imgW="2044440" imgH="355320" progId="Equation.3">
                  <p:embed/>
                </p:oleObj>
              </mc:Choice>
              <mc:Fallback>
                <p:oleObj name="Equation" r:id="rId12" imgW="2044440" imgH="3553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89202" y="5937214"/>
                        <a:ext cx="6703484" cy="87249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64265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73"/>
            <a:ext cx="12192000" cy="6840581"/>
          </a:xfrm>
          <a:prstGeom prst="rect">
            <a:avLst/>
          </a:prstGeom>
        </p:spPr>
      </p:pic>
      <p:sp>
        <p:nvSpPr>
          <p:cNvPr id="8" name="Rectangle 3"/>
          <p:cNvSpPr/>
          <p:nvPr/>
        </p:nvSpPr>
        <p:spPr>
          <a:xfrm>
            <a:off x="10402349" y="6283354"/>
            <a:ext cx="1789651" cy="5002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3"/>
          <p:cNvSpPr/>
          <p:nvPr/>
        </p:nvSpPr>
        <p:spPr>
          <a:xfrm>
            <a:off x="8170876" y="4164056"/>
            <a:ext cx="3126298" cy="50022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3"/>
          <p:cNvSpPr/>
          <p:nvPr/>
        </p:nvSpPr>
        <p:spPr>
          <a:xfrm>
            <a:off x="5201174" y="4555222"/>
            <a:ext cx="1789651" cy="35916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矩形 10"/>
          <p:cNvSpPr/>
          <p:nvPr/>
        </p:nvSpPr>
        <p:spPr>
          <a:xfrm>
            <a:off x="6396503" y="1524591"/>
            <a:ext cx="35064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/>
              <a:t>Care </a:t>
            </a:r>
            <a:r>
              <a:rPr lang="en-US" altLang="zh-CN" sz="2800" dirty="0"/>
              <a:t>about ‘</a:t>
            </a:r>
            <a:r>
              <a:rPr lang="en-US" altLang="zh-CN" sz="2800" dirty="0" smtClean="0"/>
              <a:t>local’ only 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100705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1655425" y="2023222"/>
            <a:ext cx="9149595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3000" dirty="0" smtClean="0">
                <a:solidFill>
                  <a:schemeClr val="bg1">
                    <a:lumMod val="85000"/>
                  </a:schemeClr>
                </a:solidFill>
              </a:rPr>
              <a:t>A brief introduction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3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3000" b="1" dirty="0" smtClean="0"/>
              <a:t>Convolution layer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3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3000" dirty="0" smtClean="0"/>
              <a:t>Pooling layer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3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3000" dirty="0" smtClean="0"/>
              <a:t>Backward prop in CNN</a:t>
            </a:r>
            <a:endParaRPr lang="en-US" altLang="zh-CN" sz="3000" dirty="0"/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CN" dirty="0">
                <a:solidFill>
                  <a:srgbClr val="000000"/>
                </a:solidFill>
                <a:latin typeface="Calibri" panose="020F0502020204030204" pitchFamily="34" charset="0"/>
              </a:rPr>
              <a:t>Section </a:t>
            </a:r>
            <a:r>
              <a:rPr lang="en-US" altLang="zh-CN" dirty="0" smtClean="0">
                <a:solidFill>
                  <a:srgbClr val="000000"/>
                </a:solidFill>
                <a:latin typeface="Calibri" panose="020F0502020204030204" pitchFamily="34" charset="0"/>
              </a:rPr>
              <a:t>2-DCNN: </a:t>
            </a:r>
            <a:r>
              <a:rPr lang="en-US" altLang="zh-CN" dirty="0" smtClean="0">
                <a:latin typeface="+mn-lt"/>
              </a:rPr>
              <a:t>Outline</a:t>
            </a:r>
            <a:endParaRPr lang="zh-CN" alt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83243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629651" y="376283"/>
            <a:ext cx="431092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400" b="0" i="0" u="none" strike="noStrike" baseline="0" dirty="0" smtClean="0"/>
              <a:t>Convolution Layer</a:t>
            </a:r>
            <a:endParaRPr lang="zh-CN" altLang="en-US" sz="2400" dirty="0"/>
          </a:p>
        </p:txBody>
      </p:sp>
      <p:sp>
        <p:nvSpPr>
          <p:cNvPr id="3" name="矩形 2"/>
          <p:cNvSpPr/>
          <p:nvPr/>
        </p:nvSpPr>
        <p:spPr>
          <a:xfrm>
            <a:off x="1591452" y="1451255"/>
            <a:ext cx="205601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0" i="0" u="none" strike="noStrike" baseline="0" dirty="0" smtClean="0"/>
              <a:t>32x32x3 image</a:t>
            </a:r>
            <a:endParaRPr lang="zh-CN" altLang="en-US" dirty="0"/>
          </a:p>
        </p:txBody>
      </p:sp>
      <p:sp>
        <p:nvSpPr>
          <p:cNvPr id="4" name="立方体 3"/>
          <p:cNvSpPr/>
          <p:nvPr/>
        </p:nvSpPr>
        <p:spPr>
          <a:xfrm>
            <a:off x="1815153" y="2115403"/>
            <a:ext cx="1323832" cy="3234519"/>
          </a:xfrm>
          <a:prstGeom prst="cube">
            <a:avLst>
              <a:gd name="adj" fmla="val 79839"/>
            </a:avLst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3079845" y="3082498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ArialMT"/>
              </a:rPr>
              <a:t>32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2477069" y="4804833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ArialMT"/>
              </a:rPr>
              <a:t>32</a:t>
            </a:r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1815153" y="5367739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ArialMT"/>
              </a:rPr>
              <a:t>3</a:t>
            </a:r>
            <a:endParaRPr lang="zh-CN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3526514" y="3082498"/>
            <a:ext cx="7804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0000FF"/>
                </a:solidFill>
              </a:rPr>
              <a:t>height</a:t>
            </a:r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2792736" y="4804833"/>
            <a:ext cx="7232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0000FF"/>
                </a:solidFill>
              </a:rPr>
              <a:t>width</a:t>
            </a:r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1965194" y="5349922"/>
            <a:ext cx="7617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0000FF"/>
                </a:solidFill>
              </a:rPr>
              <a:t>depth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87269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="" xmlns:a16="http://schemas.microsoft.com/office/drawing/2014/main" id="{80A79C47-C9A4-4A26-97FD-AED5FE4F6596}"/>
              </a:ext>
            </a:extLst>
          </p:cNvPr>
          <p:cNvSpPr/>
          <p:nvPr/>
        </p:nvSpPr>
        <p:spPr>
          <a:xfrm>
            <a:off x="1043495" y="475121"/>
            <a:ext cx="10882959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4400" dirty="0">
                <a:solidFill>
                  <a:srgbClr val="000000"/>
                </a:solidFill>
                <a:latin typeface="Calibri" panose="020F0502020204030204" pitchFamily="34" charset="0"/>
              </a:rPr>
              <a:t>Section </a:t>
            </a:r>
            <a:r>
              <a:rPr lang="en-US" altLang="zh-CN" sz="44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1-Introduction: </a:t>
            </a:r>
            <a:r>
              <a:rPr lang="en-US" altLang="zh-CN" sz="4400" dirty="0">
                <a:solidFill>
                  <a:srgbClr val="000000"/>
                </a:solidFill>
                <a:latin typeface="Calibri" panose="020F0502020204030204" pitchFamily="34" charset="0"/>
              </a:rPr>
              <a:t>Outline</a:t>
            </a:r>
          </a:p>
        </p:txBody>
      </p:sp>
      <p:sp>
        <p:nvSpPr>
          <p:cNvPr id="8" name="矩形 7"/>
          <p:cNvSpPr/>
          <p:nvPr/>
        </p:nvSpPr>
        <p:spPr>
          <a:xfrm>
            <a:off x="1334421" y="1102829"/>
            <a:ext cx="9546099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zh-CN" sz="3600" dirty="0" smtClean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6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General concepts</a:t>
            </a:r>
          </a:p>
          <a:p>
            <a:pPr marL="914400" lvl="1" indent="-457200">
              <a:buFontTx/>
              <a:buChar char="–"/>
            </a:pPr>
            <a:r>
              <a:rPr lang="en-US" altLang="zh-CN" sz="3600" dirty="0">
                <a:latin typeface="Calibri" panose="020F0502020204030204" pitchFamily="34" charset="0"/>
              </a:rPr>
              <a:t>Perceptron; </a:t>
            </a:r>
            <a:r>
              <a:rPr lang="en-US" altLang="zh-CN" sz="3600" dirty="0" smtClean="0">
                <a:latin typeface="Calibri" panose="020F0502020204030204" pitchFamily="34" charset="0"/>
              </a:rPr>
              <a:t>Neuron; Activation function; </a:t>
            </a:r>
            <a:r>
              <a:rPr lang="en-US" altLang="zh-CN" sz="3600" dirty="0">
                <a:latin typeface="Calibri" panose="020F0502020204030204" pitchFamily="34" charset="0"/>
              </a:rPr>
              <a:t>Feedforward </a:t>
            </a:r>
            <a:r>
              <a:rPr lang="en-US" altLang="zh-CN" sz="3600" dirty="0" smtClean="0">
                <a:latin typeface="Calibri" panose="020F0502020204030204" pitchFamily="34" charset="0"/>
              </a:rPr>
              <a:t>NN, deep NN,...</a:t>
            </a:r>
            <a:endParaRPr lang="en-US" altLang="zh-CN" sz="3600" dirty="0">
              <a:latin typeface="Calibri" panose="020F0502020204030204" pitchFamily="34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altLang="zh-CN" sz="3600" dirty="0" smtClean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6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Loss </a:t>
            </a:r>
            <a:r>
              <a:rPr lang="en-US" altLang="zh-CN" sz="3600" dirty="0">
                <a:solidFill>
                  <a:srgbClr val="000000"/>
                </a:solidFill>
                <a:latin typeface="Calibri" panose="020F0502020204030204" pitchFamily="34" charset="0"/>
              </a:rPr>
              <a:t>Functions and </a:t>
            </a:r>
            <a:r>
              <a:rPr lang="en-US" altLang="zh-CN" sz="36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Optimization</a:t>
            </a:r>
          </a:p>
          <a:p>
            <a:pPr marL="1028700" lvl="2" indent="-571500">
              <a:buFont typeface="Calibri" panose="020F0502020204030204" pitchFamily="34" charset="0"/>
              <a:buChar char="–"/>
            </a:pPr>
            <a:r>
              <a:rPr lang="en-US" altLang="zh-CN" sz="3600" dirty="0">
                <a:solidFill>
                  <a:srgbClr val="000000"/>
                </a:solidFill>
                <a:latin typeface="Calibri" panose="020F0502020204030204" pitchFamily="34" charset="0"/>
              </a:rPr>
              <a:t>Loss </a:t>
            </a:r>
            <a:r>
              <a:rPr lang="en-US" altLang="zh-CN" sz="36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Functions</a:t>
            </a:r>
          </a:p>
          <a:p>
            <a:pPr marL="1028700" lvl="2" indent="-571500">
              <a:buFont typeface="Calibri" panose="020F0502020204030204" pitchFamily="34" charset="0"/>
              <a:buChar char="–"/>
            </a:pPr>
            <a:r>
              <a:rPr lang="en-US" altLang="zh-CN" sz="36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Optimization</a:t>
            </a:r>
          </a:p>
          <a:p>
            <a:pPr marL="1485900" lvl="3" indent="-571500">
              <a:buFont typeface="Arial" panose="020B0604020202020204" pitchFamily="34" charset="0"/>
              <a:buChar char="•"/>
            </a:pPr>
            <a:r>
              <a:rPr lang="en-US" altLang="zh-CN" sz="3200" dirty="0">
                <a:solidFill>
                  <a:srgbClr val="000000"/>
                </a:solidFill>
                <a:latin typeface="Calibri" panose="020F0502020204030204" pitchFamily="34" charset="0"/>
              </a:rPr>
              <a:t>Gradient </a:t>
            </a:r>
            <a:r>
              <a:rPr lang="en-US" altLang="zh-CN" sz="32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descent</a:t>
            </a:r>
          </a:p>
          <a:p>
            <a:pPr marL="1485900" lvl="3" indent="-571500">
              <a:buFont typeface="Arial" panose="020B0604020202020204" pitchFamily="34" charset="0"/>
              <a:buChar char="•"/>
            </a:pPr>
            <a:r>
              <a:rPr lang="en-US" altLang="zh-CN" sz="32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Forward &amp; backward prop</a:t>
            </a:r>
          </a:p>
        </p:txBody>
      </p:sp>
    </p:spTree>
    <p:extLst>
      <p:ext uri="{BB962C8B-B14F-4D97-AF65-F5344CB8AC3E}">
        <p14:creationId xmlns:p14="http://schemas.microsoft.com/office/powerpoint/2010/main" val="309598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591452" y="1451255"/>
            <a:ext cx="205601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0" i="0" u="none" strike="noStrike" baseline="0" dirty="0" smtClean="0"/>
              <a:t>32x32x3 image</a:t>
            </a:r>
            <a:endParaRPr lang="zh-CN" altLang="en-US" dirty="0"/>
          </a:p>
        </p:txBody>
      </p:sp>
      <p:sp>
        <p:nvSpPr>
          <p:cNvPr id="4" name="立方体 3"/>
          <p:cNvSpPr/>
          <p:nvPr/>
        </p:nvSpPr>
        <p:spPr>
          <a:xfrm>
            <a:off x="1815153" y="2115403"/>
            <a:ext cx="1323832" cy="3234519"/>
          </a:xfrm>
          <a:prstGeom prst="cube">
            <a:avLst>
              <a:gd name="adj" fmla="val 79839"/>
            </a:avLst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3079845" y="3082498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ArialMT"/>
              </a:rPr>
              <a:t>32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2477069" y="4804833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ArialMT"/>
              </a:rPr>
              <a:t>32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1815153" y="5367739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ArialMT"/>
              </a:rPr>
              <a:t>3</a:t>
            </a:r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3526514" y="3082498"/>
            <a:ext cx="7804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0000FF"/>
                </a:solidFill>
              </a:rPr>
              <a:t>height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2792736" y="4804833"/>
            <a:ext cx="7232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0000FF"/>
                </a:solidFill>
              </a:rPr>
              <a:t>width</a:t>
            </a:r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1965194" y="5349922"/>
            <a:ext cx="7617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0000FF"/>
                </a:solidFill>
              </a:rPr>
              <a:t>depth</a:t>
            </a:r>
            <a:endParaRPr lang="zh-CN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5315719" y="2805499"/>
            <a:ext cx="158235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0" i="0" u="none" strike="noStrike" baseline="0" dirty="0" smtClean="0"/>
              <a:t>5x5x3 filter</a:t>
            </a:r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7347044" y="4250835"/>
            <a:ext cx="455380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/>
              <a:t>Convolve </a:t>
            </a:r>
            <a:r>
              <a:rPr lang="en-US" altLang="zh-CN" dirty="0"/>
              <a:t>the filter with the image</a:t>
            </a:r>
          </a:p>
          <a:p>
            <a:r>
              <a:rPr lang="en-US" altLang="zh-CN" dirty="0"/>
              <a:t>i.e. “slide over the image spatially,</a:t>
            </a:r>
          </a:p>
          <a:p>
            <a:r>
              <a:rPr lang="en-US" altLang="zh-CN" dirty="0"/>
              <a:t>computing dot products”</a:t>
            </a:r>
            <a:endParaRPr lang="zh-CN" altLang="en-US" dirty="0"/>
          </a:p>
        </p:txBody>
      </p:sp>
      <p:sp>
        <p:nvSpPr>
          <p:cNvPr id="13" name="立方体 12"/>
          <p:cNvSpPr/>
          <p:nvPr/>
        </p:nvSpPr>
        <p:spPr>
          <a:xfrm>
            <a:off x="6022033" y="3415121"/>
            <a:ext cx="464781" cy="1297379"/>
          </a:xfrm>
          <a:prstGeom prst="cube">
            <a:avLst>
              <a:gd name="adj" fmla="val 79839"/>
            </a:avLst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629651" y="376283"/>
            <a:ext cx="431092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400" b="0" i="0" u="none" strike="noStrike" baseline="0" dirty="0" smtClean="0"/>
              <a:t>Convolution Layer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41895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591452" y="1451255"/>
            <a:ext cx="205601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0" i="0" u="none" strike="noStrike" baseline="0" dirty="0" smtClean="0"/>
              <a:t>32x32x</a:t>
            </a:r>
            <a:r>
              <a:rPr lang="en-US" altLang="zh-CN" sz="2400" b="0" i="0" u="none" strike="noStrike" baseline="0" dirty="0" smtClean="0">
                <a:solidFill>
                  <a:schemeClr val="accent1">
                    <a:lumMod val="75000"/>
                  </a:schemeClr>
                </a:solidFill>
              </a:rPr>
              <a:t>3</a:t>
            </a:r>
            <a:r>
              <a:rPr lang="en-US" altLang="zh-CN" sz="2400" b="0" i="0" u="none" strike="noStrike" baseline="0" dirty="0" smtClean="0"/>
              <a:t> image</a:t>
            </a:r>
            <a:endParaRPr lang="zh-CN" altLang="en-US" dirty="0"/>
          </a:p>
        </p:txBody>
      </p:sp>
      <p:sp>
        <p:nvSpPr>
          <p:cNvPr id="4" name="立方体 3"/>
          <p:cNvSpPr/>
          <p:nvPr/>
        </p:nvSpPr>
        <p:spPr>
          <a:xfrm>
            <a:off x="1815153" y="2115403"/>
            <a:ext cx="1323832" cy="3234519"/>
          </a:xfrm>
          <a:prstGeom prst="cube">
            <a:avLst>
              <a:gd name="adj" fmla="val 79839"/>
            </a:avLst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3079845" y="3082498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ArialMT"/>
              </a:rPr>
              <a:t>32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2477069" y="4804833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ArialMT"/>
              </a:rPr>
              <a:t>32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1815153" y="5367739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ArialMT"/>
              </a:rPr>
              <a:t>3</a:t>
            </a:r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3526514" y="3082498"/>
            <a:ext cx="7804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0000FF"/>
                </a:solidFill>
              </a:rPr>
              <a:t>height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2792736" y="4804833"/>
            <a:ext cx="7232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0000FF"/>
                </a:solidFill>
              </a:rPr>
              <a:t>width</a:t>
            </a:r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1965194" y="5349922"/>
            <a:ext cx="7617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0000FF"/>
                </a:solidFill>
              </a:rPr>
              <a:t>depth</a:t>
            </a:r>
            <a:endParaRPr lang="zh-CN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5315719" y="2805499"/>
            <a:ext cx="158235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0" i="0" u="none" strike="noStrike" baseline="0" dirty="0" smtClean="0"/>
              <a:t>5x5x</a:t>
            </a:r>
            <a:r>
              <a:rPr lang="en-US" altLang="zh-CN" sz="2400" b="0" i="0" u="none" strike="noStrike" baseline="0" dirty="0" smtClean="0">
                <a:solidFill>
                  <a:schemeClr val="accent1">
                    <a:lumMod val="75000"/>
                  </a:schemeClr>
                </a:solidFill>
              </a:rPr>
              <a:t>3</a:t>
            </a:r>
            <a:r>
              <a:rPr lang="en-US" altLang="zh-CN" sz="2400" b="0" i="0" u="none" strike="noStrike" baseline="0" dirty="0" smtClean="0"/>
              <a:t> filter</a:t>
            </a:r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7347044" y="4250835"/>
            <a:ext cx="455380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/>
              <a:t>Convolve </a:t>
            </a:r>
            <a:r>
              <a:rPr lang="en-US" altLang="zh-CN" sz="2000" dirty="0"/>
              <a:t>the filter with the image</a:t>
            </a:r>
          </a:p>
          <a:p>
            <a:r>
              <a:rPr lang="en-US" altLang="zh-CN" sz="2000" dirty="0"/>
              <a:t>i.e. “slide over the image spatially,</a:t>
            </a:r>
          </a:p>
          <a:p>
            <a:r>
              <a:rPr lang="en-US" altLang="zh-CN" sz="2000" dirty="0"/>
              <a:t>computing dot products</a:t>
            </a:r>
            <a:r>
              <a:rPr lang="en-US" altLang="zh-CN" dirty="0"/>
              <a:t>”</a:t>
            </a:r>
            <a:endParaRPr lang="zh-CN" altLang="en-US" dirty="0"/>
          </a:p>
        </p:txBody>
      </p:sp>
      <p:sp>
        <p:nvSpPr>
          <p:cNvPr id="13" name="立方体 12"/>
          <p:cNvSpPr/>
          <p:nvPr/>
        </p:nvSpPr>
        <p:spPr>
          <a:xfrm>
            <a:off x="6022033" y="3415121"/>
            <a:ext cx="464781" cy="1297379"/>
          </a:xfrm>
          <a:prstGeom prst="cube">
            <a:avLst>
              <a:gd name="adj" fmla="val 79839"/>
            </a:avLst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6869373" y="526408"/>
            <a:ext cx="370764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00FF"/>
                </a:solidFill>
              </a:rPr>
              <a:t>Filters always extend the full</a:t>
            </a:r>
          </a:p>
          <a:p>
            <a:r>
              <a:rPr lang="en-US" altLang="zh-CN" dirty="0">
                <a:solidFill>
                  <a:srgbClr val="0000FF"/>
                </a:solidFill>
              </a:rPr>
              <a:t>depth of the input volume</a:t>
            </a:r>
            <a:endParaRPr lang="zh-CN" altLang="en-US" dirty="0"/>
          </a:p>
        </p:txBody>
      </p:sp>
      <p:cxnSp>
        <p:nvCxnSpPr>
          <p:cNvPr id="19" name="直接箭头连接符 18"/>
          <p:cNvCxnSpPr>
            <a:stCxn id="14" idx="1"/>
          </p:cNvCxnSpPr>
          <p:nvPr/>
        </p:nvCxnSpPr>
        <p:spPr>
          <a:xfrm flipH="1">
            <a:off x="2892567" y="849574"/>
            <a:ext cx="3976806" cy="6016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>
            <a:stCxn id="14" idx="1"/>
            <a:endCxn id="11" idx="0"/>
          </p:cNvCxnSpPr>
          <p:nvPr/>
        </p:nvCxnSpPr>
        <p:spPr>
          <a:xfrm flipH="1">
            <a:off x="6106897" y="849574"/>
            <a:ext cx="762476" cy="19559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629651" y="376283"/>
            <a:ext cx="431092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400" b="0" i="0" u="none" strike="noStrike" baseline="0" dirty="0" smtClean="0"/>
              <a:t>Convolution Layer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52742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立方体 1"/>
          <p:cNvSpPr/>
          <p:nvPr/>
        </p:nvSpPr>
        <p:spPr>
          <a:xfrm>
            <a:off x="1815153" y="2115403"/>
            <a:ext cx="1323832" cy="3234519"/>
          </a:xfrm>
          <a:prstGeom prst="cube">
            <a:avLst>
              <a:gd name="adj" fmla="val 79839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立方体 2"/>
          <p:cNvSpPr/>
          <p:nvPr/>
        </p:nvSpPr>
        <p:spPr>
          <a:xfrm>
            <a:off x="2477069" y="3083972"/>
            <a:ext cx="464781" cy="1297379"/>
          </a:xfrm>
          <a:prstGeom prst="cube">
            <a:avLst>
              <a:gd name="adj" fmla="val 79839"/>
            </a:avLst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/>
          <p:cNvSpPr/>
          <p:nvPr/>
        </p:nvSpPr>
        <p:spPr>
          <a:xfrm>
            <a:off x="4623515" y="3515932"/>
            <a:ext cx="231820" cy="21672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接连接符 5"/>
          <p:cNvCxnSpPr>
            <a:stCxn id="3" idx="0"/>
            <a:endCxn id="4" idx="2"/>
          </p:cNvCxnSpPr>
          <p:nvPr/>
        </p:nvCxnSpPr>
        <p:spPr>
          <a:xfrm>
            <a:off x="2894998" y="3083972"/>
            <a:ext cx="1728517" cy="5403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>
            <a:stCxn id="3" idx="1"/>
          </p:cNvCxnSpPr>
          <p:nvPr/>
        </p:nvCxnSpPr>
        <p:spPr>
          <a:xfrm>
            <a:off x="2523921" y="3455049"/>
            <a:ext cx="2099594" cy="16924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>
            <a:stCxn id="3" idx="3"/>
            <a:endCxn id="4" idx="2"/>
          </p:cNvCxnSpPr>
          <p:nvPr/>
        </p:nvCxnSpPr>
        <p:spPr>
          <a:xfrm flipV="1">
            <a:off x="2523921" y="3624297"/>
            <a:ext cx="2099594" cy="7570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>
            <a:endCxn id="4" idx="2"/>
          </p:cNvCxnSpPr>
          <p:nvPr/>
        </p:nvCxnSpPr>
        <p:spPr>
          <a:xfrm flipV="1">
            <a:off x="2941850" y="3624297"/>
            <a:ext cx="1681665" cy="3710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3094564" y="3254964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>
                <a:latin typeface="ArialMT"/>
              </a:rPr>
              <a:t>32</a:t>
            </a:r>
            <a:endParaRPr lang="zh-CN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2526352" y="4677579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ArialMT"/>
              </a:rPr>
              <a:t>32</a:t>
            </a:r>
            <a:endParaRPr lang="zh-CN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1815153" y="5346531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ArialMT"/>
              </a:rPr>
              <a:t>3</a:t>
            </a:r>
            <a:endParaRPr lang="zh-CN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5273849" y="1884570"/>
            <a:ext cx="205601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</a:rPr>
              <a:t>32x32x3 image</a:t>
            </a:r>
            <a:endParaRPr lang="zh-CN" altLang="en-US" dirty="0"/>
          </a:p>
        </p:txBody>
      </p:sp>
      <p:sp>
        <p:nvSpPr>
          <p:cNvPr id="18" name="矩形 17"/>
          <p:cNvSpPr/>
          <p:nvPr/>
        </p:nvSpPr>
        <p:spPr>
          <a:xfrm>
            <a:off x="5350793" y="2407238"/>
            <a:ext cx="190776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rgbClr val="0000FF"/>
                </a:solidFill>
              </a:rPr>
              <a:t>5x5x3 </a:t>
            </a:r>
            <a:r>
              <a:rPr lang="en-US" altLang="zh-CN" sz="2400" dirty="0" smtClean="0">
                <a:solidFill>
                  <a:srgbClr val="0000FF"/>
                </a:solidFill>
              </a:rPr>
              <a:t>filter </a:t>
            </a:r>
            <a:r>
              <a:rPr lang="en-US" altLang="zh-CN" sz="2800" dirty="0" smtClean="0">
                <a:cs typeface="Times New Roman" panose="02020603050405020304" pitchFamily="18" charset="0"/>
              </a:rPr>
              <a:t>w</a:t>
            </a:r>
            <a:endParaRPr lang="zh-CN" altLang="en-US" sz="2000" dirty="0"/>
          </a:p>
        </p:txBody>
      </p:sp>
      <p:cxnSp>
        <p:nvCxnSpPr>
          <p:cNvPr id="20" name="直接箭头连接符 19"/>
          <p:cNvCxnSpPr>
            <a:stCxn id="17" idx="1"/>
          </p:cNvCxnSpPr>
          <p:nvPr/>
        </p:nvCxnSpPr>
        <p:spPr>
          <a:xfrm flipH="1">
            <a:off x="3510063" y="2115403"/>
            <a:ext cx="1763786" cy="21151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>
            <a:stCxn id="18" idx="1"/>
          </p:cNvCxnSpPr>
          <p:nvPr/>
        </p:nvCxnSpPr>
        <p:spPr>
          <a:xfrm flipH="1">
            <a:off x="2941851" y="2668848"/>
            <a:ext cx="2408942" cy="3957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/>
          <p:cNvSpPr/>
          <p:nvPr/>
        </p:nvSpPr>
        <p:spPr>
          <a:xfrm>
            <a:off x="5477080" y="3244334"/>
            <a:ext cx="11737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/>
              <a:t>1 number:</a:t>
            </a:r>
            <a:endParaRPr lang="zh-CN" altLang="en-US" dirty="0"/>
          </a:p>
        </p:txBody>
      </p:sp>
      <p:sp>
        <p:nvSpPr>
          <p:cNvPr id="26" name="矩形 25"/>
          <p:cNvSpPr/>
          <p:nvPr/>
        </p:nvSpPr>
        <p:spPr>
          <a:xfrm>
            <a:off x="5477080" y="3732661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2000" dirty="0"/>
              <a:t>the result of taking a dot product between the</a:t>
            </a:r>
          </a:p>
          <a:p>
            <a:r>
              <a:rPr lang="en-US" altLang="zh-CN" sz="2000" dirty="0"/>
              <a:t>filter and a small 5x5x3 chunk of the image</a:t>
            </a:r>
          </a:p>
          <a:p>
            <a:r>
              <a:rPr lang="fr-FR" altLang="zh-CN" sz="2000" dirty="0"/>
              <a:t>(i.e. 5*5*3 = 75-dimensional dot product + bias)</a:t>
            </a:r>
            <a:endParaRPr lang="zh-CN" altLang="en-US" sz="2000" dirty="0"/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1218" y="4962956"/>
            <a:ext cx="1590476" cy="495238"/>
          </a:xfrm>
          <a:prstGeom prst="rect">
            <a:avLst/>
          </a:prstGeom>
        </p:spPr>
      </p:pic>
      <p:cxnSp>
        <p:nvCxnSpPr>
          <p:cNvPr id="29" name="直接箭头连接符 28"/>
          <p:cNvCxnSpPr>
            <a:stCxn id="25" idx="1"/>
          </p:cNvCxnSpPr>
          <p:nvPr/>
        </p:nvCxnSpPr>
        <p:spPr>
          <a:xfrm flipH="1">
            <a:off x="4945488" y="3429000"/>
            <a:ext cx="531592" cy="1846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/>
          <p:cNvSpPr/>
          <p:nvPr/>
        </p:nvSpPr>
        <p:spPr>
          <a:xfrm>
            <a:off x="629651" y="376283"/>
            <a:ext cx="431092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400" b="0" i="0" u="none" strike="noStrike" baseline="0" dirty="0" smtClean="0"/>
              <a:t>Convolution Layer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006396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立方体 1"/>
          <p:cNvSpPr/>
          <p:nvPr/>
        </p:nvSpPr>
        <p:spPr>
          <a:xfrm>
            <a:off x="1815153" y="2115403"/>
            <a:ext cx="1323832" cy="3234519"/>
          </a:xfrm>
          <a:prstGeom prst="cube">
            <a:avLst>
              <a:gd name="adj" fmla="val 79839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立方体 2"/>
          <p:cNvSpPr/>
          <p:nvPr/>
        </p:nvSpPr>
        <p:spPr>
          <a:xfrm>
            <a:off x="2477069" y="3083972"/>
            <a:ext cx="464781" cy="1297379"/>
          </a:xfrm>
          <a:prstGeom prst="cube">
            <a:avLst>
              <a:gd name="adj" fmla="val 79839"/>
            </a:avLst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/>
          <p:cNvSpPr/>
          <p:nvPr/>
        </p:nvSpPr>
        <p:spPr>
          <a:xfrm>
            <a:off x="4623515" y="3515932"/>
            <a:ext cx="231820" cy="21672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" name="直接连接符 4"/>
          <p:cNvCxnSpPr>
            <a:stCxn id="3" idx="0"/>
            <a:endCxn id="4" idx="2"/>
          </p:cNvCxnSpPr>
          <p:nvPr/>
        </p:nvCxnSpPr>
        <p:spPr>
          <a:xfrm>
            <a:off x="2894998" y="3083972"/>
            <a:ext cx="1728517" cy="5403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>
            <a:stCxn id="3" idx="1"/>
          </p:cNvCxnSpPr>
          <p:nvPr/>
        </p:nvCxnSpPr>
        <p:spPr>
          <a:xfrm>
            <a:off x="2523921" y="3455049"/>
            <a:ext cx="2099594" cy="16924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>
            <a:stCxn id="3" idx="3"/>
            <a:endCxn id="4" idx="2"/>
          </p:cNvCxnSpPr>
          <p:nvPr/>
        </p:nvCxnSpPr>
        <p:spPr>
          <a:xfrm flipV="1">
            <a:off x="2523921" y="3624297"/>
            <a:ext cx="2099594" cy="7570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>
            <a:endCxn id="4" idx="2"/>
          </p:cNvCxnSpPr>
          <p:nvPr/>
        </p:nvCxnSpPr>
        <p:spPr>
          <a:xfrm flipV="1">
            <a:off x="2941850" y="3624297"/>
            <a:ext cx="1681665" cy="3710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3094564" y="3254964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>
                <a:latin typeface="ArialMT"/>
              </a:rPr>
              <a:t>32</a:t>
            </a:r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2526352" y="4677579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ArialMT"/>
              </a:rPr>
              <a:t>32</a:t>
            </a:r>
            <a:endParaRPr lang="zh-CN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1815153" y="5346531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ArialMT"/>
              </a:rPr>
              <a:t>3</a:t>
            </a:r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5273849" y="1884570"/>
            <a:ext cx="205601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</a:rPr>
              <a:t>32x32x3 image</a:t>
            </a:r>
            <a:endParaRPr lang="zh-CN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5350793" y="2407238"/>
            <a:ext cx="158235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rgbClr val="0000FF"/>
                </a:solidFill>
              </a:rPr>
              <a:t>5x5x3 </a:t>
            </a:r>
            <a:r>
              <a:rPr lang="en-US" altLang="zh-CN" sz="2400" dirty="0" smtClean="0">
                <a:solidFill>
                  <a:srgbClr val="0000FF"/>
                </a:solidFill>
              </a:rPr>
              <a:t>filter</a:t>
            </a:r>
            <a:endParaRPr lang="zh-CN" altLang="en-US" sz="2000" dirty="0"/>
          </a:p>
        </p:txBody>
      </p:sp>
      <p:cxnSp>
        <p:nvCxnSpPr>
          <p:cNvPr id="15" name="直接箭头连接符 14"/>
          <p:cNvCxnSpPr>
            <a:stCxn id="13" idx="1"/>
          </p:cNvCxnSpPr>
          <p:nvPr/>
        </p:nvCxnSpPr>
        <p:spPr>
          <a:xfrm flipH="1">
            <a:off x="3510063" y="2115403"/>
            <a:ext cx="1763786" cy="21151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>
            <a:stCxn id="14" idx="1"/>
          </p:cNvCxnSpPr>
          <p:nvPr/>
        </p:nvCxnSpPr>
        <p:spPr>
          <a:xfrm flipH="1">
            <a:off x="2941851" y="2638071"/>
            <a:ext cx="2408942" cy="4265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立方体 20"/>
          <p:cNvSpPr/>
          <p:nvPr/>
        </p:nvSpPr>
        <p:spPr>
          <a:xfrm>
            <a:off x="8128932" y="1884570"/>
            <a:ext cx="1298402" cy="3461961"/>
          </a:xfrm>
          <a:prstGeom prst="cube">
            <a:avLst>
              <a:gd name="adj" fmla="val 90794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9241377" y="1145724"/>
            <a:ext cx="16090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0000FF"/>
                </a:solidFill>
              </a:rPr>
              <a:t>activation map</a:t>
            </a:r>
            <a:endParaRPr lang="zh-CN" altLang="en-US" dirty="0"/>
          </a:p>
        </p:txBody>
      </p:sp>
      <p:sp>
        <p:nvSpPr>
          <p:cNvPr id="23" name="矩形 22"/>
          <p:cNvSpPr/>
          <p:nvPr/>
        </p:nvSpPr>
        <p:spPr>
          <a:xfrm>
            <a:off x="9477994" y="2509059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ArialMT"/>
              </a:rPr>
              <a:t>28</a:t>
            </a:r>
            <a:endParaRPr lang="zh-CN" altLang="en-US" dirty="0"/>
          </a:p>
        </p:txBody>
      </p:sp>
      <p:sp>
        <p:nvSpPr>
          <p:cNvPr id="24" name="矩形 23"/>
          <p:cNvSpPr/>
          <p:nvPr/>
        </p:nvSpPr>
        <p:spPr>
          <a:xfrm>
            <a:off x="8778133" y="4839849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ArialMT"/>
              </a:rPr>
              <a:t>28</a:t>
            </a:r>
            <a:endParaRPr lang="zh-CN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7899017" y="5394656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ArialMT"/>
              </a:rPr>
              <a:t>1</a:t>
            </a:r>
            <a:endParaRPr lang="zh-CN" altLang="en-US" dirty="0"/>
          </a:p>
        </p:txBody>
      </p:sp>
      <p:sp>
        <p:nvSpPr>
          <p:cNvPr id="26" name="矩形 25"/>
          <p:cNvSpPr/>
          <p:nvPr/>
        </p:nvSpPr>
        <p:spPr>
          <a:xfrm>
            <a:off x="4670367" y="3732661"/>
            <a:ext cx="307805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/>
              <a:t>convolve (slide) over all</a:t>
            </a:r>
          </a:p>
          <a:p>
            <a:r>
              <a:rPr lang="en-US" altLang="zh-CN" sz="2000" dirty="0"/>
              <a:t>spatial locations</a:t>
            </a:r>
            <a:endParaRPr lang="zh-CN" altLang="en-US" sz="2000" dirty="0"/>
          </a:p>
        </p:txBody>
      </p:sp>
      <p:cxnSp>
        <p:nvCxnSpPr>
          <p:cNvPr id="28" name="直接箭头连接符 27"/>
          <p:cNvCxnSpPr/>
          <p:nvPr/>
        </p:nvCxnSpPr>
        <p:spPr>
          <a:xfrm>
            <a:off x="5009882" y="3624296"/>
            <a:ext cx="227956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629651" y="376283"/>
            <a:ext cx="431092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400" b="0" i="0" u="none" strike="noStrike" baseline="0" dirty="0" smtClean="0"/>
              <a:t>Convolution Layer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413693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立方体 1"/>
          <p:cNvSpPr/>
          <p:nvPr/>
        </p:nvSpPr>
        <p:spPr>
          <a:xfrm>
            <a:off x="1815153" y="2115403"/>
            <a:ext cx="1323832" cy="3234519"/>
          </a:xfrm>
          <a:prstGeom prst="cube">
            <a:avLst>
              <a:gd name="adj" fmla="val 79839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立方体 2"/>
          <p:cNvSpPr/>
          <p:nvPr/>
        </p:nvSpPr>
        <p:spPr>
          <a:xfrm>
            <a:off x="2477069" y="3083972"/>
            <a:ext cx="464781" cy="1297379"/>
          </a:xfrm>
          <a:prstGeom prst="cube">
            <a:avLst>
              <a:gd name="adj" fmla="val 79839"/>
            </a:avLst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/>
          <p:cNvSpPr/>
          <p:nvPr/>
        </p:nvSpPr>
        <p:spPr>
          <a:xfrm>
            <a:off x="4623515" y="3515932"/>
            <a:ext cx="231820" cy="21672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" name="直接连接符 4"/>
          <p:cNvCxnSpPr>
            <a:stCxn id="3" idx="0"/>
            <a:endCxn id="4" idx="2"/>
          </p:cNvCxnSpPr>
          <p:nvPr/>
        </p:nvCxnSpPr>
        <p:spPr>
          <a:xfrm>
            <a:off x="2894998" y="3083972"/>
            <a:ext cx="1728517" cy="5403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>
            <a:stCxn id="3" idx="1"/>
          </p:cNvCxnSpPr>
          <p:nvPr/>
        </p:nvCxnSpPr>
        <p:spPr>
          <a:xfrm>
            <a:off x="2523921" y="3455049"/>
            <a:ext cx="2099594" cy="16924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>
            <a:stCxn id="3" idx="3"/>
            <a:endCxn id="4" idx="2"/>
          </p:cNvCxnSpPr>
          <p:nvPr/>
        </p:nvCxnSpPr>
        <p:spPr>
          <a:xfrm flipV="1">
            <a:off x="2523921" y="3624297"/>
            <a:ext cx="2099594" cy="7570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>
            <a:endCxn id="4" idx="2"/>
          </p:cNvCxnSpPr>
          <p:nvPr/>
        </p:nvCxnSpPr>
        <p:spPr>
          <a:xfrm flipV="1">
            <a:off x="2941850" y="3624297"/>
            <a:ext cx="1681665" cy="3710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3094564" y="3254964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>
                <a:latin typeface="ArialMT"/>
              </a:rPr>
              <a:t>32</a:t>
            </a:r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2526352" y="4677579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ArialMT"/>
              </a:rPr>
              <a:t>32</a:t>
            </a:r>
            <a:endParaRPr lang="zh-CN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1815153" y="5346531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ArialMT"/>
              </a:rPr>
              <a:t>3</a:t>
            </a:r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5273849" y="1884570"/>
            <a:ext cx="205601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</a:rPr>
              <a:t>32x32x3 image</a:t>
            </a:r>
            <a:endParaRPr lang="zh-CN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5350793" y="2407238"/>
            <a:ext cx="158235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rgbClr val="0000FF"/>
                </a:solidFill>
              </a:rPr>
              <a:t>5x5x3 </a:t>
            </a:r>
            <a:r>
              <a:rPr lang="en-US" altLang="zh-CN" sz="2400" dirty="0" smtClean="0">
                <a:solidFill>
                  <a:srgbClr val="0000FF"/>
                </a:solidFill>
              </a:rPr>
              <a:t>filter</a:t>
            </a:r>
            <a:endParaRPr lang="zh-CN" altLang="en-US" sz="2000" dirty="0"/>
          </a:p>
        </p:txBody>
      </p:sp>
      <p:cxnSp>
        <p:nvCxnSpPr>
          <p:cNvPr id="15" name="直接箭头连接符 14"/>
          <p:cNvCxnSpPr>
            <a:stCxn id="13" idx="1"/>
          </p:cNvCxnSpPr>
          <p:nvPr/>
        </p:nvCxnSpPr>
        <p:spPr>
          <a:xfrm flipH="1">
            <a:off x="3510063" y="2115403"/>
            <a:ext cx="1763786" cy="21151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>
            <a:stCxn id="14" idx="1"/>
          </p:cNvCxnSpPr>
          <p:nvPr/>
        </p:nvCxnSpPr>
        <p:spPr>
          <a:xfrm flipH="1">
            <a:off x="2941851" y="2638071"/>
            <a:ext cx="2408942" cy="4265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立方体 16"/>
          <p:cNvSpPr/>
          <p:nvPr/>
        </p:nvSpPr>
        <p:spPr>
          <a:xfrm>
            <a:off x="8363092" y="2221160"/>
            <a:ext cx="1064241" cy="3125371"/>
          </a:xfrm>
          <a:prstGeom prst="cube">
            <a:avLst>
              <a:gd name="adj" fmla="val 90794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9327446" y="1746071"/>
            <a:ext cx="16992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/>
              <a:t>activation maps</a:t>
            </a:r>
            <a:endParaRPr lang="zh-CN" altLang="en-US" dirty="0"/>
          </a:p>
        </p:txBody>
      </p:sp>
      <p:sp>
        <p:nvSpPr>
          <p:cNvPr id="19" name="矩形 18"/>
          <p:cNvSpPr/>
          <p:nvPr/>
        </p:nvSpPr>
        <p:spPr>
          <a:xfrm>
            <a:off x="9903076" y="2714640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ArialMT"/>
              </a:rPr>
              <a:t>28</a:t>
            </a:r>
            <a:endParaRPr lang="zh-CN" altLang="en-US" dirty="0"/>
          </a:p>
        </p:txBody>
      </p:sp>
      <p:sp>
        <p:nvSpPr>
          <p:cNvPr id="20" name="矩形 19"/>
          <p:cNvSpPr/>
          <p:nvPr/>
        </p:nvSpPr>
        <p:spPr>
          <a:xfrm>
            <a:off x="9484087" y="4682084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ArialMT"/>
              </a:rPr>
              <a:t>28</a:t>
            </a:r>
            <a:endParaRPr lang="zh-CN" altLang="en-US" dirty="0"/>
          </a:p>
        </p:txBody>
      </p:sp>
      <p:sp>
        <p:nvSpPr>
          <p:cNvPr id="21" name="矩形 20"/>
          <p:cNvSpPr/>
          <p:nvPr/>
        </p:nvSpPr>
        <p:spPr>
          <a:xfrm>
            <a:off x="8363093" y="5384245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latin typeface="ArialMT"/>
              </a:rPr>
              <a:t>2</a:t>
            </a:r>
            <a:endParaRPr lang="zh-CN" altLang="en-US" dirty="0"/>
          </a:p>
        </p:txBody>
      </p:sp>
      <p:sp>
        <p:nvSpPr>
          <p:cNvPr id="22" name="矩形 21"/>
          <p:cNvSpPr/>
          <p:nvPr/>
        </p:nvSpPr>
        <p:spPr>
          <a:xfrm>
            <a:off x="4670367" y="3732661"/>
            <a:ext cx="307805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/>
              <a:t>convolve (slide) over all</a:t>
            </a:r>
          </a:p>
          <a:p>
            <a:r>
              <a:rPr lang="en-US" altLang="zh-CN" sz="2000" dirty="0"/>
              <a:t>spatial locations</a:t>
            </a:r>
            <a:endParaRPr lang="zh-CN" altLang="en-US" sz="2000" dirty="0"/>
          </a:p>
        </p:txBody>
      </p:sp>
      <p:cxnSp>
        <p:nvCxnSpPr>
          <p:cNvPr id="23" name="直接箭头连接符 22"/>
          <p:cNvCxnSpPr/>
          <p:nvPr/>
        </p:nvCxnSpPr>
        <p:spPr>
          <a:xfrm>
            <a:off x="5009882" y="3624296"/>
            <a:ext cx="283382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立方体 23"/>
          <p:cNvSpPr/>
          <p:nvPr/>
        </p:nvSpPr>
        <p:spPr>
          <a:xfrm>
            <a:off x="8724550" y="2221160"/>
            <a:ext cx="1205792" cy="3125370"/>
          </a:xfrm>
          <a:prstGeom prst="cube">
            <a:avLst>
              <a:gd name="adj" fmla="val 90794"/>
            </a:avLst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6749330" y="761003"/>
            <a:ext cx="39504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rgbClr val="000000"/>
                </a:solidFill>
              </a:rPr>
              <a:t>consider a second, </a:t>
            </a:r>
            <a:r>
              <a:rPr lang="en-US" altLang="zh-CN" sz="2400" dirty="0">
                <a:solidFill>
                  <a:srgbClr val="38761D"/>
                </a:solidFill>
              </a:rPr>
              <a:t>green </a:t>
            </a:r>
            <a:r>
              <a:rPr lang="en-US" altLang="zh-CN" sz="2400" dirty="0">
                <a:solidFill>
                  <a:srgbClr val="000000"/>
                </a:solidFill>
              </a:rPr>
              <a:t>filter</a:t>
            </a:r>
            <a:endParaRPr lang="zh-CN" altLang="en-US" dirty="0"/>
          </a:p>
        </p:txBody>
      </p:sp>
      <p:sp>
        <p:nvSpPr>
          <p:cNvPr id="26" name="矩形 25"/>
          <p:cNvSpPr/>
          <p:nvPr/>
        </p:nvSpPr>
        <p:spPr>
          <a:xfrm>
            <a:off x="629651" y="376283"/>
            <a:ext cx="431092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400" b="0" i="0" u="none" strike="noStrike" baseline="0" dirty="0" smtClean="0"/>
              <a:t>Convolution Layer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120291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立方体 1"/>
          <p:cNvSpPr/>
          <p:nvPr/>
        </p:nvSpPr>
        <p:spPr>
          <a:xfrm>
            <a:off x="1815153" y="2115403"/>
            <a:ext cx="1323832" cy="3234519"/>
          </a:xfrm>
          <a:prstGeom prst="cube">
            <a:avLst>
              <a:gd name="adj" fmla="val 79839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3094564" y="3254964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>
                <a:latin typeface="ArialMT"/>
              </a:rPr>
              <a:t>32</a:t>
            </a:r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2526352" y="4677579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ArialMT"/>
              </a:rPr>
              <a:t>32</a:t>
            </a:r>
            <a:endParaRPr lang="zh-CN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1815153" y="5346531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ArialMT"/>
              </a:rPr>
              <a:t>3</a:t>
            </a:r>
            <a:endParaRPr lang="zh-CN" altLang="en-US" dirty="0"/>
          </a:p>
        </p:txBody>
      </p:sp>
      <p:sp>
        <p:nvSpPr>
          <p:cNvPr id="17" name="立方体 16"/>
          <p:cNvSpPr/>
          <p:nvPr/>
        </p:nvSpPr>
        <p:spPr>
          <a:xfrm>
            <a:off x="7899017" y="2206305"/>
            <a:ext cx="1528317" cy="3140226"/>
          </a:xfrm>
          <a:prstGeom prst="cube">
            <a:avLst>
              <a:gd name="adj" fmla="val 90794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9082250" y="5617085"/>
            <a:ext cx="16992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/>
              <a:t>activation maps</a:t>
            </a:r>
            <a:endParaRPr lang="zh-CN" altLang="en-US" dirty="0"/>
          </a:p>
        </p:txBody>
      </p:sp>
      <p:sp>
        <p:nvSpPr>
          <p:cNvPr id="19" name="矩形 18"/>
          <p:cNvSpPr/>
          <p:nvPr/>
        </p:nvSpPr>
        <p:spPr>
          <a:xfrm>
            <a:off x="9903076" y="2714640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ArialMT"/>
              </a:rPr>
              <a:t>28</a:t>
            </a:r>
            <a:endParaRPr lang="zh-CN" altLang="en-US" dirty="0"/>
          </a:p>
        </p:txBody>
      </p:sp>
      <p:sp>
        <p:nvSpPr>
          <p:cNvPr id="20" name="矩形 19"/>
          <p:cNvSpPr/>
          <p:nvPr/>
        </p:nvSpPr>
        <p:spPr>
          <a:xfrm>
            <a:off x="9516376" y="4668712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ArialMT"/>
              </a:rPr>
              <a:t>28</a:t>
            </a:r>
            <a:endParaRPr lang="zh-CN" altLang="en-US" dirty="0"/>
          </a:p>
        </p:txBody>
      </p:sp>
      <p:sp>
        <p:nvSpPr>
          <p:cNvPr id="21" name="矩形 20"/>
          <p:cNvSpPr/>
          <p:nvPr/>
        </p:nvSpPr>
        <p:spPr>
          <a:xfrm>
            <a:off x="8363093" y="5384245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latin typeface="ArialMT"/>
              </a:rPr>
              <a:t>6</a:t>
            </a:r>
            <a:endParaRPr lang="zh-CN" altLang="en-US" dirty="0"/>
          </a:p>
        </p:txBody>
      </p:sp>
      <p:cxnSp>
        <p:nvCxnSpPr>
          <p:cNvPr id="23" name="直接箭头连接符 22"/>
          <p:cNvCxnSpPr/>
          <p:nvPr/>
        </p:nvCxnSpPr>
        <p:spPr>
          <a:xfrm>
            <a:off x="4488306" y="3642507"/>
            <a:ext cx="227956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立方体 23"/>
          <p:cNvSpPr/>
          <p:nvPr/>
        </p:nvSpPr>
        <p:spPr>
          <a:xfrm>
            <a:off x="8060583" y="2206305"/>
            <a:ext cx="1528317" cy="3140077"/>
          </a:xfrm>
          <a:prstGeom prst="cube">
            <a:avLst>
              <a:gd name="adj" fmla="val 90794"/>
            </a:avLst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1697156" y="5986417"/>
            <a:ext cx="799468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/>
              <a:t>We stack these up to get a “new image” of size 28x28x6!</a:t>
            </a:r>
            <a:endParaRPr lang="zh-CN" altLang="en-US" dirty="0"/>
          </a:p>
        </p:txBody>
      </p:sp>
      <p:sp>
        <p:nvSpPr>
          <p:cNvPr id="27" name="矩形 26"/>
          <p:cNvSpPr/>
          <p:nvPr/>
        </p:nvSpPr>
        <p:spPr>
          <a:xfrm>
            <a:off x="835397" y="1250225"/>
            <a:ext cx="988597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/>
              <a:t>For example, if we </a:t>
            </a:r>
            <a:r>
              <a:rPr lang="en-US" altLang="zh-CN" sz="2400" dirty="0" smtClean="0"/>
              <a:t>have </a:t>
            </a:r>
            <a:r>
              <a:rPr lang="en-US" altLang="zh-CN" sz="2400" dirty="0"/>
              <a:t>6 </a:t>
            </a:r>
            <a:r>
              <a:rPr lang="en-US" altLang="zh-CN" sz="2400" dirty="0" smtClean="0"/>
              <a:t>5x5x3 </a:t>
            </a:r>
            <a:r>
              <a:rPr lang="en-US" altLang="zh-CN" sz="2400" dirty="0"/>
              <a:t>filters, we’ll get 6 separate activation </a:t>
            </a:r>
            <a:r>
              <a:rPr lang="en-US" altLang="zh-CN" sz="2400" dirty="0" smtClean="0"/>
              <a:t>maps</a:t>
            </a:r>
            <a:endParaRPr lang="zh-CN" altLang="en-US" sz="2000" dirty="0"/>
          </a:p>
        </p:txBody>
      </p:sp>
      <p:sp>
        <p:nvSpPr>
          <p:cNvPr id="28" name="矩形 27"/>
          <p:cNvSpPr/>
          <p:nvPr/>
        </p:nvSpPr>
        <p:spPr>
          <a:xfrm>
            <a:off x="4445630" y="3735879"/>
            <a:ext cx="18739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Convolution Layer</a:t>
            </a:r>
            <a:endParaRPr lang="zh-CN" altLang="en-US" dirty="0"/>
          </a:p>
        </p:txBody>
      </p:sp>
      <p:sp>
        <p:nvSpPr>
          <p:cNvPr id="29" name="立方体 28"/>
          <p:cNvSpPr/>
          <p:nvPr/>
        </p:nvSpPr>
        <p:spPr>
          <a:xfrm>
            <a:off x="8222564" y="2206305"/>
            <a:ext cx="1528317" cy="3124063"/>
          </a:xfrm>
          <a:prstGeom prst="cube">
            <a:avLst>
              <a:gd name="adj" fmla="val 90794"/>
            </a:avLst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立方体 29"/>
          <p:cNvSpPr/>
          <p:nvPr/>
        </p:nvSpPr>
        <p:spPr>
          <a:xfrm>
            <a:off x="8374759" y="2206305"/>
            <a:ext cx="1528317" cy="3135255"/>
          </a:xfrm>
          <a:prstGeom prst="cube">
            <a:avLst>
              <a:gd name="adj" fmla="val 90794"/>
            </a:avLst>
          </a:prstGeom>
          <a:solidFill>
            <a:schemeClr val="accent4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立方体 30"/>
          <p:cNvSpPr/>
          <p:nvPr/>
        </p:nvSpPr>
        <p:spPr>
          <a:xfrm>
            <a:off x="8552843" y="2206305"/>
            <a:ext cx="1528317" cy="3144311"/>
          </a:xfrm>
          <a:prstGeom prst="cube">
            <a:avLst>
              <a:gd name="adj" fmla="val 90794"/>
            </a:avLst>
          </a:prstGeom>
          <a:solidFill>
            <a:schemeClr val="accent3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立方体 31"/>
          <p:cNvSpPr/>
          <p:nvPr/>
        </p:nvSpPr>
        <p:spPr>
          <a:xfrm>
            <a:off x="8752218" y="2206305"/>
            <a:ext cx="1528317" cy="3144311"/>
          </a:xfrm>
          <a:prstGeom prst="cube">
            <a:avLst>
              <a:gd name="adj" fmla="val 90794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 32"/>
          <p:cNvSpPr/>
          <p:nvPr/>
        </p:nvSpPr>
        <p:spPr>
          <a:xfrm>
            <a:off x="10221985" y="2479178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ArialMT"/>
              </a:rPr>
              <a:t>28</a:t>
            </a:r>
            <a:endParaRPr lang="zh-CN" altLang="en-US" dirty="0"/>
          </a:p>
        </p:txBody>
      </p:sp>
      <p:sp>
        <p:nvSpPr>
          <p:cNvPr id="22" name="矩形 21"/>
          <p:cNvSpPr/>
          <p:nvPr/>
        </p:nvSpPr>
        <p:spPr>
          <a:xfrm>
            <a:off x="629651" y="376283"/>
            <a:ext cx="431092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400" b="0" i="0" u="none" strike="noStrike" baseline="0" dirty="0" smtClean="0"/>
              <a:t>Convolution Layer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576583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立方体 1"/>
          <p:cNvSpPr/>
          <p:nvPr/>
        </p:nvSpPr>
        <p:spPr>
          <a:xfrm>
            <a:off x="874995" y="2445509"/>
            <a:ext cx="1323832" cy="3234519"/>
          </a:xfrm>
          <a:prstGeom prst="cube">
            <a:avLst>
              <a:gd name="adj" fmla="val 79839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2154406" y="3585070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>
                <a:latin typeface="ArialMT"/>
              </a:rPr>
              <a:t>32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1586194" y="5007685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ArialMT"/>
              </a:rPr>
              <a:t>32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874995" y="5676637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ArialMT"/>
              </a:rPr>
              <a:t>3</a:t>
            </a:r>
            <a:endParaRPr lang="zh-CN" altLang="en-US" dirty="0"/>
          </a:p>
        </p:txBody>
      </p:sp>
      <p:cxnSp>
        <p:nvCxnSpPr>
          <p:cNvPr id="11" name="直接箭头连接符 10"/>
          <p:cNvCxnSpPr/>
          <p:nvPr/>
        </p:nvCxnSpPr>
        <p:spPr>
          <a:xfrm>
            <a:off x="2569904" y="4062768"/>
            <a:ext cx="83470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立方体 20"/>
          <p:cNvSpPr/>
          <p:nvPr/>
        </p:nvSpPr>
        <p:spPr>
          <a:xfrm>
            <a:off x="3849315" y="2445509"/>
            <a:ext cx="1323832" cy="3234519"/>
          </a:xfrm>
          <a:prstGeom prst="cube">
            <a:avLst>
              <a:gd name="adj" fmla="val 79839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676412" y="1442327"/>
            <a:ext cx="1056483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/>
              <a:t>Preview: </a:t>
            </a:r>
            <a:r>
              <a:rPr lang="en-US" altLang="zh-CN" sz="2400" dirty="0"/>
              <a:t>ConvNet is a sequence of Convolution Layers, interspersed </a:t>
            </a:r>
            <a:r>
              <a:rPr lang="en-US" altLang="zh-CN" sz="2400" dirty="0" smtClean="0"/>
              <a:t>with </a:t>
            </a:r>
          </a:p>
          <a:p>
            <a:r>
              <a:rPr lang="en-US" altLang="zh-CN" sz="2400" dirty="0" smtClean="0"/>
              <a:t>activation </a:t>
            </a:r>
            <a:r>
              <a:rPr lang="en-US" altLang="zh-CN" sz="2400" dirty="0"/>
              <a:t>functions</a:t>
            </a:r>
            <a:endParaRPr lang="zh-CN" altLang="en-US" sz="2400" dirty="0"/>
          </a:p>
        </p:txBody>
      </p:sp>
      <p:sp>
        <p:nvSpPr>
          <p:cNvPr id="25" name="矩形 24"/>
          <p:cNvSpPr/>
          <p:nvPr/>
        </p:nvSpPr>
        <p:spPr>
          <a:xfrm>
            <a:off x="2569904" y="4269021"/>
            <a:ext cx="115051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0000"/>
                </a:solidFill>
              </a:rPr>
              <a:t>CONV,</a:t>
            </a:r>
          </a:p>
          <a:p>
            <a:r>
              <a:rPr lang="en-US" altLang="zh-CN" dirty="0" err="1">
                <a:solidFill>
                  <a:srgbClr val="000000"/>
                </a:solidFill>
              </a:rPr>
              <a:t>ReLU</a:t>
            </a:r>
            <a:endParaRPr lang="en-US" altLang="zh-CN" dirty="0">
              <a:solidFill>
                <a:srgbClr val="000000"/>
              </a:solidFill>
            </a:endParaRPr>
          </a:p>
          <a:p>
            <a:r>
              <a:rPr lang="en-US" altLang="zh-CN" dirty="0">
                <a:solidFill>
                  <a:srgbClr val="0000FF"/>
                </a:solidFill>
              </a:rPr>
              <a:t>e.g. 6</a:t>
            </a:r>
          </a:p>
          <a:p>
            <a:r>
              <a:rPr lang="en-US" altLang="zh-CN" dirty="0">
                <a:solidFill>
                  <a:srgbClr val="0000FF"/>
                </a:solidFill>
              </a:rPr>
              <a:t>5x5x3</a:t>
            </a:r>
          </a:p>
          <a:p>
            <a:r>
              <a:rPr lang="en-US" altLang="zh-CN" dirty="0">
                <a:solidFill>
                  <a:srgbClr val="0000FF"/>
                </a:solidFill>
              </a:rPr>
              <a:t>filters</a:t>
            </a:r>
            <a:endParaRPr lang="zh-CN" altLang="en-US" dirty="0"/>
          </a:p>
        </p:txBody>
      </p:sp>
      <p:sp>
        <p:nvSpPr>
          <p:cNvPr id="26" name="矩形 25"/>
          <p:cNvSpPr/>
          <p:nvPr/>
        </p:nvSpPr>
        <p:spPr>
          <a:xfrm>
            <a:off x="5173147" y="3465548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ArialMT"/>
              </a:rPr>
              <a:t>28</a:t>
            </a:r>
            <a:endParaRPr lang="zh-CN" altLang="en-US" dirty="0"/>
          </a:p>
        </p:txBody>
      </p:sp>
      <p:sp>
        <p:nvSpPr>
          <p:cNvPr id="27" name="矩形 26"/>
          <p:cNvSpPr/>
          <p:nvPr/>
        </p:nvSpPr>
        <p:spPr>
          <a:xfrm>
            <a:off x="4584330" y="5007685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/>
              <a:t>28</a:t>
            </a:r>
            <a:endParaRPr lang="zh-CN" altLang="en-US" dirty="0"/>
          </a:p>
        </p:txBody>
      </p:sp>
      <p:sp>
        <p:nvSpPr>
          <p:cNvPr id="28" name="矩形 27"/>
          <p:cNvSpPr/>
          <p:nvPr/>
        </p:nvSpPr>
        <p:spPr>
          <a:xfrm>
            <a:off x="3883745" y="5676637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ArialMT"/>
              </a:rPr>
              <a:t>6</a:t>
            </a:r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629651" y="376283"/>
            <a:ext cx="431092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400" b="0" i="0" u="none" strike="noStrike" baseline="0" dirty="0" smtClean="0"/>
              <a:t>Convolution Layer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68396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立方体 1"/>
          <p:cNvSpPr/>
          <p:nvPr/>
        </p:nvSpPr>
        <p:spPr>
          <a:xfrm>
            <a:off x="874995" y="2369554"/>
            <a:ext cx="1323832" cy="3234519"/>
          </a:xfrm>
          <a:prstGeom prst="cube">
            <a:avLst>
              <a:gd name="adj" fmla="val 79839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2154406" y="3509115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>
                <a:latin typeface="ArialMT"/>
              </a:rPr>
              <a:t>32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1586194" y="4931730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ArialMT"/>
              </a:rPr>
              <a:t>32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874995" y="5600682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ArialMT"/>
              </a:rPr>
              <a:t>3</a:t>
            </a:r>
            <a:endParaRPr lang="zh-CN" altLang="en-US" dirty="0"/>
          </a:p>
        </p:txBody>
      </p:sp>
      <p:cxnSp>
        <p:nvCxnSpPr>
          <p:cNvPr id="6" name="直接箭头连接符 5"/>
          <p:cNvCxnSpPr/>
          <p:nvPr/>
        </p:nvCxnSpPr>
        <p:spPr>
          <a:xfrm>
            <a:off x="2569904" y="3986813"/>
            <a:ext cx="83470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立方体 6"/>
          <p:cNvSpPr/>
          <p:nvPr/>
        </p:nvSpPr>
        <p:spPr>
          <a:xfrm>
            <a:off x="3849315" y="2369554"/>
            <a:ext cx="1323832" cy="3234519"/>
          </a:xfrm>
          <a:prstGeom prst="cube">
            <a:avLst>
              <a:gd name="adj" fmla="val 79839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676412" y="1404844"/>
            <a:ext cx="1052820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/>
              <a:t>Preview: </a:t>
            </a:r>
            <a:r>
              <a:rPr lang="en-US" altLang="zh-CN" sz="2400" dirty="0"/>
              <a:t>ConvNet is a sequence of Convolutional Layers, interspersed with</a:t>
            </a:r>
          </a:p>
          <a:p>
            <a:r>
              <a:rPr lang="en-US" altLang="zh-CN" sz="2400" dirty="0"/>
              <a:t>activation functions</a:t>
            </a:r>
            <a:endParaRPr lang="zh-CN" altLang="en-US" sz="2400" dirty="0"/>
          </a:p>
        </p:txBody>
      </p:sp>
      <p:sp>
        <p:nvSpPr>
          <p:cNvPr id="9" name="矩形 8"/>
          <p:cNvSpPr/>
          <p:nvPr/>
        </p:nvSpPr>
        <p:spPr>
          <a:xfrm>
            <a:off x="2569904" y="4193066"/>
            <a:ext cx="115051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0000"/>
                </a:solidFill>
              </a:rPr>
              <a:t>CONV,</a:t>
            </a:r>
          </a:p>
          <a:p>
            <a:r>
              <a:rPr lang="en-US" altLang="zh-CN" dirty="0" err="1">
                <a:solidFill>
                  <a:srgbClr val="000000"/>
                </a:solidFill>
              </a:rPr>
              <a:t>ReLU</a:t>
            </a:r>
            <a:endParaRPr lang="en-US" altLang="zh-CN" dirty="0">
              <a:solidFill>
                <a:srgbClr val="000000"/>
              </a:solidFill>
            </a:endParaRPr>
          </a:p>
          <a:p>
            <a:r>
              <a:rPr lang="en-US" altLang="zh-CN" dirty="0">
                <a:solidFill>
                  <a:srgbClr val="0000FF"/>
                </a:solidFill>
              </a:rPr>
              <a:t>e.g. 6</a:t>
            </a:r>
          </a:p>
          <a:p>
            <a:r>
              <a:rPr lang="en-US" altLang="zh-CN" dirty="0">
                <a:solidFill>
                  <a:srgbClr val="0000FF"/>
                </a:solidFill>
              </a:rPr>
              <a:t>5x5x3</a:t>
            </a:r>
          </a:p>
          <a:p>
            <a:r>
              <a:rPr lang="en-US" altLang="zh-CN" dirty="0">
                <a:solidFill>
                  <a:srgbClr val="0000FF"/>
                </a:solidFill>
              </a:rPr>
              <a:t>filters</a:t>
            </a:r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5173147" y="3389593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ArialMT"/>
              </a:rPr>
              <a:t>28</a:t>
            </a:r>
            <a:endParaRPr lang="zh-CN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4584330" y="4931730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/>
              <a:t>28</a:t>
            </a:r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3883745" y="5600682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ArialMT"/>
              </a:rPr>
              <a:t>6</a:t>
            </a:r>
            <a:endParaRPr lang="zh-CN" altLang="en-US" dirty="0"/>
          </a:p>
        </p:txBody>
      </p:sp>
      <p:sp>
        <p:nvSpPr>
          <p:cNvPr id="13" name="立方体 12"/>
          <p:cNvSpPr/>
          <p:nvPr/>
        </p:nvSpPr>
        <p:spPr>
          <a:xfrm>
            <a:off x="7219899" y="2366163"/>
            <a:ext cx="1323832" cy="3234519"/>
          </a:xfrm>
          <a:prstGeom prst="cube">
            <a:avLst>
              <a:gd name="adj" fmla="val 79839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8543731" y="3404193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ArialMT"/>
              </a:rPr>
              <a:t>24</a:t>
            </a:r>
            <a:endParaRPr lang="zh-CN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7987507" y="4935172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ArialMT"/>
              </a:rPr>
              <a:t>24</a:t>
            </a:r>
            <a:endParaRPr lang="zh-CN" altLang="en-US" dirty="0"/>
          </a:p>
        </p:txBody>
      </p:sp>
      <p:sp>
        <p:nvSpPr>
          <p:cNvPr id="16" name="矩形 15"/>
          <p:cNvSpPr/>
          <p:nvPr/>
        </p:nvSpPr>
        <p:spPr>
          <a:xfrm>
            <a:off x="7219899" y="5638874"/>
            <a:ext cx="41549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latin typeface="ArialMT"/>
              </a:rPr>
              <a:t>10</a:t>
            </a:r>
            <a:endParaRPr lang="zh-CN" altLang="en-US" dirty="0"/>
          </a:p>
        </p:txBody>
      </p:sp>
      <p:cxnSp>
        <p:nvCxnSpPr>
          <p:cNvPr id="17" name="直接箭头连接符 16"/>
          <p:cNvCxnSpPr/>
          <p:nvPr/>
        </p:nvCxnSpPr>
        <p:spPr>
          <a:xfrm>
            <a:off x="5708695" y="3983422"/>
            <a:ext cx="83470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/>
          <p:cNvSpPr/>
          <p:nvPr/>
        </p:nvSpPr>
        <p:spPr>
          <a:xfrm>
            <a:off x="5676226" y="4193066"/>
            <a:ext cx="134891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0000"/>
                </a:solidFill>
              </a:rPr>
              <a:t>CONV,</a:t>
            </a:r>
          </a:p>
          <a:p>
            <a:r>
              <a:rPr lang="en-US" altLang="zh-CN" dirty="0" err="1">
                <a:solidFill>
                  <a:srgbClr val="000000"/>
                </a:solidFill>
              </a:rPr>
              <a:t>ReLU</a:t>
            </a:r>
            <a:endParaRPr lang="en-US" altLang="zh-CN" dirty="0">
              <a:solidFill>
                <a:srgbClr val="000000"/>
              </a:solidFill>
            </a:endParaRPr>
          </a:p>
          <a:p>
            <a:r>
              <a:rPr lang="en-US" altLang="zh-CN" dirty="0">
                <a:solidFill>
                  <a:srgbClr val="38761D"/>
                </a:solidFill>
              </a:rPr>
              <a:t>e.g. 10</a:t>
            </a:r>
          </a:p>
          <a:p>
            <a:r>
              <a:rPr lang="en-US" altLang="zh-CN" dirty="0">
                <a:solidFill>
                  <a:srgbClr val="38761D"/>
                </a:solidFill>
              </a:rPr>
              <a:t>5x5x</a:t>
            </a:r>
            <a:r>
              <a:rPr lang="en-US" altLang="zh-CN" b="1" dirty="0">
                <a:solidFill>
                  <a:srgbClr val="38761D"/>
                </a:solidFill>
              </a:rPr>
              <a:t>6</a:t>
            </a:r>
          </a:p>
          <a:p>
            <a:r>
              <a:rPr lang="en-US" altLang="zh-CN" dirty="0">
                <a:solidFill>
                  <a:srgbClr val="38761D"/>
                </a:solidFill>
              </a:rPr>
              <a:t>filters</a:t>
            </a:r>
            <a:endParaRPr lang="zh-CN" altLang="en-US" dirty="0"/>
          </a:p>
        </p:txBody>
      </p:sp>
      <p:sp>
        <p:nvSpPr>
          <p:cNvPr id="19" name="矩形 18"/>
          <p:cNvSpPr/>
          <p:nvPr/>
        </p:nvSpPr>
        <p:spPr>
          <a:xfrm>
            <a:off x="9282109" y="4285399"/>
            <a:ext cx="91890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CONV,</a:t>
            </a:r>
          </a:p>
          <a:p>
            <a:r>
              <a:rPr lang="en-US" altLang="zh-CN" dirty="0" err="1"/>
              <a:t>ReLU</a:t>
            </a:r>
            <a:endParaRPr lang="zh-CN" altLang="en-US" dirty="0"/>
          </a:p>
        </p:txBody>
      </p:sp>
      <p:cxnSp>
        <p:nvCxnSpPr>
          <p:cNvPr id="20" name="直接箭头连接符 19"/>
          <p:cNvCxnSpPr/>
          <p:nvPr/>
        </p:nvCxnSpPr>
        <p:spPr>
          <a:xfrm>
            <a:off x="9220227" y="3983422"/>
            <a:ext cx="83470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/>
          <p:cNvSpPr/>
          <p:nvPr/>
        </p:nvSpPr>
        <p:spPr>
          <a:xfrm>
            <a:off x="10283061" y="3773525"/>
            <a:ext cx="6463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latin typeface="ArialMT"/>
              </a:rPr>
              <a:t>….</a:t>
            </a:r>
            <a:endParaRPr lang="zh-CN" altLang="en-US" dirty="0"/>
          </a:p>
        </p:txBody>
      </p:sp>
      <p:sp>
        <p:nvSpPr>
          <p:cNvPr id="22" name="矩形 21"/>
          <p:cNvSpPr/>
          <p:nvPr/>
        </p:nvSpPr>
        <p:spPr>
          <a:xfrm>
            <a:off x="629651" y="376283"/>
            <a:ext cx="431092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400" b="0" i="0" u="none" strike="noStrike" baseline="0" dirty="0" smtClean="0"/>
              <a:t>Convolution Layer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809513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4080" y="1601991"/>
            <a:ext cx="8029428" cy="4859653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629651" y="376283"/>
            <a:ext cx="431092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400" b="0" i="0" u="none" strike="noStrike" baseline="0" dirty="0" smtClean="0"/>
              <a:t>Convolution Layer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481465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657198" y="1402772"/>
            <a:ext cx="4198137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200" dirty="0"/>
              <a:t>A closer look at spatial dimensions:</a:t>
            </a:r>
            <a:endParaRPr lang="zh-CN" altLang="en-US" dirty="0"/>
          </a:p>
        </p:txBody>
      </p:sp>
      <p:sp>
        <p:nvSpPr>
          <p:cNvPr id="3" name="立方体 2"/>
          <p:cNvSpPr/>
          <p:nvPr/>
        </p:nvSpPr>
        <p:spPr>
          <a:xfrm>
            <a:off x="1815153" y="2438566"/>
            <a:ext cx="1323832" cy="3234519"/>
          </a:xfrm>
          <a:prstGeom prst="cube">
            <a:avLst>
              <a:gd name="adj" fmla="val 79839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立方体 3"/>
          <p:cNvSpPr/>
          <p:nvPr/>
        </p:nvSpPr>
        <p:spPr>
          <a:xfrm>
            <a:off x="2477069" y="3407135"/>
            <a:ext cx="464781" cy="1297379"/>
          </a:xfrm>
          <a:prstGeom prst="cube">
            <a:avLst>
              <a:gd name="adj" fmla="val 79839"/>
            </a:avLst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4623515" y="3839095"/>
            <a:ext cx="231820" cy="21672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接连接符 5"/>
          <p:cNvCxnSpPr>
            <a:stCxn id="4" idx="0"/>
            <a:endCxn id="5" idx="2"/>
          </p:cNvCxnSpPr>
          <p:nvPr/>
        </p:nvCxnSpPr>
        <p:spPr>
          <a:xfrm>
            <a:off x="2894998" y="3407135"/>
            <a:ext cx="1728517" cy="5403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>
            <a:stCxn id="4" idx="1"/>
          </p:cNvCxnSpPr>
          <p:nvPr/>
        </p:nvCxnSpPr>
        <p:spPr>
          <a:xfrm>
            <a:off x="2523921" y="3778212"/>
            <a:ext cx="2099594" cy="16924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>
            <a:stCxn id="4" idx="3"/>
            <a:endCxn id="5" idx="2"/>
          </p:cNvCxnSpPr>
          <p:nvPr/>
        </p:nvCxnSpPr>
        <p:spPr>
          <a:xfrm flipV="1">
            <a:off x="2523921" y="3947460"/>
            <a:ext cx="2099594" cy="7570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>
            <a:endCxn id="5" idx="2"/>
          </p:cNvCxnSpPr>
          <p:nvPr/>
        </p:nvCxnSpPr>
        <p:spPr>
          <a:xfrm flipV="1">
            <a:off x="2941850" y="3947460"/>
            <a:ext cx="1681665" cy="3710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3094564" y="3578127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>
                <a:latin typeface="ArialMT"/>
              </a:rPr>
              <a:t>32</a:t>
            </a:r>
            <a:endParaRPr lang="zh-CN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2526352" y="5000742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ArialMT"/>
              </a:rPr>
              <a:t>32</a:t>
            </a:r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1815153" y="5669694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ArialMT"/>
              </a:rPr>
              <a:t>3</a:t>
            </a:r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5273849" y="2207733"/>
            <a:ext cx="205601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</a:rPr>
              <a:t>32x32x3 image</a:t>
            </a:r>
            <a:endParaRPr lang="zh-CN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5350793" y="2730401"/>
            <a:ext cx="158235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rgbClr val="0000FF"/>
                </a:solidFill>
              </a:rPr>
              <a:t>5x5x3 </a:t>
            </a:r>
            <a:r>
              <a:rPr lang="en-US" altLang="zh-CN" sz="2400" dirty="0" smtClean="0">
                <a:solidFill>
                  <a:srgbClr val="0000FF"/>
                </a:solidFill>
              </a:rPr>
              <a:t>filter</a:t>
            </a:r>
            <a:endParaRPr lang="zh-CN" altLang="en-US" sz="2000" dirty="0"/>
          </a:p>
        </p:txBody>
      </p:sp>
      <p:cxnSp>
        <p:nvCxnSpPr>
          <p:cNvPr id="15" name="直接箭头连接符 14"/>
          <p:cNvCxnSpPr>
            <a:stCxn id="13" idx="1"/>
          </p:cNvCxnSpPr>
          <p:nvPr/>
        </p:nvCxnSpPr>
        <p:spPr>
          <a:xfrm flipH="1">
            <a:off x="3510063" y="2438566"/>
            <a:ext cx="1763786" cy="21151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>
            <a:stCxn id="14" idx="1"/>
          </p:cNvCxnSpPr>
          <p:nvPr/>
        </p:nvCxnSpPr>
        <p:spPr>
          <a:xfrm flipH="1">
            <a:off x="2941851" y="2961234"/>
            <a:ext cx="2408942" cy="4265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立方体 16"/>
          <p:cNvSpPr/>
          <p:nvPr/>
        </p:nvSpPr>
        <p:spPr>
          <a:xfrm>
            <a:off x="8049058" y="2544323"/>
            <a:ext cx="1378276" cy="3125371"/>
          </a:xfrm>
          <a:prstGeom prst="cube">
            <a:avLst>
              <a:gd name="adj" fmla="val 90794"/>
            </a:avLst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9477994" y="2832222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ArialMT"/>
              </a:rPr>
              <a:t>28</a:t>
            </a:r>
            <a:endParaRPr lang="zh-CN" altLang="en-US" dirty="0"/>
          </a:p>
        </p:txBody>
      </p:sp>
      <p:sp>
        <p:nvSpPr>
          <p:cNvPr id="19" name="矩形 18"/>
          <p:cNvSpPr/>
          <p:nvPr/>
        </p:nvSpPr>
        <p:spPr>
          <a:xfrm>
            <a:off x="8672910" y="4816076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ArialMT"/>
              </a:rPr>
              <a:t>28</a:t>
            </a:r>
            <a:endParaRPr lang="zh-CN" altLang="en-US" dirty="0"/>
          </a:p>
        </p:txBody>
      </p:sp>
      <p:sp>
        <p:nvSpPr>
          <p:cNvPr id="20" name="矩形 19"/>
          <p:cNvSpPr/>
          <p:nvPr/>
        </p:nvSpPr>
        <p:spPr>
          <a:xfrm>
            <a:off x="7748976" y="5717819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ArialMT"/>
              </a:rPr>
              <a:t>1</a:t>
            </a:r>
            <a:endParaRPr lang="zh-CN" altLang="en-US" dirty="0"/>
          </a:p>
        </p:txBody>
      </p:sp>
      <p:sp>
        <p:nvSpPr>
          <p:cNvPr id="21" name="矩形 20"/>
          <p:cNvSpPr/>
          <p:nvPr/>
        </p:nvSpPr>
        <p:spPr>
          <a:xfrm>
            <a:off x="4670367" y="4055824"/>
            <a:ext cx="307805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/>
              <a:t>convolve (slide) over all</a:t>
            </a:r>
          </a:p>
          <a:p>
            <a:r>
              <a:rPr lang="en-US" altLang="zh-CN" sz="2000" dirty="0"/>
              <a:t>spatial locations</a:t>
            </a:r>
            <a:endParaRPr lang="zh-CN" altLang="en-US" sz="2000" dirty="0"/>
          </a:p>
        </p:txBody>
      </p:sp>
      <p:cxnSp>
        <p:nvCxnSpPr>
          <p:cNvPr id="22" name="直接箭头连接符 21"/>
          <p:cNvCxnSpPr/>
          <p:nvPr/>
        </p:nvCxnSpPr>
        <p:spPr>
          <a:xfrm>
            <a:off x="5009882" y="3947459"/>
            <a:ext cx="227956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/>
          <p:cNvSpPr/>
          <p:nvPr/>
        </p:nvSpPr>
        <p:spPr>
          <a:xfrm>
            <a:off x="8440365" y="1833659"/>
            <a:ext cx="16090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0000FF"/>
                </a:solidFill>
              </a:rPr>
              <a:t>activation map</a:t>
            </a:r>
            <a:endParaRPr lang="zh-CN" altLang="en-US" dirty="0"/>
          </a:p>
        </p:txBody>
      </p:sp>
      <p:sp>
        <p:nvSpPr>
          <p:cNvPr id="24" name="矩形 23"/>
          <p:cNvSpPr/>
          <p:nvPr/>
        </p:nvSpPr>
        <p:spPr>
          <a:xfrm>
            <a:off x="629651" y="376283"/>
            <a:ext cx="431092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400" b="0" i="0" u="none" strike="noStrike" baseline="0" dirty="0" smtClean="0"/>
              <a:t>Convolution Layer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54782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1334421" y="1102829"/>
            <a:ext cx="9546099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zh-CN" sz="3600" dirty="0" smtClean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600" b="1" dirty="0" smtClean="0">
                <a:solidFill>
                  <a:srgbClr val="000000"/>
                </a:solidFill>
                <a:latin typeface="Calibri" panose="020F0502020204030204" pitchFamily="34" charset="0"/>
              </a:rPr>
              <a:t>General concepts</a:t>
            </a:r>
          </a:p>
          <a:p>
            <a:pPr marL="914400" lvl="1" indent="-457200">
              <a:buFontTx/>
              <a:buChar char="–"/>
            </a:pPr>
            <a:r>
              <a:rPr lang="en-US" altLang="zh-CN" sz="3600" dirty="0">
                <a:latin typeface="Calibri" panose="020F0502020204030204" pitchFamily="34" charset="0"/>
              </a:rPr>
              <a:t>Perceptron; Neuron</a:t>
            </a:r>
            <a:r>
              <a:rPr lang="en-US" altLang="zh-CN" sz="3600" dirty="0" smtClean="0">
                <a:latin typeface="Calibri" panose="020F0502020204030204" pitchFamily="34" charset="0"/>
              </a:rPr>
              <a:t>; Activation </a:t>
            </a:r>
            <a:r>
              <a:rPr lang="en-US" altLang="zh-CN" sz="3600" dirty="0">
                <a:latin typeface="Calibri" panose="020F0502020204030204" pitchFamily="34" charset="0"/>
              </a:rPr>
              <a:t>function; </a:t>
            </a:r>
            <a:r>
              <a:rPr lang="en-US" altLang="zh-CN" sz="3600" dirty="0" smtClean="0">
                <a:latin typeface="Calibri" panose="020F0502020204030204" pitchFamily="34" charset="0"/>
              </a:rPr>
              <a:t>Feedforward NN, deep NN,...</a:t>
            </a:r>
            <a:endParaRPr lang="en-US" altLang="zh-CN" sz="3600" dirty="0">
              <a:latin typeface="Calibri" panose="020F0502020204030204" pitchFamily="34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altLang="zh-CN" sz="3600" dirty="0" smtClean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600" dirty="0" smtClean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</a:rPr>
              <a:t>Loss </a:t>
            </a:r>
            <a:r>
              <a:rPr lang="en-US" altLang="zh-CN" sz="3600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</a:rPr>
              <a:t>Functions and </a:t>
            </a:r>
            <a:r>
              <a:rPr lang="en-US" altLang="zh-CN" sz="3600" dirty="0" smtClean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</a:rPr>
              <a:t>Optimization</a:t>
            </a:r>
          </a:p>
          <a:p>
            <a:pPr marL="1028700" lvl="2" indent="-571500">
              <a:buFont typeface="Calibri" panose="020F0502020204030204" pitchFamily="34" charset="0"/>
              <a:buChar char="–"/>
            </a:pPr>
            <a:r>
              <a:rPr lang="en-US" altLang="zh-CN" sz="3600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</a:rPr>
              <a:t>Loss </a:t>
            </a:r>
            <a:r>
              <a:rPr lang="en-US" altLang="zh-CN" sz="3600" dirty="0" smtClean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</a:rPr>
              <a:t>Functions</a:t>
            </a:r>
          </a:p>
          <a:p>
            <a:pPr marL="1028700" lvl="2" indent="-571500">
              <a:buFont typeface="Calibri" panose="020F0502020204030204" pitchFamily="34" charset="0"/>
              <a:buChar char="–"/>
            </a:pPr>
            <a:r>
              <a:rPr lang="en-US" altLang="zh-CN" sz="3600" dirty="0" smtClean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</a:rPr>
              <a:t>Optimization</a:t>
            </a:r>
          </a:p>
          <a:p>
            <a:pPr marL="1485900" lvl="3" indent="-571500">
              <a:buFont typeface="Arial" panose="020B0604020202020204" pitchFamily="34" charset="0"/>
              <a:buChar char="•"/>
            </a:pPr>
            <a:r>
              <a:rPr lang="en-US" altLang="zh-CN" sz="3200" dirty="0" smtClean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</a:rPr>
              <a:t>Forward &amp; backward prop</a:t>
            </a:r>
          </a:p>
        </p:txBody>
      </p:sp>
      <p:sp>
        <p:nvSpPr>
          <p:cNvPr id="4" name="矩形 3">
            <a:extLst>
              <a:ext uri="{FF2B5EF4-FFF2-40B4-BE49-F238E27FC236}">
                <a16:creationId xmlns="" xmlns:a16="http://schemas.microsoft.com/office/drawing/2014/main" id="{80A79C47-C9A4-4A26-97FD-AED5FE4F6596}"/>
              </a:ext>
            </a:extLst>
          </p:cNvPr>
          <p:cNvSpPr/>
          <p:nvPr/>
        </p:nvSpPr>
        <p:spPr>
          <a:xfrm>
            <a:off x="1043495" y="475121"/>
            <a:ext cx="10882959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4400" dirty="0">
                <a:solidFill>
                  <a:srgbClr val="000000"/>
                </a:solidFill>
                <a:latin typeface="Calibri" panose="020F0502020204030204" pitchFamily="34" charset="0"/>
              </a:rPr>
              <a:t>Section </a:t>
            </a:r>
            <a:r>
              <a:rPr lang="en-US" altLang="zh-CN" sz="4400" dirty="0" smtClean="0">
                <a:solidFill>
                  <a:srgbClr val="000000"/>
                </a:solidFill>
                <a:latin typeface="Calibri" panose="020F0502020204030204" pitchFamily="34" charset="0"/>
              </a:rPr>
              <a:t>1-Introduction: </a:t>
            </a:r>
            <a:r>
              <a:rPr lang="en-US" altLang="zh-CN" sz="4400" dirty="0">
                <a:solidFill>
                  <a:srgbClr val="000000"/>
                </a:solidFill>
                <a:latin typeface="Calibri" panose="020F0502020204030204" pitchFamily="34" charset="0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3972196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248339" y="2540358"/>
            <a:ext cx="337855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/>
              <a:t>7x7 input (spatially)</a:t>
            </a:r>
          </a:p>
          <a:p>
            <a:r>
              <a:rPr lang="en-US" altLang="zh-CN" sz="2400" dirty="0"/>
              <a:t>assume 3x3 filter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400" y="2540358"/>
            <a:ext cx="3342857" cy="3352381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2107551" y="2078693"/>
            <a:ext cx="3385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latin typeface="ArialMT"/>
              </a:rPr>
              <a:t>7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3948257" y="4216548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ArialMT"/>
              </a:rPr>
              <a:t>7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629651" y="376283"/>
            <a:ext cx="431092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400" b="0" i="0" u="none" strike="noStrike" baseline="0" dirty="0" smtClean="0"/>
              <a:t>Convolution Layer</a:t>
            </a:r>
            <a:endParaRPr lang="zh-CN" altLang="en-US" sz="2400" dirty="0"/>
          </a:p>
        </p:txBody>
      </p:sp>
      <p:sp>
        <p:nvSpPr>
          <p:cNvPr id="8" name="矩形 7"/>
          <p:cNvSpPr/>
          <p:nvPr/>
        </p:nvSpPr>
        <p:spPr>
          <a:xfrm>
            <a:off x="657198" y="1402772"/>
            <a:ext cx="4198137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200" dirty="0"/>
              <a:t>A closer look at spatial dimensions: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37447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400" y="2540358"/>
            <a:ext cx="3342857" cy="3352381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2107551" y="2078693"/>
            <a:ext cx="3385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latin typeface="ArialMT"/>
              </a:rPr>
              <a:t>7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3948257" y="4216548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ArialMT"/>
              </a:rPr>
              <a:t>7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543" y="2540357"/>
            <a:ext cx="3285714" cy="3352381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629651" y="376283"/>
            <a:ext cx="431092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400" b="0" i="0" u="none" strike="noStrike" baseline="0" dirty="0" smtClean="0"/>
              <a:t>Convolution Layer</a:t>
            </a:r>
            <a:endParaRPr lang="zh-CN" altLang="en-US" sz="2400" dirty="0"/>
          </a:p>
        </p:txBody>
      </p:sp>
      <p:sp>
        <p:nvSpPr>
          <p:cNvPr id="9" name="矩形 8"/>
          <p:cNvSpPr/>
          <p:nvPr/>
        </p:nvSpPr>
        <p:spPr>
          <a:xfrm>
            <a:off x="4248339" y="2540358"/>
            <a:ext cx="337855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/>
              <a:t>7x7 input (spatially)</a:t>
            </a:r>
          </a:p>
          <a:p>
            <a:r>
              <a:rPr lang="en-US" altLang="zh-CN" sz="2400" dirty="0"/>
              <a:t>assume 3x3 filter</a:t>
            </a:r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657198" y="1402772"/>
            <a:ext cx="4198137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200" dirty="0"/>
              <a:t>A closer look at spatial dimensions: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74183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400" y="2540358"/>
            <a:ext cx="3342857" cy="3352381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2107551" y="2078693"/>
            <a:ext cx="3385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latin typeface="ArialMT"/>
              </a:rPr>
              <a:t>7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3948257" y="4216548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ArialMT"/>
              </a:rPr>
              <a:t>7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543" y="2540357"/>
            <a:ext cx="3285714" cy="335238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686" y="2568929"/>
            <a:ext cx="3228571" cy="3323809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4248339" y="2540358"/>
            <a:ext cx="337855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/>
              <a:t>7x7 input (spatially)</a:t>
            </a:r>
          </a:p>
          <a:p>
            <a:r>
              <a:rPr lang="en-US" altLang="zh-CN" sz="2400" dirty="0"/>
              <a:t>assume 3x3 filter</a:t>
            </a:r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629651" y="376283"/>
            <a:ext cx="431092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400" b="0" i="0" u="none" strike="noStrike" baseline="0" dirty="0" smtClean="0"/>
              <a:t>Convolution Layer</a:t>
            </a:r>
            <a:endParaRPr lang="zh-CN" altLang="en-US" sz="2400" dirty="0"/>
          </a:p>
        </p:txBody>
      </p:sp>
      <p:sp>
        <p:nvSpPr>
          <p:cNvPr id="13" name="矩形 12"/>
          <p:cNvSpPr/>
          <p:nvPr/>
        </p:nvSpPr>
        <p:spPr>
          <a:xfrm>
            <a:off x="657198" y="1402772"/>
            <a:ext cx="4198137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200" dirty="0"/>
              <a:t>A closer look at spatial dimensions: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97252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400" y="2540358"/>
            <a:ext cx="3342857" cy="3352381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2107551" y="2078693"/>
            <a:ext cx="3385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latin typeface="ArialMT"/>
              </a:rPr>
              <a:t>7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3948257" y="4216548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ArialMT"/>
              </a:rPr>
              <a:t>7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543" y="2540357"/>
            <a:ext cx="3285714" cy="335238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686" y="2568929"/>
            <a:ext cx="3228571" cy="3323809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4924" y="2568928"/>
            <a:ext cx="3238095" cy="3352381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4248339" y="2540358"/>
            <a:ext cx="337855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/>
              <a:t>7x7 input (spatially)</a:t>
            </a:r>
          </a:p>
          <a:p>
            <a:r>
              <a:rPr lang="en-US" altLang="zh-CN" sz="2400" dirty="0"/>
              <a:t>assume 3x3 filter</a:t>
            </a:r>
            <a:endParaRPr lang="zh-CN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629651" y="376283"/>
            <a:ext cx="431092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400" b="0" i="0" u="none" strike="noStrike" baseline="0" dirty="0" smtClean="0"/>
              <a:t>Convolution Layer</a:t>
            </a:r>
            <a:endParaRPr lang="zh-CN" altLang="en-US" sz="2400" dirty="0"/>
          </a:p>
        </p:txBody>
      </p:sp>
      <p:sp>
        <p:nvSpPr>
          <p:cNvPr id="12" name="矩形 11"/>
          <p:cNvSpPr/>
          <p:nvPr/>
        </p:nvSpPr>
        <p:spPr>
          <a:xfrm>
            <a:off x="657198" y="1402772"/>
            <a:ext cx="4198137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200" dirty="0"/>
              <a:t>A closer look at spatial dimensions: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93301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400" y="2540358"/>
            <a:ext cx="3342857" cy="3352381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2107551" y="2078693"/>
            <a:ext cx="3385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latin typeface="ArialMT"/>
              </a:rPr>
              <a:t>7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3948257" y="4216548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ArialMT"/>
              </a:rPr>
              <a:t>7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543" y="2540357"/>
            <a:ext cx="3285714" cy="335238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686" y="2568929"/>
            <a:ext cx="3228571" cy="3323809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4924" y="2568928"/>
            <a:ext cx="3238095" cy="335238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9210" y="2568927"/>
            <a:ext cx="3228571" cy="3314286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4248339" y="3939549"/>
            <a:ext cx="195758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/>
              <a:t>=&gt; 5x5 output</a:t>
            </a:r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4248339" y="2540358"/>
            <a:ext cx="337855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/>
              <a:t>7x7 input (spatially)</a:t>
            </a:r>
          </a:p>
          <a:p>
            <a:r>
              <a:rPr lang="en-US" altLang="zh-CN" sz="2400" dirty="0"/>
              <a:t>assume 3x3 filter</a:t>
            </a:r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629651" y="376283"/>
            <a:ext cx="431092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400" b="0" i="0" u="none" strike="noStrike" baseline="0" dirty="0" smtClean="0"/>
              <a:t>Convolution Layer</a:t>
            </a:r>
            <a:endParaRPr lang="zh-CN" altLang="en-US" sz="2400" dirty="0"/>
          </a:p>
        </p:txBody>
      </p:sp>
      <p:sp>
        <p:nvSpPr>
          <p:cNvPr id="14" name="矩形 13"/>
          <p:cNvSpPr/>
          <p:nvPr/>
        </p:nvSpPr>
        <p:spPr>
          <a:xfrm>
            <a:off x="657198" y="1402772"/>
            <a:ext cx="4198137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200" dirty="0"/>
              <a:t>A closer look at spatial dimensions: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66186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6102897" y="2587975"/>
            <a:ext cx="401989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/>
              <a:t>7x7 input (spatially)</a:t>
            </a:r>
          </a:p>
          <a:p>
            <a:r>
              <a:rPr lang="en-US" altLang="zh-CN" sz="2400" dirty="0"/>
              <a:t>assume 3x3 filter</a:t>
            </a:r>
          </a:p>
          <a:p>
            <a:r>
              <a:rPr lang="en-US" altLang="zh-CN" sz="2400" dirty="0"/>
              <a:t>applied </a:t>
            </a:r>
            <a:r>
              <a:rPr lang="en-US" altLang="zh-CN" sz="2400" b="1" dirty="0"/>
              <a:t>with stride 2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400" y="2540358"/>
            <a:ext cx="3342857" cy="3352381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2107551" y="2078693"/>
            <a:ext cx="3385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latin typeface="ArialMT"/>
              </a:rPr>
              <a:t>7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3948257" y="4216548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ArialMT"/>
              </a:rPr>
              <a:t>7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543" y="2540357"/>
            <a:ext cx="3285714" cy="335238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686" y="2568929"/>
            <a:ext cx="3228571" cy="3323809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4924" y="2568928"/>
            <a:ext cx="3238095" cy="335238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9210" y="2568927"/>
            <a:ext cx="3228571" cy="3314286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5399" y="2587975"/>
            <a:ext cx="3257143" cy="3314286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629651" y="376283"/>
            <a:ext cx="431092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400" b="0" i="0" u="none" strike="noStrike" baseline="0" dirty="0" smtClean="0"/>
              <a:t>Convolution Layer</a:t>
            </a:r>
            <a:endParaRPr lang="zh-CN" altLang="en-US" sz="2400" dirty="0"/>
          </a:p>
        </p:txBody>
      </p:sp>
      <p:sp>
        <p:nvSpPr>
          <p:cNvPr id="14" name="矩形 13"/>
          <p:cNvSpPr/>
          <p:nvPr/>
        </p:nvSpPr>
        <p:spPr>
          <a:xfrm>
            <a:off x="657198" y="1402772"/>
            <a:ext cx="4198137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200" dirty="0"/>
              <a:t>A closer look at spatial dimensions: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87361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400" y="2540358"/>
            <a:ext cx="3342857" cy="3352381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2107551" y="2078693"/>
            <a:ext cx="3385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latin typeface="ArialMT"/>
              </a:rPr>
              <a:t>7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3948257" y="4216548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ArialMT"/>
              </a:rPr>
              <a:t>7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543" y="2540357"/>
            <a:ext cx="3285714" cy="335238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686" y="2568929"/>
            <a:ext cx="3228571" cy="3323809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4924" y="2568928"/>
            <a:ext cx="3238095" cy="335238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9210" y="2568927"/>
            <a:ext cx="3228571" cy="3314286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5399" y="2587975"/>
            <a:ext cx="3257143" cy="3314286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5399" y="2597498"/>
            <a:ext cx="3238095" cy="3342857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6102897" y="2587975"/>
            <a:ext cx="401989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/>
              <a:t>7x7 input (spatially)</a:t>
            </a:r>
          </a:p>
          <a:p>
            <a:r>
              <a:rPr lang="en-US" altLang="zh-CN" sz="2400" dirty="0"/>
              <a:t>assume 3x3 filter</a:t>
            </a:r>
          </a:p>
          <a:p>
            <a:r>
              <a:rPr lang="en-US" altLang="zh-CN" sz="2400" dirty="0"/>
              <a:t>applied </a:t>
            </a:r>
            <a:r>
              <a:rPr lang="en-US" altLang="zh-CN" sz="2400" b="1" dirty="0"/>
              <a:t>with stride 2</a:t>
            </a:r>
            <a:endParaRPr lang="zh-CN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629651" y="376283"/>
            <a:ext cx="431092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400" b="0" i="0" u="none" strike="noStrike" baseline="0" dirty="0" smtClean="0"/>
              <a:t>Convolution Layer</a:t>
            </a:r>
            <a:endParaRPr lang="zh-CN" altLang="en-US" sz="2400" dirty="0"/>
          </a:p>
        </p:txBody>
      </p:sp>
      <p:sp>
        <p:nvSpPr>
          <p:cNvPr id="15" name="矩形 14"/>
          <p:cNvSpPr/>
          <p:nvPr/>
        </p:nvSpPr>
        <p:spPr>
          <a:xfrm>
            <a:off x="657198" y="1402772"/>
            <a:ext cx="4198137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200" dirty="0"/>
              <a:t>A closer look at spatial dimensions: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15437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400" y="2540358"/>
            <a:ext cx="3342857" cy="3352381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2107551" y="2078693"/>
            <a:ext cx="3385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latin typeface="ArialMT"/>
              </a:rPr>
              <a:t>7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3948257" y="4216548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ArialMT"/>
              </a:rPr>
              <a:t>7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543" y="2540357"/>
            <a:ext cx="3285714" cy="335238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686" y="2568929"/>
            <a:ext cx="3228571" cy="3323809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4924" y="2568928"/>
            <a:ext cx="3238095" cy="335238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9210" y="2568927"/>
            <a:ext cx="3228571" cy="3314286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5399" y="2587975"/>
            <a:ext cx="3257143" cy="3314286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5399" y="2597498"/>
            <a:ext cx="3238095" cy="3342857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4924" y="2626069"/>
            <a:ext cx="3266667" cy="3323809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6262288" y="3939548"/>
            <a:ext cx="205857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/>
              <a:t>=&gt; 3x3 output!</a:t>
            </a:r>
            <a:endParaRPr lang="zh-CN" altLang="en-US" dirty="0"/>
          </a:p>
        </p:txBody>
      </p:sp>
      <p:sp>
        <p:nvSpPr>
          <p:cNvPr id="18" name="矩形 17"/>
          <p:cNvSpPr/>
          <p:nvPr/>
        </p:nvSpPr>
        <p:spPr>
          <a:xfrm>
            <a:off x="6102897" y="2587975"/>
            <a:ext cx="401989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/>
              <a:t>7x7 input (spatially)</a:t>
            </a:r>
          </a:p>
          <a:p>
            <a:r>
              <a:rPr lang="en-US" altLang="zh-CN" sz="2400" dirty="0"/>
              <a:t>assume 3x3 filter</a:t>
            </a:r>
          </a:p>
          <a:p>
            <a:r>
              <a:rPr lang="en-US" altLang="zh-CN" sz="2400" dirty="0"/>
              <a:t>applied </a:t>
            </a:r>
            <a:r>
              <a:rPr lang="en-US" altLang="zh-CN" sz="2400" b="1" dirty="0"/>
              <a:t>with stride 2</a:t>
            </a:r>
            <a:endParaRPr lang="zh-CN" altLang="en-US" dirty="0"/>
          </a:p>
        </p:txBody>
      </p:sp>
      <p:sp>
        <p:nvSpPr>
          <p:cNvPr id="19" name="矩形 18"/>
          <p:cNvSpPr/>
          <p:nvPr/>
        </p:nvSpPr>
        <p:spPr>
          <a:xfrm>
            <a:off x="629651" y="376283"/>
            <a:ext cx="431092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400" b="0" i="0" u="none" strike="noStrike" baseline="0" dirty="0" smtClean="0"/>
              <a:t>Convolution Layer</a:t>
            </a:r>
            <a:endParaRPr lang="zh-CN" altLang="en-US" sz="2400" dirty="0"/>
          </a:p>
        </p:txBody>
      </p:sp>
      <p:sp>
        <p:nvSpPr>
          <p:cNvPr id="20" name="矩形 19"/>
          <p:cNvSpPr/>
          <p:nvPr/>
        </p:nvSpPr>
        <p:spPr>
          <a:xfrm>
            <a:off x="657198" y="1402772"/>
            <a:ext cx="4198137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200" dirty="0"/>
              <a:t>A closer look at spatial dimensions: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39862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400" y="2540358"/>
            <a:ext cx="3342857" cy="3352381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2107551" y="2078693"/>
            <a:ext cx="3385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latin typeface="ArialMT"/>
              </a:rPr>
              <a:t>7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3948257" y="4216548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ArialMT"/>
              </a:rPr>
              <a:t>7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543" y="2540357"/>
            <a:ext cx="3285714" cy="335238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686" y="2568929"/>
            <a:ext cx="3228571" cy="3323809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4924" y="2568928"/>
            <a:ext cx="3238095" cy="335238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9210" y="2568927"/>
            <a:ext cx="3228571" cy="3314286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5399" y="2587975"/>
            <a:ext cx="3257143" cy="3314286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5399" y="2597498"/>
            <a:ext cx="3238095" cy="3342857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4924" y="2626069"/>
            <a:ext cx="3266667" cy="3323809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3019" y="2607021"/>
            <a:ext cx="3285714" cy="3342857"/>
          </a:xfrm>
          <a:prstGeom prst="rect">
            <a:avLst/>
          </a:prstGeom>
        </p:spPr>
      </p:pic>
      <p:sp>
        <p:nvSpPr>
          <p:cNvPr id="19" name="矩形 18"/>
          <p:cNvSpPr/>
          <p:nvPr/>
        </p:nvSpPr>
        <p:spPr>
          <a:xfrm>
            <a:off x="6102897" y="2587975"/>
            <a:ext cx="401989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/>
              <a:t>7x7 input (spatially)</a:t>
            </a:r>
          </a:p>
          <a:p>
            <a:r>
              <a:rPr lang="en-US" altLang="zh-CN" sz="2400" dirty="0"/>
              <a:t>assume 3x3 filter</a:t>
            </a:r>
          </a:p>
          <a:p>
            <a:r>
              <a:rPr lang="en-US" altLang="zh-CN" sz="2400" dirty="0"/>
              <a:t>applied </a:t>
            </a:r>
            <a:r>
              <a:rPr lang="en-US" altLang="zh-CN" sz="2400" b="1" dirty="0"/>
              <a:t>with stride </a:t>
            </a:r>
            <a:r>
              <a:rPr lang="en-US" altLang="zh-CN" sz="2400" b="1" dirty="0" smtClean="0"/>
              <a:t>3</a:t>
            </a:r>
            <a:endParaRPr lang="zh-CN" altLang="en-US" dirty="0"/>
          </a:p>
        </p:txBody>
      </p:sp>
      <p:sp>
        <p:nvSpPr>
          <p:cNvPr id="20" name="矩形 19"/>
          <p:cNvSpPr/>
          <p:nvPr/>
        </p:nvSpPr>
        <p:spPr>
          <a:xfrm>
            <a:off x="629651" y="376283"/>
            <a:ext cx="431092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400" b="0" i="0" u="none" strike="noStrike" baseline="0" dirty="0" smtClean="0"/>
              <a:t>Convolution Layer</a:t>
            </a:r>
            <a:endParaRPr lang="zh-CN" altLang="en-US" sz="2400" dirty="0"/>
          </a:p>
        </p:txBody>
      </p:sp>
      <p:sp>
        <p:nvSpPr>
          <p:cNvPr id="21" name="矩形 20"/>
          <p:cNvSpPr/>
          <p:nvPr/>
        </p:nvSpPr>
        <p:spPr>
          <a:xfrm>
            <a:off x="657198" y="1402772"/>
            <a:ext cx="4198137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200" dirty="0"/>
              <a:t>A closer look at spatial dimensions: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32755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400" y="2540358"/>
            <a:ext cx="3342857" cy="3352381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2107551" y="2078693"/>
            <a:ext cx="3385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latin typeface="ArialMT"/>
              </a:rPr>
              <a:t>7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3948257" y="4216548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ArialMT"/>
              </a:rPr>
              <a:t>7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543" y="2540357"/>
            <a:ext cx="3285714" cy="335238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686" y="2568929"/>
            <a:ext cx="3228571" cy="3323809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4924" y="2568928"/>
            <a:ext cx="3238095" cy="335238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9210" y="2568927"/>
            <a:ext cx="3228571" cy="3314286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5399" y="2587975"/>
            <a:ext cx="3257143" cy="3314286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5399" y="2597498"/>
            <a:ext cx="3238095" cy="3342857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4924" y="2626069"/>
            <a:ext cx="3266667" cy="3323809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3019" y="2607021"/>
            <a:ext cx="3285714" cy="3342857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6096000" y="3985715"/>
            <a:ext cx="428437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rgbClr val="FF0000"/>
                </a:solidFill>
              </a:rPr>
              <a:t>doesn’t fit!</a:t>
            </a:r>
          </a:p>
          <a:p>
            <a:r>
              <a:rPr lang="en-US" altLang="zh-CN" sz="2400" dirty="0">
                <a:solidFill>
                  <a:srgbClr val="FF0000"/>
                </a:solidFill>
              </a:rPr>
              <a:t>cannot apply 3x3 filter on</a:t>
            </a:r>
          </a:p>
          <a:p>
            <a:r>
              <a:rPr lang="en-US" altLang="zh-CN" sz="2400" dirty="0">
                <a:solidFill>
                  <a:srgbClr val="FF0000"/>
                </a:solidFill>
              </a:rPr>
              <a:t>7x7 input with stride 3.</a:t>
            </a:r>
            <a:endParaRPr lang="zh-CN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6102897" y="2587975"/>
            <a:ext cx="401989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/>
              <a:t>7x7 input (spatially)</a:t>
            </a:r>
          </a:p>
          <a:p>
            <a:r>
              <a:rPr lang="en-US" altLang="zh-CN" sz="2400" dirty="0"/>
              <a:t>assume 3x3 filter</a:t>
            </a:r>
          </a:p>
          <a:p>
            <a:r>
              <a:rPr lang="en-US" altLang="zh-CN" sz="2400" dirty="0"/>
              <a:t>applied </a:t>
            </a:r>
            <a:r>
              <a:rPr lang="en-US" altLang="zh-CN" sz="2400" b="1" dirty="0"/>
              <a:t>with stride </a:t>
            </a:r>
            <a:r>
              <a:rPr lang="en-US" altLang="zh-CN" sz="2400" b="1" dirty="0" smtClean="0"/>
              <a:t>3 ?</a:t>
            </a:r>
            <a:endParaRPr lang="zh-CN" altLang="en-US" dirty="0"/>
          </a:p>
        </p:txBody>
      </p:sp>
      <p:sp>
        <p:nvSpPr>
          <p:cNvPr id="18" name="矩形 17"/>
          <p:cNvSpPr/>
          <p:nvPr/>
        </p:nvSpPr>
        <p:spPr>
          <a:xfrm>
            <a:off x="629651" y="376283"/>
            <a:ext cx="431092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400" b="0" i="0" u="none" strike="noStrike" baseline="0" dirty="0" smtClean="0"/>
              <a:t>Convolution Layer</a:t>
            </a:r>
            <a:endParaRPr lang="zh-CN" altLang="en-US" sz="2400" dirty="0"/>
          </a:p>
        </p:txBody>
      </p:sp>
      <p:sp>
        <p:nvSpPr>
          <p:cNvPr id="19" name="矩形 18"/>
          <p:cNvSpPr/>
          <p:nvPr/>
        </p:nvSpPr>
        <p:spPr>
          <a:xfrm>
            <a:off x="657198" y="1402772"/>
            <a:ext cx="4198137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200" dirty="0"/>
              <a:t>A closer look at spatial dimensions: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64251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Calibri" panose="020F0502020204030204" pitchFamily="34" charset="0"/>
              </a:rPr>
              <a:t>Perceptron</a:t>
            </a:r>
            <a:endParaRPr lang="en-US" dirty="0">
              <a:latin typeface="Calibri" panose="020F050202020403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</a:rPr>
              <a:t>Basic building block for </a:t>
            </a:r>
            <a:r>
              <a:rPr lang="en-US" dirty="0" smtClean="0">
                <a:latin typeface="Calibri" panose="020F0502020204030204" pitchFamily="34" charset="0"/>
              </a:rPr>
              <a:t>NN composition </a:t>
            </a:r>
            <a:r>
              <a:rPr lang="en-US" dirty="0">
                <a:latin typeface="Calibri" panose="020F0502020204030204" pitchFamily="34" charset="0"/>
              </a:rPr>
              <a:t>is a </a:t>
            </a:r>
            <a:r>
              <a:rPr lang="en-US" i="1" dirty="0" smtClean="0">
                <a:solidFill>
                  <a:srgbClr val="0070C0"/>
                </a:solidFill>
                <a:latin typeface="Calibri" panose="020F0502020204030204" pitchFamily="34" charset="0"/>
              </a:rPr>
              <a:t>perceptron</a:t>
            </a:r>
            <a:r>
              <a:rPr lang="en-US" dirty="0" smtClean="0">
                <a:latin typeface="Calibri" panose="020F0502020204030204" pitchFamily="34" charset="0"/>
              </a:rPr>
              <a:t> </a:t>
            </a:r>
            <a:r>
              <a:rPr lang="en-US" dirty="0">
                <a:latin typeface="Calibri" panose="020F0502020204030204" pitchFamily="34" charset="0"/>
              </a:rPr>
              <a:t>(Rosenblatt c.1960)</a:t>
            </a:r>
          </a:p>
          <a:p>
            <a:r>
              <a:rPr lang="en-US" dirty="0">
                <a:latin typeface="Calibri" panose="020F0502020204030204" pitchFamily="34" charset="0"/>
              </a:rPr>
              <a:t>Linear classifier – vector of weights </a:t>
            </a:r>
            <a:r>
              <a:rPr lang="en-US" b="1" i="1" dirty="0">
                <a:latin typeface="Calibri" panose="020F0502020204030204" pitchFamily="34" charset="0"/>
              </a:rPr>
              <a:t>w</a:t>
            </a:r>
            <a:r>
              <a:rPr lang="en-US" dirty="0">
                <a:latin typeface="Calibri" panose="020F0502020204030204" pitchFamily="34" charset="0"/>
              </a:rPr>
              <a:t> and a ‘bias’ </a:t>
            </a:r>
            <a:r>
              <a:rPr lang="en-US" i="1" dirty="0">
                <a:latin typeface="Calibri" panose="020F0502020204030204" pitchFamily="34" charset="0"/>
              </a:rPr>
              <a:t>b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3602" y="5667298"/>
            <a:ext cx="4838700" cy="8858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7703" y="5667299"/>
            <a:ext cx="2722855" cy="64460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7110666" y="3423518"/>
                <a:ext cx="1702646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0.3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2999" y="3423518"/>
                <a:ext cx="1738553" cy="553998"/>
              </a:xfrm>
              <a:prstGeom prst="rect">
                <a:avLst/>
              </a:prstGeom>
              <a:blipFill>
                <a:blip r:embed="rId5"/>
                <a:stretch>
                  <a:fillRect l="-5263" t="-2222" r="-702" b="-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Group 11"/>
          <p:cNvGrpSpPr/>
          <p:nvPr/>
        </p:nvGrpSpPr>
        <p:grpSpPr>
          <a:xfrm>
            <a:off x="3807716" y="3510080"/>
            <a:ext cx="5955453" cy="1721935"/>
            <a:chOff x="2855787" y="3510079"/>
            <a:chExt cx="4466590" cy="1721935"/>
          </a:xfrm>
        </p:grpSpPr>
        <p:sp>
          <p:nvSpPr>
            <p:cNvPr id="13" name="TextBox 12"/>
            <p:cNvSpPr txBox="1"/>
            <p:nvPr/>
          </p:nvSpPr>
          <p:spPr>
            <a:xfrm>
              <a:off x="5422062" y="4217158"/>
              <a:ext cx="19003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Output (binary)</a:t>
              </a:r>
            </a:p>
          </p:txBody>
        </p:sp>
        <p:sp>
          <p:nvSpPr>
            <p:cNvPr id="14" name="Oval 13"/>
            <p:cNvSpPr/>
            <p:nvPr/>
          </p:nvSpPr>
          <p:spPr>
            <a:xfrm>
              <a:off x="4082680" y="4053526"/>
              <a:ext cx="727090" cy="72709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>
              <a:off x="3242821" y="3817856"/>
              <a:ext cx="876692" cy="43363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>
              <a:endCxn id="14" idx="2"/>
            </p:cNvCxnSpPr>
            <p:nvPr/>
          </p:nvCxnSpPr>
          <p:spPr>
            <a:xfrm>
              <a:off x="3289111" y="4408227"/>
              <a:ext cx="793569" cy="884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 flipV="1">
              <a:off x="3242821" y="4586490"/>
              <a:ext cx="866009" cy="42979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>
              <a:stCxn id="14" idx="6"/>
            </p:cNvCxnSpPr>
            <p:nvPr/>
          </p:nvCxnSpPr>
          <p:spPr>
            <a:xfrm flipV="1">
              <a:off x="4809770" y="4411744"/>
              <a:ext cx="638923" cy="532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/>
                <p:cNvSpPr txBox="1"/>
                <p:nvPr/>
              </p:nvSpPr>
              <p:spPr>
                <a:xfrm>
                  <a:off x="2855787" y="3510079"/>
                  <a:ext cx="228861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19" name="TextBox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55787" y="3510079"/>
                  <a:ext cx="305147" cy="307777"/>
                </a:xfrm>
                <a:prstGeom prst="rect">
                  <a:avLst/>
                </a:prstGeom>
                <a:blipFill>
                  <a:blip r:embed="rId6"/>
                  <a:stretch>
                    <a:fillRect l="-9804" r="-5882" b="-16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/>
                <p:cNvSpPr txBox="1"/>
                <p:nvPr/>
              </p:nvSpPr>
              <p:spPr>
                <a:xfrm>
                  <a:off x="2858390" y="4217158"/>
                  <a:ext cx="233333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20" name="TextBox 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58390" y="4217158"/>
                  <a:ext cx="311111" cy="307777"/>
                </a:xfrm>
                <a:prstGeom prst="rect">
                  <a:avLst/>
                </a:prstGeom>
                <a:blipFill>
                  <a:blip r:embed="rId7"/>
                  <a:stretch>
                    <a:fillRect l="-11765" r="-7843" b="-16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/>
                <p:cNvSpPr txBox="1"/>
                <p:nvPr/>
              </p:nvSpPr>
              <p:spPr>
                <a:xfrm>
                  <a:off x="2868569" y="4924237"/>
                  <a:ext cx="233333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21" name="TextBox 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68569" y="4924237"/>
                  <a:ext cx="311111" cy="307777"/>
                </a:xfrm>
                <a:prstGeom prst="rect">
                  <a:avLst/>
                </a:prstGeom>
                <a:blipFill>
                  <a:blip r:embed="rId8"/>
                  <a:stretch>
                    <a:fillRect l="-11765" r="-7843" b="-16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9" name="Straight Arrow Connector 8"/>
          <p:cNvCxnSpPr/>
          <p:nvPr/>
        </p:nvCxnSpPr>
        <p:spPr>
          <a:xfrm flipH="1">
            <a:off x="5950424" y="3889613"/>
            <a:ext cx="941877" cy="5186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0404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860" y="2068711"/>
            <a:ext cx="3523809" cy="3647619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5984383" y="1963450"/>
            <a:ext cx="346871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/>
              <a:t>Output size:</a:t>
            </a:r>
          </a:p>
          <a:p>
            <a:r>
              <a:rPr lang="en-US" altLang="zh-CN" sz="2400" b="1" dirty="0"/>
              <a:t>(N - F) / stride + 1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5984383" y="3790478"/>
            <a:ext cx="565811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altLang="zh-CN" sz="2400" dirty="0"/>
              <a:t>e.g. N = 7, F = 3:</a:t>
            </a:r>
          </a:p>
          <a:p>
            <a:r>
              <a:rPr lang="en-US" altLang="zh-CN" sz="2400" dirty="0"/>
              <a:t>stride 1 =&gt; (7 - 3)/1 + 1 = 5</a:t>
            </a:r>
          </a:p>
          <a:p>
            <a:r>
              <a:rPr lang="en-US" altLang="zh-CN" sz="2400" dirty="0"/>
              <a:t>stride 2 =&gt; (7 - 3)/2 + 1 = 3</a:t>
            </a:r>
          </a:p>
          <a:p>
            <a:r>
              <a:rPr lang="en-US" altLang="zh-CN" sz="2400" dirty="0"/>
              <a:t>stride 3 =&gt; (7 - 3)/3 + 1 = 2.33 :\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4721885" y="3790478"/>
            <a:ext cx="3385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latin typeface="ArialMT"/>
              </a:rPr>
              <a:t>N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2674723" y="1729345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ArialMT"/>
              </a:rPr>
              <a:t>N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629651" y="376283"/>
            <a:ext cx="431092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400" b="0" i="0" u="none" strike="noStrike" baseline="0" dirty="0" smtClean="0"/>
              <a:t>Convolution Layer</a:t>
            </a:r>
            <a:endParaRPr lang="zh-CN" altLang="en-US" sz="2400" dirty="0"/>
          </a:p>
        </p:txBody>
      </p:sp>
      <p:sp>
        <p:nvSpPr>
          <p:cNvPr id="10" name="矩形 9"/>
          <p:cNvSpPr/>
          <p:nvPr/>
        </p:nvSpPr>
        <p:spPr>
          <a:xfrm>
            <a:off x="657198" y="1402772"/>
            <a:ext cx="4198137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200" dirty="0"/>
              <a:t>A closer look at spatial dimensions: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40663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050172" y="1321559"/>
            <a:ext cx="714182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000" dirty="0"/>
              <a:t>In practice: Common to zero pad the border</a:t>
            </a:r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5492504" y="2990285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2400" dirty="0"/>
              <a:t>e.g. input 7x7</a:t>
            </a:r>
          </a:p>
          <a:p>
            <a:r>
              <a:rPr lang="en-US" altLang="zh-CN" sz="2400" b="1" dirty="0"/>
              <a:t>3x3 </a:t>
            </a:r>
            <a:r>
              <a:rPr lang="en-US" altLang="zh-CN" sz="2400" dirty="0"/>
              <a:t>filter, applied with </a:t>
            </a:r>
            <a:r>
              <a:rPr lang="en-US" altLang="zh-CN" sz="2400" b="1" dirty="0"/>
              <a:t>stride 1</a:t>
            </a:r>
          </a:p>
          <a:p>
            <a:r>
              <a:rPr lang="en-US" altLang="zh-CN" sz="2400" b="1" dirty="0"/>
              <a:t>pad with 1 pixel </a:t>
            </a:r>
            <a:r>
              <a:rPr lang="en-US" altLang="zh-CN" sz="2400" dirty="0"/>
              <a:t>border =&gt; what is the output?</a:t>
            </a:r>
            <a:endParaRPr lang="zh-CN" altLang="en-US" sz="2000" dirty="0"/>
          </a:p>
        </p:txBody>
      </p:sp>
      <p:sp>
        <p:nvSpPr>
          <p:cNvPr id="4" name="矩形 3"/>
          <p:cNvSpPr/>
          <p:nvPr/>
        </p:nvSpPr>
        <p:spPr>
          <a:xfrm>
            <a:off x="5573086" y="4762902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2400" dirty="0">
                <a:solidFill>
                  <a:srgbClr val="434343"/>
                </a:solidFill>
              </a:rPr>
              <a:t>(recall:)</a:t>
            </a:r>
          </a:p>
          <a:p>
            <a:r>
              <a:rPr lang="en-US" altLang="zh-CN" sz="2400" dirty="0">
                <a:solidFill>
                  <a:srgbClr val="0000FF"/>
                </a:solidFill>
              </a:rPr>
              <a:t>(N - F) / stride + 1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741" y="2046914"/>
            <a:ext cx="3622074" cy="3877368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629651" y="376283"/>
            <a:ext cx="431092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400" b="0" i="0" u="none" strike="noStrike" baseline="0" dirty="0" smtClean="0"/>
              <a:t>Convolution Layer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79085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5492504" y="4571353"/>
            <a:ext cx="143180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/>
              <a:t>7x7 output!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741" y="2046914"/>
            <a:ext cx="3622074" cy="3877368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5050172" y="1321559"/>
            <a:ext cx="714182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000" dirty="0"/>
              <a:t>In practice: Common to zero pad the border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5492504" y="2990285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2400" dirty="0"/>
              <a:t>e.g. input 7x7</a:t>
            </a:r>
          </a:p>
          <a:p>
            <a:r>
              <a:rPr lang="en-US" altLang="zh-CN" sz="2400" b="1" dirty="0"/>
              <a:t>3x3 </a:t>
            </a:r>
            <a:r>
              <a:rPr lang="en-US" altLang="zh-CN" sz="2400" dirty="0"/>
              <a:t>filter, applied with </a:t>
            </a:r>
            <a:r>
              <a:rPr lang="en-US" altLang="zh-CN" sz="2400" b="1" dirty="0"/>
              <a:t>stride 1</a:t>
            </a:r>
          </a:p>
          <a:p>
            <a:r>
              <a:rPr lang="en-US" altLang="zh-CN" sz="2400" b="1" dirty="0"/>
              <a:t>pad with 1 pixel </a:t>
            </a:r>
            <a:r>
              <a:rPr lang="en-US" altLang="zh-CN" sz="2400" dirty="0"/>
              <a:t>border =&gt; what is the output?</a:t>
            </a:r>
            <a:endParaRPr lang="zh-CN" altLang="en-US" sz="2000" dirty="0"/>
          </a:p>
        </p:txBody>
      </p:sp>
      <p:sp>
        <p:nvSpPr>
          <p:cNvPr id="10" name="矩形 9"/>
          <p:cNvSpPr/>
          <p:nvPr/>
        </p:nvSpPr>
        <p:spPr>
          <a:xfrm>
            <a:off x="629651" y="376283"/>
            <a:ext cx="431092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400" b="0" i="0" u="none" strike="noStrike" baseline="0" dirty="0" smtClean="0"/>
              <a:t>Convolution Layer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633434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5047374" y="4054792"/>
            <a:ext cx="662171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/>
              <a:t>in general, common to see CONV layers with</a:t>
            </a:r>
          </a:p>
          <a:p>
            <a:r>
              <a:rPr lang="en-US" altLang="zh-CN" sz="2400" dirty="0"/>
              <a:t>stride 1, filters of size </a:t>
            </a:r>
            <a:r>
              <a:rPr lang="en-US" altLang="zh-CN" sz="2400" dirty="0" err="1"/>
              <a:t>FxF</a:t>
            </a:r>
            <a:r>
              <a:rPr lang="en-US" altLang="zh-CN" sz="2400" dirty="0"/>
              <a:t>, and zero-padding with</a:t>
            </a:r>
          </a:p>
          <a:p>
            <a:r>
              <a:rPr lang="en-US" altLang="zh-CN" sz="2400" dirty="0"/>
              <a:t>(F-1)/2. (will preserve size spatially)</a:t>
            </a:r>
            <a:endParaRPr lang="zh-CN" altLang="en-US" sz="2000" dirty="0"/>
          </a:p>
        </p:txBody>
      </p:sp>
      <p:sp>
        <p:nvSpPr>
          <p:cNvPr id="7" name="矩形 6"/>
          <p:cNvSpPr/>
          <p:nvPr/>
        </p:nvSpPr>
        <p:spPr>
          <a:xfrm>
            <a:off x="5047374" y="5255121"/>
            <a:ext cx="469220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altLang="zh-CN" sz="2000" dirty="0">
                <a:solidFill>
                  <a:srgbClr val="0000FF"/>
                </a:solidFill>
              </a:rPr>
              <a:t>e.g. F = 3 =&gt; zero pad with 1</a:t>
            </a:r>
          </a:p>
          <a:p>
            <a:r>
              <a:rPr lang="en-US" altLang="zh-CN" sz="2000" dirty="0" smtClean="0">
                <a:solidFill>
                  <a:srgbClr val="0000FF"/>
                </a:solidFill>
              </a:rPr>
              <a:t>     F </a:t>
            </a:r>
            <a:r>
              <a:rPr lang="en-US" altLang="zh-CN" sz="2000" dirty="0">
                <a:solidFill>
                  <a:srgbClr val="0000FF"/>
                </a:solidFill>
              </a:rPr>
              <a:t>= 5 =&gt; zero pad with 2</a:t>
            </a:r>
          </a:p>
          <a:p>
            <a:r>
              <a:rPr lang="en-US" altLang="zh-CN" sz="2000" dirty="0" smtClean="0">
                <a:solidFill>
                  <a:srgbClr val="0000FF"/>
                </a:solidFill>
              </a:rPr>
              <a:t>     F </a:t>
            </a:r>
            <a:r>
              <a:rPr lang="en-US" altLang="zh-CN" sz="2000" dirty="0">
                <a:solidFill>
                  <a:srgbClr val="0000FF"/>
                </a:solidFill>
              </a:rPr>
              <a:t>= 7 =&gt; zero pad with 3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741" y="2046914"/>
            <a:ext cx="3622074" cy="3877368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5050172" y="1321559"/>
            <a:ext cx="714182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000" dirty="0"/>
              <a:t>In practice: Common to zero pad the border</a:t>
            </a:r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5492504" y="2390120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2400" dirty="0"/>
              <a:t>e.g. input 7x7</a:t>
            </a:r>
          </a:p>
          <a:p>
            <a:r>
              <a:rPr lang="en-US" altLang="zh-CN" sz="2400" b="1" dirty="0"/>
              <a:t>3x3 </a:t>
            </a:r>
            <a:r>
              <a:rPr lang="en-US" altLang="zh-CN" sz="2400" dirty="0"/>
              <a:t>filter, applied with </a:t>
            </a:r>
            <a:r>
              <a:rPr lang="en-US" altLang="zh-CN" sz="2400" b="1" dirty="0"/>
              <a:t>stride 1</a:t>
            </a:r>
          </a:p>
          <a:p>
            <a:r>
              <a:rPr lang="en-US" altLang="zh-CN" sz="2400" b="1" dirty="0"/>
              <a:t>pad with 1 pixel </a:t>
            </a:r>
            <a:r>
              <a:rPr lang="en-US" altLang="zh-CN" sz="2400" dirty="0"/>
              <a:t>border =&gt; </a:t>
            </a:r>
            <a:r>
              <a:rPr lang="en-US" altLang="zh-CN" sz="2400" dirty="0" smtClean="0"/>
              <a:t>7x7 output</a:t>
            </a:r>
            <a:endParaRPr lang="zh-CN" altLang="en-US" sz="2000" dirty="0"/>
          </a:p>
        </p:txBody>
      </p:sp>
      <p:sp>
        <p:nvSpPr>
          <p:cNvPr id="11" name="矩形 10"/>
          <p:cNvSpPr/>
          <p:nvPr/>
        </p:nvSpPr>
        <p:spPr>
          <a:xfrm>
            <a:off x="629651" y="376283"/>
            <a:ext cx="431092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400" b="0" i="0" u="none" strike="noStrike" baseline="0" dirty="0" smtClean="0"/>
              <a:t>Convolution Layer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265674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立方体 1"/>
          <p:cNvSpPr/>
          <p:nvPr/>
        </p:nvSpPr>
        <p:spPr>
          <a:xfrm>
            <a:off x="909425" y="2512167"/>
            <a:ext cx="1323832" cy="3234519"/>
          </a:xfrm>
          <a:prstGeom prst="cube">
            <a:avLst>
              <a:gd name="adj" fmla="val 79839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2188836" y="3651728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/>
              <a:t>32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1620624" y="5074343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32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909425" y="5743295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3</a:t>
            </a:r>
            <a:endParaRPr lang="zh-CN" altLang="en-US" dirty="0"/>
          </a:p>
        </p:txBody>
      </p:sp>
      <p:cxnSp>
        <p:nvCxnSpPr>
          <p:cNvPr id="6" name="直接箭头连接符 5"/>
          <p:cNvCxnSpPr/>
          <p:nvPr/>
        </p:nvCxnSpPr>
        <p:spPr>
          <a:xfrm>
            <a:off x="2604334" y="4129426"/>
            <a:ext cx="83470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立方体 6"/>
          <p:cNvSpPr/>
          <p:nvPr/>
        </p:nvSpPr>
        <p:spPr>
          <a:xfrm>
            <a:off x="3883745" y="2512167"/>
            <a:ext cx="1323832" cy="3234519"/>
          </a:xfrm>
          <a:prstGeom prst="cube">
            <a:avLst>
              <a:gd name="adj" fmla="val 79839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676412" y="1228676"/>
            <a:ext cx="1052820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/>
              <a:t>Remember back to…</a:t>
            </a:r>
          </a:p>
          <a:p>
            <a:r>
              <a:rPr lang="en-US" altLang="zh-CN" sz="2400" dirty="0"/>
              <a:t>E.g. 32x32 input convolved repeatedly with 5x5 filters shrinks volumes spatially!</a:t>
            </a:r>
          </a:p>
          <a:p>
            <a:r>
              <a:rPr lang="en-US" altLang="zh-CN" sz="2400" dirty="0"/>
              <a:t>(32 -&gt; 28 -&gt; 24 ...). Shrinking too fast is not good, doesn’t work well.</a:t>
            </a:r>
            <a:endParaRPr lang="zh-CN" altLang="en-US" sz="2400" dirty="0"/>
          </a:p>
        </p:txBody>
      </p:sp>
      <p:sp>
        <p:nvSpPr>
          <p:cNvPr id="9" name="矩形 8"/>
          <p:cNvSpPr/>
          <p:nvPr/>
        </p:nvSpPr>
        <p:spPr>
          <a:xfrm>
            <a:off x="2604334" y="4335679"/>
            <a:ext cx="115051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0000"/>
                </a:solidFill>
              </a:rPr>
              <a:t>CONV,</a:t>
            </a:r>
          </a:p>
          <a:p>
            <a:r>
              <a:rPr lang="en-US" altLang="zh-CN" dirty="0" err="1">
                <a:solidFill>
                  <a:srgbClr val="000000"/>
                </a:solidFill>
              </a:rPr>
              <a:t>ReLU</a:t>
            </a:r>
            <a:endParaRPr lang="en-US" altLang="zh-CN" dirty="0">
              <a:solidFill>
                <a:srgbClr val="000000"/>
              </a:solidFill>
            </a:endParaRPr>
          </a:p>
          <a:p>
            <a:r>
              <a:rPr lang="en-US" altLang="zh-CN" dirty="0">
                <a:solidFill>
                  <a:srgbClr val="0000FF"/>
                </a:solidFill>
              </a:rPr>
              <a:t>e.g. 6</a:t>
            </a:r>
          </a:p>
          <a:p>
            <a:r>
              <a:rPr lang="en-US" altLang="zh-CN" dirty="0">
                <a:solidFill>
                  <a:srgbClr val="0000FF"/>
                </a:solidFill>
              </a:rPr>
              <a:t>5x5x3</a:t>
            </a:r>
          </a:p>
          <a:p>
            <a:r>
              <a:rPr lang="en-US" altLang="zh-CN" dirty="0">
                <a:solidFill>
                  <a:srgbClr val="0000FF"/>
                </a:solidFill>
              </a:rPr>
              <a:t>filters</a:t>
            </a:r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5207577" y="3532206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28</a:t>
            </a:r>
            <a:endParaRPr lang="zh-CN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4618760" y="5074343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/>
              <a:t>28</a:t>
            </a:r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3918175" y="5743295"/>
            <a:ext cx="3000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6</a:t>
            </a:r>
            <a:endParaRPr lang="zh-CN" altLang="en-US" dirty="0"/>
          </a:p>
        </p:txBody>
      </p:sp>
      <p:sp>
        <p:nvSpPr>
          <p:cNvPr id="13" name="立方体 12"/>
          <p:cNvSpPr/>
          <p:nvPr/>
        </p:nvSpPr>
        <p:spPr>
          <a:xfrm>
            <a:off x="7254329" y="2508776"/>
            <a:ext cx="1323832" cy="3234519"/>
          </a:xfrm>
          <a:prstGeom prst="cube">
            <a:avLst>
              <a:gd name="adj" fmla="val 79839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8578161" y="3546806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24</a:t>
            </a:r>
            <a:endParaRPr lang="zh-CN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8021937" y="5077785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24</a:t>
            </a:r>
            <a:endParaRPr lang="zh-CN" altLang="en-US" dirty="0"/>
          </a:p>
        </p:txBody>
      </p:sp>
      <p:sp>
        <p:nvSpPr>
          <p:cNvPr id="16" name="矩形 15"/>
          <p:cNvSpPr/>
          <p:nvPr/>
        </p:nvSpPr>
        <p:spPr>
          <a:xfrm>
            <a:off x="7254329" y="5781487"/>
            <a:ext cx="41549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/>
              <a:t>10</a:t>
            </a:r>
            <a:endParaRPr lang="zh-CN" altLang="en-US" dirty="0"/>
          </a:p>
        </p:txBody>
      </p:sp>
      <p:cxnSp>
        <p:nvCxnSpPr>
          <p:cNvPr id="17" name="直接箭头连接符 16"/>
          <p:cNvCxnSpPr/>
          <p:nvPr/>
        </p:nvCxnSpPr>
        <p:spPr>
          <a:xfrm>
            <a:off x="5743125" y="4126035"/>
            <a:ext cx="83470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/>
          <p:cNvSpPr/>
          <p:nvPr/>
        </p:nvSpPr>
        <p:spPr>
          <a:xfrm>
            <a:off x="5710656" y="4335679"/>
            <a:ext cx="134891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0000"/>
                </a:solidFill>
              </a:rPr>
              <a:t>CONV,</a:t>
            </a:r>
          </a:p>
          <a:p>
            <a:r>
              <a:rPr lang="en-US" altLang="zh-CN" dirty="0" err="1">
                <a:solidFill>
                  <a:srgbClr val="000000"/>
                </a:solidFill>
              </a:rPr>
              <a:t>ReLU</a:t>
            </a:r>
            <a:endParaRPr lang="en-US" altLang="zh-CN" dirty="0">
              <a:solidFill>
                <a:srgbClr val="000000"/>
              </a:solidFill>
            </a:endParaRPr>
          </a:p>
          <a:p>
            <a:r>
              <a:rPr lang="en-US" altLang="zh-CN" dirty="0">
                <a:solidFill>
                  <a:srgbClr val="38761D"/>
                </a:solidFill>
              </a:rPr>
              <a:t>e.g. 10</a:t>
            </a:r>
          </a:p>
          <a:p>
            <a:r>
              <a:rPr lang="en-US" altLang="zh-CN" dirty="0">
                <a:solidFill>
                  <a:srgbClr val="38761D"/>
                </a:solidFill>
              </a:rPr>
              <a:t>5x5x</a:t>
            </a:r>
            <a:r>
              <a:rPr lang="en-US" altLang="zh-CN" b="1" dirty="0">
                <a:solidFill>
                  <a:srgbClr val="38761D"/>
                </a:solidFill>
              </a:rPr>
              <a:t>6</a:t>
            </a:r>
          </a:p>
          <a:p>
            <a:r>
              <a:rPr lang="en-US" altLang="zh-CN" dirty="0">
                <a:solidFill>
                  <a:srgbClr val="38761D"/>
                </a:solidFill>
              </a:rPr>
              <a:t>filters</a:t>
            </a:r>
            <a:endParaRPr lang="zh-CN" altLang="en-US" dirty="0"/>
          </a:p>
        </p:txBody>
      </p:sp>
      <p:sp>
        <p:nvSpPr>
          <p:cNvPr id="19" name="矩形 18"/>
          <p:cNvSpPr/>
          <p:nvPr/>
        </p:nvSpPr>
        <p:spPr>
          <a:xfrm>
            <a:off x="9316539" y="4428012"/>
            <a:ext cx="71094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CONV,</a:t>
            </a:r>
          </a:p>
          <a:p>
            <a:r>
              <a:rPr lang="en-US" altLang="zh-CN" dirty="0" err="1"/>
              <a:t>ReLU</a:t>
            </a:r>
            <a:endParaRPr lang="zh-CN" altLang="en-US" dirty="0"/>
          </a:p>
        </p:txBody>
      </p:sp>
      <p:cxnSp>
        <p:nvCxnSpPr>
          <p:cNvPr id="20" name="直接箭头连接符 19"/>
          <p:cNvCxnSpPr/>
          <p:nvPr/>
        </p:nvCxnSpPr>
        <p:spPr>
          <a:xfrm>
            <a:off x="9254657" y="4126035"/>
            <a:ext cx="83470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/>
          <p:cNvSpPr/>
          <p:nvPr/>
        </p:nvSpPr>
        <p:spPr>
          <a:xfrm>
            <a:off x="10317491" y="3916138"/>
            <a:ext cx="4748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/>
              <a:t>….</a:t>
            </a:r>
            <a:endParaRPr lang="zh-CN" altLang="en-US" dirty="0"/>
          </a:p>
        </p:txBody>
      </p:sp>
      <p:sp>
        <p:nvSpPr>
          <p:cNvPr id="22" name="矩形 21"/>
          <p:cNvSpPr/>
          <p:nvPr/>
        </p:nvSpPr>
        <p:spPr>
          <a:xfrm>
            <a:off x="629651" y="376283"/>
            <a:ext cx="431092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400" b="0" i="0" u="none" strike="noStrike" baseline="0" dirty="0" smtClean="0"/>
              <a:t>Convolution Layer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714624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58857" y="600947"/>
            <a:ext cx="234333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400" dirty="0" smtClean="0"/>
              <a:t>Examples</a:t>
            </a:r>
            <a:endParaRPr lang="zh-CN" altLang="en-US" sz="3200" dirty="0"/>
          </a:p>
        </p:txBody>
      </p:sp>
      <p:sp>
        <p:nvSpPr>
          <p:cNvPr id="3" name="矩形 2"/>
          <p:cNvSpPr/>
          <p:nvPr/>
        </p:nvSpPr>
        <p:spPr>
          <a:xfrm>
            <a:off x="545235" y="1801695"/>
            <a:ext cx="692451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000" dirty="0"/>
              <a:t>Input volume: </a:t>
            </a:r>
            <a:r>
              <a:rPr lang="en-US" altLang="zh-CN" sz="3000" b="1" dirty="0"/>
              <a:t>32x32x3</a:t>
            </a:r>
          </a:p>
          <a:p>
            <a:r>
              <a:rPr lang="en-US" altLang="zh-CN" sz="3000" dirty="0"/>
              <a:t>10 </a:t>
            </a:r>
            <a:r>
              <a:rPr lang="en-US" altLang="zh-CN" sz="3000" dirty="0" smtClean="0"/>
              <a:t>5x5x3 </a:t>
            </a:r>
            <a:r>
              <a:rPr lang="en-US" altLang="zh-CN" sz="3000" dirty="0"/>
              <a:t>filters with stride 1, pad 2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558857" y="3247321"/>
            <a:ext cx="3577198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000" dirty="0"/>
              <a:t>Output volume size: ?</a:t>
            </a:r>
            <a:endParaRPr lang="zh-CN" altLang="en-US" dirty="0"/>
          </a:p>
        </p:txBody>
      </p:sp>
      <p:sp>
        <p:nvSpPr>
          <p:cNvPr id="5" name="立方体 4"/>
          <p:cNvSpPr/>
          <p:nvPr/>
        </p:nvSpPr>
        <p:spPr>
          <a:xfrm>
            <a:off x="7849787" y="1630061"/>
            <a:ext cx="1323832" cy="3234519"/>
          </a:xfrm>
          <a:prstGeom prst="cube">
            <a:avLst>
              <a:gd name="adj" fmla="val 79839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立方体 5"/>
          <p:cNvSpPr/>
          <p:nvPr/>
        </p:nvSpPr>
        <p:spPr>
          <a:xfrm>
            <a:off x="9874527" y="1630061"/>
            <a:ext cx="1323832" cy="3234519"/>
          </a:xfrm>
          <a:prstGeom prst="cube">
            <a:avLst>
              <a:gd name="adj" fmla="val 79839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/>
          <p:cNvCxnSpPr/>
          <p:nvPr/>
        </p:nvCxnSpPr>
        <p:spPr>
          <a:xfrm flipV="1">
            <a:off x="9173619" y="3088567"/>
            <a:ext cx="700908" cy="128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8082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545235" y="1801695"/>
            <a:ext cx="692451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000" dirty="0"/>
              <a:t>Input volume: </a:t>
            </a:r>
            <a:r>
              <a:rPr lang="en-US" altLang="zh-CN" sz="3000" b="1" dirty="0">
                <a:solidFill>
                  <a:schemeClr val="accent5"/>
                </a:solidFill>
              </a:rPr>
              <a:t>32x32</a:t>
            </a:r>
            <a:r>
              <a:rPr lang="en-US" altLang="zh-CN" sz="3000" b="1" dirty="0"/>
              <a:t>x3</a:t>
            </a:r>
          </a:p>
          <a:p>
            <a:r>
              <a:rPr lang="en-US" altLang="zh-CN" sz="3000" dirty="0">
                <a:solidFill>
                  <a:srgbClr val="FF0000"/>
                </a:solidFill>
              </a:rPr>
              <a:t>10</a:t>
            </a:r>
            <a:r>
              <a:rPr lang="en-US" altLang="zh-CN" sz="3000" dirty="0"/>
              <a:t> </a:t>
            </a:r>
            <a:r>
              <a:rPr lang="en-US" altLang="zh-CN" sz="3000" dirty="0" smtClean="0">
                <a:solidFill>
                  <a:srgbClr val="FF33CC"/>
                </a:solidFill>
              </a:rPr>
              <a:t>5x5</a:t>
            </a:r>
            <a:r>
              <a:rPr lang="en-US" altLang="zh-CN" sz="3000" dirty="0" smtClean="0"/>
              <a:t>x3 </a:t>
            </a:r>
            <a:r>
              <a:rPr lang="en-US" altLang="zh-CN" sz="3000" dirty="0"/>
              <a:t>filters with stride </a:t>
            </a:r>
            <a:r>
              <a:rPr lang="en-US" altLang="zh-CN" sz="3000" dirty="0">
                <a:solidFill>
                  <a:schemeClr val="accent6"/>
                </a:solidFill>
              </a:rPr>
              <a:t>1</a:t>
            </a:r>
            <a:r>
              <a:rPr lang="en-US" altLang="zh-CN" sz="3000" dirty="0"/>
              <a:t>, pad </a:t>
            </a:r>
            <a:r>
              <a:rPr lang="en-US" altLang="zh-CN" sz="3000" dirty="0">
                <a:solidFill>
                  <a:srgbClr val="FF33CC"/>
                </a:solidFill>
              </a:rPr>
              <a:t>2</a:t>
            </a:r>
            <a:endParaRPr lang="zh-CN" altLang="en-US" dirty="0">
              <a:solidFill>
                <a:srgbClr val="FF33CC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558857" y="3247321"/>
            <a:ext cx="3399264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000" dirty="0"/>
              <a:t>Output volume size: </a:t>
            </a:r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545235" y="3774213"/>
            <a:ext cx="664295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000" dirty="0">
                <a:solidFill>
                  <a:srgbClr val="000000"/>
                </a:solidFill>
              </a:rPr>
              <a:t>(</a:t>
            </a:r>
            <a:r>
              <a:rPr lang="en-US" altLang="zh-CN" sz="3000" dirty="0">
                <a:solidFill>
                  <a:srgbClr val="0000FF"/>
                </a:solidFill>
              </a:rPr>
              <a:t>32</a:t>
            </a:r>
            <a:r>
              <a:rPr lang="en-US" altLang="zh-CN" sz="3000" dirty="0">
                <a:solidFill>
                  <a:srgbClr val="000000"/>
                </a:solidFill>
              </a:rPr>
              <a:t>+2*</a:t>
            </a:r>
            <a:r>
              <a:rPr lang="en-US" altLang="zh-CN" sz="3000" dirty="0">
                <a:solidFill>
                  <a:srgbClr val="9A00FF"/>
                </a:solidFill>
              </a:rPr>
              <a:t>2</a:t>
            </a:r>
            <a:r>
              <a:rPr lang="en-US" altLang="zh-CN" sz="3000" dirty="0">
                <a:solidFill>
                  <a:srgbClr val="000000"/>
                </a:solidFill>
              </a:rPr>
              <a:t>-</a:t>
            </a:r>
            <a:r>
              <a:rPr lang="en-US" altLang="zh-CN" sz="3000" dirty="0">
                <a:solidFill>
                  <a:srgbClr val="FF00FF"/>
                </a:solidFill>
              </a:rPr>
              <a:t>5</a:t>
            </a:r>
            <a:r>
              <a:rPr lang="en-US" altLang="zh-CN" sz="3000" dirty="0">
                <a:solidFill>
                  <a:srgbClr val="000000"/>
                </a:solidFill>
              </a:rPr>
              <a:t>)/</a:t>
            </a:r>
            <a:r>
              <a:rPr lang="en-US" altLang="zh-CN" sz="3000" dirty="0">
                <a:solidFill>
                  <a:srgbClr val="38761D"/>
                </a:solidFill>
              </a:rPr>
              <a:t>1</a:t>
            </a:r>
            <a:r>
              <a:rPr lang="en-US" altLang="zh-CN" sz="3000" dirty="0">
                <a:solidFill>
                  <a:srgbClr val="000000"/>
                </a:solidFill>
              </a:rPr>
              <a:t>+1 = 32 spatially, </a:t>
            </a:r>
            <a:r>
              <a:rPr lang="en-US" altLang="zh-CN" sz="3000" dirty="0" smtClean="0">
                <a:solidFill>
                  <a:srgbClr val="000000"/>
                </a:solidFill>
              </a:rPr>
              <a:t>so</a:t>
            </a:r>
            <a:endParaRPr lang="en-US" altLang="zh-CN" sz="3000" dirty="0">
              <a:solidFill>
                <a:srgbClr val="000000"/>
              </a:solidFill>
            </a:endParaRPr>
          </a:p>
          <a:p>
            <a:r>
              <a:rPr lang="en-US" altLang="zh-CN" sz="3000" b="1" dirty="0">
                <a:solidFill>
                  <a:srgbClr val="000000"/>
                </a:solidFill>
              </a:rPr>
              <a:t>32x32x</a:t>
            </a:r>
            <a:r>
              <a:rPr lang="en-US" altLang="zh-CN" sz="3000" b="1" dirty="0">
                <a:solidFill>
                  <a:srgbClr val="FF0000"/>
                </a:solidFill>
              </a:rPr>
              <a:t>10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558857" y="600947"/>
            <a:ext cx="234333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400" dirty="0" smtClean="0"/>
              <a:t>Examples</a:t>
            </a:r>
            <a:endParaRPr lang="zh-CN" altLang="en-US" sz="3200" dirty="0"/>
          </a:p>
        </p:txBody>
      </p:sp>
      <p:sp>
        <p:nvSpPr>
          <p:cNvPr id="10" name="立方体 9"/>
          <p:cNvSpPr/>
          <p:nvPr/>
        </p:nvSpPr>
        <p:spPr>
          <a:xfrm>
            <a:off x="7849787" y="1630061"/>
            <a:ext cx="1323832" cy="3234519"/>
          </a:xfrm>
          <a:prstGeom prst="cube">
            <a:avLst>
              <a:gd name="adj" fmla="val 79839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立方体 10"/>
          <p:cNvSpPr/>
          <p:nvPr/>
        </p:nvSpPr>
        <p:spPr>
          <a:xfrm>
            <a:off x="9874527" y="1630061"/>
            <a:ext cx="1323832" cy="3234519"/>
          </a:xfrm>
          <a:prstGeom prst="cube">
            <a:avLst>
              <a:gd name="adj" fmla="val 79839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2" name="直接箭头连接符 11"/>
          <p:cNvCxnSpPr/>
          <p:nvPr/>
        </p:nvCxnSpPr>
        <p:spPr>
          <a:xfrm flipV="1">
            <a:off x="9173619" y="3088567"/>
            <a:ext cx="700908" cy="128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0819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545235" y="1801695"/>
            <a:ext cx="692451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000" dirty="0"/>
              <a:t>Input volume: </a:t>
            </a:r>
            <a:r>
              <a:rPr lang="en-US" altLang="zh-CN" sz="3000" b="1" dirty="0"/>
              <a:t>32x32x3</a:t>
            </a:r>
          </a:p>
          <a:p>
            <a:r>
              <a:rPr lang="en-US" altLang="zh-CN" sz="3000" dirty="0"/>
              <a:t>10 5x5 filters with stride 1, pad 2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558857" y="3247321"/>
            <a:ext cx="5809219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000" dirty="0"/>
              <a:t>Number of parameters in this layer?</a:t>
            </a:r>
            <a:endParaRPr lang="zh-CN" altLang="en-US" dirty="0"/>
          </a:p>
        </p:txBody>
      </p:sp>
      <p:sp>
        <p:nvSpPr>
          <p:cNvPr id="8" name="立方体 7"/>
          <p:cNvSpPr/>
          <p:nvPr/>
        </p:nvSpPr>
        <p:spPr>
          <a:xfrm>
            <a:off x="7849787" y="1630061"/>
            <a:ext cx="1323832" cy="3234519"/>
          </a:xfrm>
          <a:prstGeom prst="cube">
            <a:avLst>
              <a:gd name="adj" fmla="val 79839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立方体 8"/>
          <p:cNvSpPr/>
          <p:nvPr/>
        </p:nvSpPr>
        <p:spPr>
          <a:xfrm>
            <a:off x="9874527" y="1630061"/>
            <a:ext cx="1323832" cy="3234519"/>
          </a:xfrm>
          <a:prstGeom prst="cube">
            <a:avLst>
              <a:gd name="adj" fmla="val 79839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/>
          <p:cNvCxnSpPr/>
          <p:nvPr/>
        </p:nvCxnSpPr>
        <p:spPr>
          <a:xfrm flipV="1">
            <a:off x="9173619" y="3088567"/>
            <a:ext cx="700908" cy="128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558857" y="600947"/>
            <a:ext cx="234333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400" dirty="0" smtClean="0"/>
              <a:t>Examples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538265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545235" y="1801695"/>
            <a:ext cx="692451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000" dirty="0"/>
              <a:t>Input volume: </a:t>
            </a:r>
            <a:r>
              <a:rPr lang="en-US" altLang="zh-CN" sz="3000" b="1" dirty="0">
                <a:solidFill>
                  <a:srgbClr val="00B0F0"/>
                </a:solidFill>
              </a:rPr>
              <a:t>32x32</a:t>
            </a:r>
            <a:r>
              <a:rPr lang="en-US" altLang="zh-CN" sz="3000" b="1" dirty="0"/>
              <a:t>x</a:t>
            </a:r>
            <a:r>
              <a:rPr lang="en-US" altLang="zh-CN" sz="3000" b="1" dirty="0">
                <a:solidFill>
                  <a:srgbClr val="FFC000"/>
                </a:solidFill>
              </a:rPr>
              <a:t>3</a:t>
            </a:r>
          </a:p>
          <a:p>
            <a:r>
              <a:rPr lang="en-US" altLang="zh-CN" sz="3000" dirty="0">
                <a:solidFill>
                  <a:srgbClr val="FF0000"/>
                </a:solidFill>
              </a:rPr>
              <a:t>10</a:t>
            </a:r>
            <a:r>
              <a:rPr lang="en-US" altLang="zh-CN" sz="3000" dirty="0"/>
              <a:t> </a:t>
            </a:r>
            <a:r>
              <a:rPr lang="en-US" altLang="zh-CN" sz="3000" dirty="0" smtClean="0">
                <a:solidFill>
                  <a:srgbClr val="FF33CC"/>
                </a:solidFill>
              </a:rPr>
              <a:t>5x5</a:t>
            </a:r>
            <a:r>
              <a:rPr lang="en-US" altLang="zh-CN" sz="3000" b="1" dirty="0" smtClean="0"/>
              <a:t>x</a:t>
            </a:r>
            <a:r>
              <a:rPr lang="en-US" altLang="zh-CN" sz="3000" b="1" dirty="0" smtClean="0">
                <a:solidFill>
                  <a:srgbClr val="FFC000"/>
                </a:solidFill>
              </a:rPr>
              <a:t>3</a:t>
            </a:r>
            <a:r>
              <a:rPr lang="en-US" altLang="zh-CN" sz="3000" dirty="0" smtClean="0"/>
              <a:t> </a:t>
            </a:r>
            <a:r>
              <a:rPr lang="en-US" altLang="zh-CN" sz="3000" dirty="0"/>
              <a:t>filters with stride 1, pad 2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558857" y="3247321"/>
            <a:ext cx="5809219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000" dirty="0"/>
              <a:t>Number of parameters in this layer?</a:t>
            </a:r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545235" y="3801319"/>
            <a:ext cx="6096000" cy="132343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3000" dirty="0">
                <a:solidFill>
                  <a:srgbClr val="000000"/>
                </a:solidFill>
              </a:rPr>
              <a:t>each filter has </a:t>
            </a:r>
            <a:r>
              <a:rPr lang="en-US" altLang="zh-CN" sz="3000" dirty="0">
                <a:solidFill>
                  <a:srgbClr val="FF00FF"/>
                </a:solidFill>
              </a:rPr>
              <a:t>5*5</a:t>
            </a:r>
            <a:r>
              <a:rPr lang="en-US" altLang="zh-CN" sz="3000" dirty="0">
                <a:solidFill>
                  <a:srgbClr val="000000"/>
                </a:solidFill>
              </a:rPr>
              <a:t>*</a:t>
            </a:r>
            <a:r>
              <a:rPr lang="en-US" altLang="zh-CN" sz="3000" dirty="0">
                <a:solidFill>
                  <a:srgbClr val="FF9A00"/>
                </a:solidFill>
              </a:rPr>
              <a:t>3 </a:t>
            </a:r>
            <a:r>
              <a:rPr lang="en-US" altLang="zh-CN" sz="3000" dirty="0">
                <a:solidFill>
                  <a:srgbClr val="000000"/>
                </a:solidFill>
              </a:rPr>
              <a:t>+ 1 = </a:t>
            </a:r>
            <a:r>
              <a:rPr lang="en-US" altLang="zh-CN" sz="3000" dirty="0">
                <a:solidFill>
                  <a:srgbClr val="38761D"/>
                </a:solidFill>
              </a:rPr>
              <a:t>76 </a:t>
            </a:r>
            <a:r>
              <a:rPr lang="en-US" altLang="zh-CN" sz="3000" dirty="0" err="1">
                <a:solidFill>
                  <a:srgbClr val="000000"/>
                </a:solidFill>
              </a:rPr>
              <a:t>params</a:t>
            </a:r>
            <a:r>
              <a:rPr lang="en-US" altLang="zh-CN" sz="3000" dirty="0">
                <a:solidFill>
                  <a:srgbClr val="000000"/>
                </a:solidFill>
              </a:rPr>
              <a:t> </a:t>
            </a:r>
            <a:r>
              <a:rPr lang="en-US" altLang="zh-CN" sz="2000" dirty="0">
                <a:solidFill>
                  <a:srgbClr val="000000"/>
                </a:solidFill>
              </a:rPr>
              <a:t>(+1 for bias)</a:t>
            </a:r>
          </a:p>
          <a:p>
            <a:r>
              <a:rPr lang="en-US" altLang="zh-CN" sz="3000" dirty="0">
                <a:solidFill>
                  <a:srgbClr val="000000"/>
                </a:solidFill>
              </a:rPr>
              <a:t>=&gt; </a:t>
            </a:r>
            <a:r>
              <a:rPr lang="en-US" altLang="zh-CN" sz="3000" dirty="0">
                <a:solidFill>
                  <a:srgbClr val="38761D"/>
                </a:solidFill>
              </a:rPr>
              <a:t>76</a:t>
            </a:r>
            <a:r>
              <a:rPr lang="zh-CN" altLang="en-US" sz="3000" dirty="0">
                <a:solidFill>
                  <a:srgbClr val="000000"/>
                </a:solidFill>
              </a:rPr>
              <a:t>*</a:t>
            </a:r>
            <a:r>
              <a:rPr lang="en-US" altLang="zh-CN" sz="3000" dirty="0">
                <a:solidFill>
                  <a:srgbClr val="FF0000"/>
                </a:solidFill>
              </a:rPr>
              <a:t>10 </a:t>
            </a:r>
            <a:r>
              <a:rPr lang="en-US" altLang="zh-CN" sz="3000" dirty="0">
                <a:solidFill>
                  <a:srgbClr val="000000"/>
                </a:solidFill>
              </a:rPr>
              <a:t>= </a:t>
            </a:r>
            <a:r>
              <a:rPr lang="en-US" altLang="zh-CN" sz="3000" b="1" dirty="0">
                <a:solidFill>
                  <a:srgbClr val="000000"/>
                </a:solidFill>
              </a:rPr>
              <a:t>760</a:t>
            </a:r>
            <a:endParaRPr lang="zh-CN" altLang="en-US" dirty="0"/>
          </a:p>
        </p:txBody>
      </p:sp>
      <p:sp>
        <p:nvSpPr>
          <p:cNvPr id="9" name="立方体 8"/>
          <p:cNvSpPr/>
          <p:nvPr/>
        </p:nvSpPr>
        <p:spPr>
          <a:xfrm>
            <a:off x="7849787" y="1630061"/>
            <a:ext cx="1323832" cy="3234519"/>
          </a:xfrm>
          <a:prstGeom prst="cube">
            <a:avLst>
              <a:gd name="adj" fmla="val 79839"/>
            </a:avLst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立方体 9"/>
          <p:cNvSpPr/>
          <p:nvPr/>
        </p:nvSpPr>
        <p:spPr>
          <a:xfrm>
            <a:off x="9874527" y="1630061"/>
            <a:ext cx="1323832" cy="3234519"/>
          </a:xfrm>
          <a:prstGeom prst="cube">
            <a:avLst>
              <a:gd name="adj" fmla="val 79839"/>
            </a:avLst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" name="直接箭头连接符 10"/>
          <p:cNvCxnSpPr/>
          <p:nvPr/>
        </p:nvCxnSpPr>
        <p:spPr>
          <a:xfrm flipV="1">
            <a:off x="9173619" y="3088567"/>
            <a:ext cx="700908" cy="128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558857" y="600947"/>
            <a:ext cx="234333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400" dirty="0" smtClean="0"/>
              <a:t>Examples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024571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675" y="1619073"/>
            <a:ext cx="10557492" cy="5238925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629651" y="376283"/>
            <a:ext cx="431092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400" b="0" i="0" u="none" strike="noStrike" baseline="0" dirty="0" smtClean="0"/>
              <a:t>Convolution Layer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633339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="" xmlns:a16="http://schemas.microsoft.com/office/drawing/2014/main" id="{5A4428C2-7DBF-4411-B56C-E385C190DC7C}"/>
              </a:ext>
            </a:extLst>
          </p:cNvPr>
          <p:cNvSpPr/>
          <p:nvPr/>
        </p:nvSpPr>
        <p:spPr>
          <a:xfrm>
            <a:off x="1225628" y="758280"/>
            <a:ext cx="192552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400" dirty="0">
                <a:solidFill>
                  <a:srgbClr val="000000"/>
                </a:solidFill>
                <a:latin typeface="Calibri" panose="020F0502020204030204" pitchFamily="34" charset="0"/>
              </a:rPr>
              <a:t>Neuron</a:t>
            </a:r>
            <a:endParaRPr lang="zh-CN" alt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8900718" y="3301256"/>
            <a:ext cx="3291281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i="1" dirty="0" smtClean="0">
                <a:solidFill>
                  <a:srgbClr val="0070C0"/>
                </a:solidFill>
              </a:rPr>
              <a:t>a</a:t>
            </a:r>
            <a:r>
              <a:rPr lang="en-US" altLang="zh-CN" sz="2800" i="1" dirty="0"/>
              <a:t>: </a:t>
            </a:r>
            <a:r>
              <a:rPr lang="en-US" altLang="zh-CN" sz="2800" i="1" dirty="0" smtClean="0"/>
              <a:t> activation output  of neuron;</a:t>
            </a:r>
          </a:p>
          <a:p>
            <a:r>
              <a:rPr lang="en-US" altLang="zh-CN" sz="2800" b="1" i="1" dirty="0" smtClean="0">
                <a:solidFill>
                  <a:srgbClr val="0070C0"/>
                </a:solidFill>
              </a:rPr>
              <a:t>z</a:t>
            </a:r>
            <a:r>
              <a:rPr lang="en-US" altLang="zh-CN" sz="2800" i="1" dirty="0" smtClean="0"/>
              <a:t>:  output of </a:t>
            </a:r>
            <a:r>
              <a:rPr lang="en-US" altLang="zh-CN" sz="2800" i="1" dirty="0"/>
              <a:t>neuron</a:t>
            </a:r>
          </a:p>
          <a:p>
            <a:pPr algn="ctr"/>
            <a:endParaRPr lang="en-US" i="1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5627" y="1795986"/>
            <a:ext cx="7324725" cy="452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43689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300" y="1579926"/>
            <a:ext cx="10729279" cy="5059515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6962941" y="1579926"/>
            <a:ext cx="491114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</a:rPr>
              <a:t>Common settings:</a:t>
            </a:r>
          </a:p>
          <a:p>
            <a:r>
              <a:rPr lang="en-US" altLang="zh-CN" sz="2400" dirty="0">
                <a:solidFill>
                  <a:srgbClr val="FF0000"/>
                </a:solidFill>
              </a:rPr>
              <a:t>K = (powers of 2, e.g. 32, 64, 128, 512)</a:t>
            </a:r>
          </a:p>
          <a:p>
            <a:r>
              <a:rPr lang="en-US" altLang="zh-CN" sz="2400" dirty="0">
                <a:solidFill>
                  <a:srgbClr val="FF0000"/>
                </a:solidFill>
              </a:rPr>
              <a:t>- F = 3, S = 1, P = 1</a:t>
            </a:r>
          </a:p>
          <a:p>
            <a:r>
              <a:rPr lang="en-US" altLang="zh-CN" sz="2400" dirty="0">
                <a:solidFill>
                  <a:srgbClr val="FF0000"/>
                </a:solidFill>
              </a:rPr>
              <a:t>- F = 5, S = 1, P = 2</a:t>
            </a:r>
          </a:p>
          <a:p>
            <a:r>
              <a:rPr lang="en-US" altLang="zh-CN" sz="2400" dirty="0" smtClean="0">
                <a:solidFill>
                  <a:srgbClr val="FF0000"/>
                </a:solidFill>
              </a:rPr>
              <a:t>- </a:t>
            </a:r>
            <a:r>
              <a:rPr lang="en-US" altLang="zh-CN" sz="2400" dirty="0">
                <a:solidFill>
                  <a:srgbClr val="FF0000"/>
                </a:solidFill>
              </a:rPr>
              <a:t>F = 1, S = 1, P = 0</a:t>
            </a:r>
            <a:endParaRPr lang="zh-CN" altLang="en-US" sz="2400" dirty="0"/>
          </a:p>
        </p:txBody>
      </p:sp>
      <p:sp>
        <p:nvSpPr>
          <p:cNvPr id="4" name="矩形 3"/>
          <p:cNvSpPr/>
          <p:nvPr/>
        </p:nvSpPr>
        <p:spPr>
          <a:xfrm>
            <a:off x="1591544" y="2786386"/>
            <a:ext cx="3168203" cy="13062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629651" y="376283"/>
            <a:ext cx="431092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400" b="0" i="0" u="none" strike="noStrike" baseline="0" dirty="0" smtClean="0"/>
              <a:t>Convolution Layer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401806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1655425" y="2023222"/>
            <a:ext cx="9149595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3000" dirty="0" smtClean="0">
                <a:solidFill>
                  <a:schemeClr val="bg1">
                    <a:lumMod val="85000"/>
                  </a:schemeClr>
                </a:solidFill>
              </a:rPr>
              <a:t>A brief introduction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3000" dirty="0" smtClean="0">
              <a:solidFill>
                <a:schemeClr val="bg1">
                  <a:lumMod val="8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3000" b="1" dirty="0" smtClean="0">
                <a:solidFill>
                  <a:schemeClr val="bg1">
                    <a:lumMod val="85000"/>
                  </a:schemeClr>
                </a:solidFill>
              </a:rPr>
              <a:t>Convolution layer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3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3000" b="1" dirty="0" smtClean="0"/>
              <a:t>Pooling layer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3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3000" dirty="0" smtClean="0"/>
              <a:t>Backward prop in CNN</a:t>
            </a:r>
            <a:endParaRPr lang="en-US" altLang="zh-CN" sz="3000" dirty="0"/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CN" dirty="0">
                <a:solidFill>
                  <a:srgbClr val="000000"/>
                </a:solidFill>
                <a:latin typeface="Calibri" panose="020F0502020204030204" pitchFamily="34" charset="0"/>
              </a:rPr>
              <a:t>Section </a:t>
            </a:r>
            <a:r>
              <a:rPr lang="en-US" altLang="zh-CN" dirty="0" smtClean="0">
                <a:solidFill>
                  <a:srgbClr val="000000"/>
                </a:solidFill>
                <a:latin typeface="Calibri" panose="020F0502020204030204" pitchFamily="34" charset="0"/>
              </a:rPr>
              <a:t>2-DCNN: </a:t>
            </a:r>
            <a:r>
              <a:rPr lang="en-US" altLang="zh-CN" dirty="0" smtClean="0">
                <a:latin typeface="+mn-lt"/>
              </a:rPr>
              <a:t>Outline</a:t>
            </a:r>
            <a:endParaRPr lang="zh-CN" alt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56524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819954" y="1360594"/>
            <a:ext cx="10186401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 smtClean="0"/>
              <a:t>makes </a:t>
            </a:r>
            <a:r>
              <a:rPr lang="en-US" altLang="zh-CN" sz="2800" dirty="0"/>
              <a:t>the representations smaller and more </a:t>
            </a:r>
            <a:r>
              <a:rPr lang="en-US" altLang="zh-CN" sz="2800" dirty="0" smtClean="0"/>
              <a:t>manageable;</a:t>
            </a:r>
            <a:endParaRPr lang="en-US" altLang="zh-CN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 smtClean="0"/>
              <a:t>operates </a:t>
            </a:r>
            <a:r>
              <a:rPr lang="en-US" altLang="zh-CN" sz="2800" dirty="0"/>
              <a:t>over each activation map </a:t>
            </a:r>
            <a:r>
              <a:rPr lang="en-US" altLang="zh-CN" sz="2800" dirty="0" smtClean="0"/>
              <a:t>independently;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dirty="0" smtClean="0"/>
              <a:t>max pooling, average pooling,...,</a:t>
            </a:r>
          </a:p>
          <a:p>
            <a:pPr marL="457200" indent="-457200">
              <a:buFontTx/>
              <a:buChar char="-"/>
            </a:pPr>
            <a:endParaRPr lang="zh-CN" altLang="en-US" sz="28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0975" y="3103927"/>
            <a:ext cx="5514286" cy="3607228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629651" y="376283"/>
            <a:ext cx="323543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400" b="0" i="0" u="none" strike="noStrike" baseline="0" dirty="0" smtClean="0"/>
              <a:t>Pooling Layer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171984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643474" y="1413976"/>
            <a:ext cx="2115900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000" dirty="0" smtClean="0"/>
              <a:t>Max pooling</a:t>
            </a:r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1890595" y="2032681"/>
            <a:ext cx="235058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/>
              <a:t>Single depth slice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5117205" y="3292630"/>
            <a:ext cx="3232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max pool with 2x2 filters</a:t>
            </a:r>
          </a:p>
          <a:p>
            <a:r>
              <a:rPr lang="en-US" altLang="zh-CN" dirty="0"/>
              <a:t>and stride 2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323" y="2607791"/>
            <a:ext cx="3714286" cy="381904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9605" y="3615795"/>
            <a:ext cx="1514286" cy="1495238"/>
          </a:xfrm>
          <a:prstGeom prst="rect">
            <a:avLst/>
          </a:prstGeom>
        </p:spPr>
      </p:pic>
      <p:cxnSp>
        <p:nvCxnSpPr>
          <p:cNvPr id="8" name="直接箭头连接符 7"/>
          <p:cNvCxnSpPr/>
          <p:nvPr/>
        </p:nvCxnSpPr>
        <p:spPr>
          <a:xfrm flipV="1">
            <a:off x="5256824" y="4192124"/>
            <a:ext cx="2408350" cy="1287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629651" y="376283"/>
            <a:ext cx="323543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400" b="0" i="0" u="none" strike="noStrike" baseline="0" dirty="0" smtClean="0"/>
              <a:t>Pooling Layer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211948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658" y="1468073"/>
            <a:ext cx="6856433" cy="425322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629651" y="376283"/>
            <a:ext cx="323543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400" b="0" i="0" u="none" strike="noStrike" baseline="0" dirty="0" smtClean="0"/>
              <a:t>Pooling Layer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572191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7941972" y="1717640"/>
            <a:ext cx="321538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</a:rPr>
              <a:t>Common settings</a:t>
            </a:r>
            <a:r>
              <a:rPr lang="en-US" altLang="zh-CN" sz="2400" dirty="0" smtClean="0">
                <a:solidFill>
                  <a:srgbClr val="FF0000"/>
                </a:solidFill>
              </a:rPr>
              <a:t>:</a:t>
            </a:r>
          </a:p>
          <a:p>
            <a:endParaRPr lang="en-US" altLang="zh-CN" sz="2400" dirty="0">
              <a:solidFill>
                <a:srgbClr val="FF0000"/>
              </a:solidFill>
            </a:endParaRPr>
          </a:p>
          <a:p>
            <a:r>
              <a:rPr lang="en-US" altLang="zh-CN" sz="2400" dirty="0">
                <a:solidFill>
                  <a:srgbClr val="FF0000"/>
                </a:solidFill>
              </a:rPr>
              <a:t>F = 2, S = 2</a:t>
            </a:r>
          </a:p>
          <a:p>
            <a:r>
              <a:rPr lang="en-US" altLang="zh-CN" sz="2400" dirty="0">
                <a:solidFill>
                  <a:srgbClr val="FF0000"/>
                </a:solidFill>
              </a:rPr>
              <a:t>F = 3, S = 2</a:t>
            </a:r>
            <a:endParaRPr lang="zh-CN" altLang="en-US" sz="24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658" y="1468073"/>
            <a:ext cx="6856433" cy="4186108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629651" y="376283"/>
            <a:ext cx="323543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400" b="0" i="0" u="none" strike="noStrike" baseline="0" dirty="0" smtClean="0"/>
              <a:t>Pooling Layer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787163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560" y="10773"/>
            <a:ext cx="11705439" cy="6840581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0284903" y="6098796"/>
            <a:ext cx="1907097" cy="7525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6783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228" y="10773"/>
            <a:ext cx="11755772" cy="6840581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0284903" y="6098796"/>
            <a:ext cx="1907097" cy="7525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992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710736" y="254254"/>
            <a:ext cx="747916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400" dirty="0"/>
              <a:t>Fully Connected Layer (FC layer)</a:t>
            </a:r>
            <a:endParaRPr lang="zh-CN" altLang="en-US" sz="3200" dirty="0"/>
          </a:p>
        </p:txBody>
      </p:sp>
      <p:sp>
        <p:nvSpPr>
          <p:cNvPr id="3" name="矩形 2"/>
          <p:cNvSpPr/>
          <p:nvPr/>
        </p:nvSpPr>
        <p:spPr>
          <a:xfrm>
            <a:off x="813767" y="1184734"/>
            <a:ext cx="951748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 smtClean="0"/>
              <a:t>Contains </a:t>
            </a:r>
            <a:r>
              <a:rPr lang="en-US" altLang="zh-CN" sz="2400" dirty="0"/>
              <a:t>neurons that connect to the entire input volume, as in ordinary </a:t>
            </a:r>
            <a:r>
              <a:rPr lang="en-US" altLang="zh-CN" sz="2400" dirty="0" smtClean="0"/>
              <a:t>Neural Networks</a:t>
            </a:r>
            <a:endParaRPr lang="zh-CN" altLang="en-US" sz="24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0886" y="2381812"/>
            <a:ext cx="7371428" cy="3523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811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1655425" y="2023222"/>
            <a:ext cx="9149595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3000" dirty="0" smtClean="0">
                <a:solidFill>
                  <a:schemeClr val="bg1">
                    <a:lumMod val="85000"/>
                  </a:schemeClr>
                </a:solidFill>
              </a:rPr>
              <a:t>A brief introduction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3000" dirty="0" smtClean="0">
              <a:solidFill>
                <a:schemeClr val="bg1">
                  <a:lumMod val="8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3000" dirty="0" smtClean="0">
                <a:solidFill>
                  <a:schemeClr val="bg1">
                    <a:lumMod val="85000"/>
                  </a:schemeClr>
                </a:solidFill>
              </a:rPr>
              <a:t>Convolution layer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3000" dirty="0" smtClean="0">
              <a:solidFill>
                <a:schemeClr val="bg1">
                  <a:lumMod val="8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3000" dirty="0" smtClean="0">
                <a:solidFill>
                  <a:schemeClr val="bg1">
                    <a:lumMod val="85000"/>
                  </a:schemeClr>
                </a:solidFill>
              </a:rPr>
              <a:t>Pooling layer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3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3000" b="1" dirty="0" smtClean="0"/>
              <a:t>Backward prop in CNN</a:t>
            </a:r>
            <a:endParaRPr lang="en-US" altLang="zh-CN" sz="3000" b="1" dirty="0"/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CN" dirty="0">
                <a:solidFill>
                  <a:srgbClr val="000000"/>
                </a:solidFill>
                <a:latin typeface="Calibri" panose="020F0502020204030204" pitchFamily="34" charset="0"/>
              </a:rPr>
              <a:t>Section </a:t>
            </a:r>
            <a:r>
              <a:rPr lang="en-US" altLang="zh-CN" dirty="0" smtClean="0">
                <a:solidFill>
                  <a:srgbClr val="000000"/>
                </a:solidFill>
                <a:latin typeface="Calibri" panose="020F0502020204030204" pitchFamily="34" charset="0"/>
              </a:rPr>
              <a:t>2-DCNN: </a:t>
            </a:r>
            <a:r>
              <a:rPr lang="en-US" altLang="zh-CN" dirty="0" smtClean="0">
                <a:latin typeface="+mn-lt"/>
              </a:rPr>
              <a:t>Outline</a:t>
            </a:r>
            <a:endParaRPr lang="zh-CN" alt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14587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\small&#10;\[ \frac{1}{9} &#10;\]&#10;\end{document}&#10;"/>
  <p:tag name="EXTERNALNAME" val="txp_fig"/>
  <p:tag name="BLEND" val="False"/>
  <p:tag name="TRANSPARENT" val="True"/>
  <p:tag name="KEEPFILES" val="False"/>
  <p:tag name="DEBUGPAUSE" val="False"/>
  <p:tag name="RESOLUTION" val="300"/>
  <p:tag name="TIMEOUT" val="15"/>
  <p:tag name="BITMAPFORMAT" val="bmpmono"/>
  <p:tag name="DEBUGINTERACTIVE" val="True"/>
  <p:tag name="ORIGWIDTH" val="12"/>
  <p:tag name="PICTUREFILESIZE" val="1262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3751</TotalTime>
  <Words>9645</Words>
  <Application>Microsoft Office PowerPoint</Application>
  <PresentationFormat>自定义</PresentationFormat>
  <Paragraphs>2189</Paragraphs>
  <Slides>186</Slides>
  <Notes>4</Notes>
  <HiddenSlides>3</HiddenSlides>
  <MMClips>0</MMClips>
  <ScaleCrop>false</ScaleCrop>
  <HeadingPairs>
    <vt:vector size="6" baseType="variant"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186</vt:i4>
      </vt:variant>
    </vt:vector>
  </HeadingPairs>
  <TitlesOfParts>
    <vt:vector size="188" baseType="lpstr">
      <vt:lpstr>Office 主题​​</vt:lpstr>
      <vt:lpstr>Equation</vt:lpstr>
      <vt:lpstr>PowerPoint 演示文稿</vt:lpstr>
      <vt:lpstr>Review: L13- Image features and categorization</vt:lpstr>
      <vt:lpstr>Review: L14-Object Detection</vt:lpstr>
      <vt:lpstr>Review: L14-Object Detection</vt:lpstr>
      <vt:lpstr>PowerPoint 演示文稿</vt:lpstr>
      <vt:lpstr>PowerPoint 演示文稿</vt:lpstr>
      <vt:lpstr>PowerPoint 演示文稿</vt:lpstr>
      <vt:lpstr>Perceptron</vt:lpstr>
      <vt:lpstr>PowerPoint 演示文稿</vt:lpstr>
      <vt:lpstr>Neural Networks (NN) - Composition</vt:lpstr>
      <vt:lpstr>Neural Networks - Composition</vt:lpstr>
      <vt:lpstr>Neural Networks-Composition</vt:lpstr>
      <vt:lpstr>Activation function</vt:lpstr>
      <vt:lpstr>Activation function</vt:lpstr>
      <vt:lpstr>Activation function</vt:lpstr>
      <vt:lpstr>Activation function</vt:lpstr>
      <vt:lpstr>PowerPoint 演示文稿</vt:lpstr>
      <vt:lpstr>Fully Connect Feedforward NN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Section 2-DCNN: Outline</vt:lpstr>
      <vt:lpstr>Section 2-DCNN: Outline</vt:lpstr>
      <vt:lpstr>Convolutional networks</vt:lpstr>
      <vt:lpstr>PowerPoint 演示文稿</vt:lpstr>
      <vt:lpstr>PowerPoint 演示文稿</vt:lpstr>
      <vt:lpstr>PowerPoint 演示文稿</vt:lpstr>
      <vt:lpstr>Motivation</vt:lpstr>
      <vt:lpstr>PowerPoint 演示文稿</vt:lpstr>
      <vt:lpstr>PowerPoint 演示文稿</vt:lpstr>
      <vt:lpstr>Motivation</vt:lpstr>
      <vt:lpstr>PowerPoint 演示文稿</vt:lpstr>
      <vt:lpstr>PowerPoint 演示文稿</vt:lpstr>
      <vt:lpstr>PowerPoint 演示文稿</vt:lpstr>
      <vt:lpstr>Section 2-DCNN: Outline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Section 2-DCNN: Outline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Section 2-DCNN: Outline</vt:lpstr>
      <vt:lpstr>PowerPoint 演示文稿</vt:lpstr>
      <vt:lpstr>PowerPoint 演示文稿</vt:lpstr>
      <vt:lpstr>PowerPoint 演示文稿</vt:lpstr>
      <vt:lpstr>PowerPoint 演示文稿</vt:lpstr>
      <vt:lpstr>Section 3:  CNN Architectures</vt:lpstr>
      <vt:lpstr>Section 3-CNN Architectures: Outline</vt:lpstr>
      <vt:lpstr>Review: LeNet-5</vt:lpstr>
      <vt:lpstr>Case Study: AlexNet [Krizhevsky et al. 2012]</vt:lpstr>
      <vt:lpstr>Case Study: AlexNet [Krizhevsky et al. 2012]</vt:lpstr>
      <vt:lpstr>Case Study: AlexNet [Krizhevsky et al. 2012]</vt:lpstr>
      <vt:lpstr>Case Study: AlexNet [Krizhevsky et al. 2012]</vt:lpstr>
      <vt:lpstr>Case Study: AlexNet [Krizhevsky et al. 2012]</vt:lpstr>
      <vt:lpstr>Case Study: AlexNet [Krizhevsky et al. 2012]</vt:lpstr>
      <vt:lpstr>Case Study: AlexNet [Krizhevsky et al. 2012]</vt:lpstr>
      <vt:lpstr>Case Study: AlexNet [Krizhevsky et al. 2012]</vt:lpstr>
      <vt:lpstr>Case Study: AlexNet [Krizhevsky et al. 2012]</vt:lpstr>
      <vt:lpstr>Case Study: AlexNet [Krizhevsky et al. 2012]</vt:lpstr>
      <vt:lpstr>Case Study: AlexNet [Krizhevsky et al. 2012]</vt:lpstr>
      <vt:lpstr>Case Study: AlexNet [Krizhevsky et al. 2012]</vt:lpstr>
      <vt:lpstr>Case Study: AlexNet [Krizhevsky et al. 2012]</vt:lpstr>
      <vt:lpstr>PowerPoint 演示文稿</vt:lpstr>
      <vt:lpstr>ImageNet Large Scale Visual Recognition Challenge (ILSVRC) winners</vt:lpstr>
      <vt:lpstr>ZFNet</vt:lpstr>
      <vt:lpstr>PowerPoint 演示文稿</vt:lpstr>
      <vt:lpstr>Case Study: VGGNet [Simonyan and Zisserman, 2014]</vt:lpstr>
      <vt:lpstr>Case Study: VGGNet [Simonyan and Zisserman, 2014]</vt:lpstr>
      <vt:lpstr>Case Study: VGGNet [Simonyan and Zisserman, 2014]</vt:lpstr>
      <vt:lpstr>Case Study: VGGNet [Simonyan and Zisserman, 2014]</vt:lpstr>
      <vt:lpstr>Case Study: VGGNet [Simonyan and Zisserman, 2014]</vt:lpstr>
      <vt:lpstr>(not counting biases)</vt:lpstr>
      <vt:lpstr>(not counting biases)</vt:lpstr>
      <vt:lpstr>(not counting biases)</vt:lpstr>
      <vt:lpstr>Case Study: VGGNet [Simonyan and Zisserman, 2014]</vt:lpstr>
      <vt:lpstr>PowerPoint 演示文稿</vt:lpstr>
      <vt:lpstr>Case Study: GoogLeNet [Szegedy et al., 2014]</vt:lpstr>
      <vt:lpstr>Case Study: GoogLeNet [Szegedy et al., 2014]</vt:lpstr>
      <vt:lpstr>Case Study: GoogLeNet [Szegedy et al., 2014]</vt:lpstr>
      <vt:lpstr>Case Study: GoogLeNet [Szegedy et al., 2014]</vt:lpstr>
      <vt:lpstr>PowerPoint 演示文稿</vt:lpstr>
      <vt:lpstr>Case Study: ResNet [He et al., 2015]</vt:lpstr>
      <vt:lpstr>Case Study: ResNet [He et al., 2015]</vt:lpstr>
      <vt:lpstr>Case Study: ResNet [He et al., 2015]</vt:lpstr>
      <vt:lpstr>Case Study: ResNet [He et al., 2015]</vt:lpstr>
      <vt:lpstr>Case Study: ResNet [He et al., 2015]</vt:lpstr>
      <vt:lpstr>ImageNet Large Scale Visual Recognition Challenge (ILSVRC) winners</vt:lpstr>
      <vt:lpstr>Comparing complexity...</vt:lpstr>
      <vt:lpstr>Other architectures to know...</vt:lpstr>
      <vt:lpstr>Improving ResNets...</vt:lpstr>
      <vt:lpstr>Improving ResNets...</vt:lpstr>
      <vt:lpstr>Improving ResNets... Aggregated Residual Transformations for Deep</vt:lpstr>
      <vt:lpstr>Improving ResNets... Deep Networks with Stochastic Depth</vt:lpstr>
      <vt:lpstr>Beyond ResNets...</vt:lpstr>
      <vt:lpstr>Beyond ResNets...</vt:lpstr>
      <vt:lpstr>Efficient networks...</vt:lpstr>
      <vt:lpstr>Section3-CNN Architectures: Summary</vt:lpstr>
      <vt:lpstr>PowerPoint 演示文稿</vt:lpstr>
      <vt:lpstr>Object Detection: Impact of Deep Learning</vt:lpstr>
      <vt:lpstr>Object Detection as Regression?</vt:lpstr>
      <vt:lpstr>Each image needs a  different number of outputs!</vt:lpstr>
      <vt:lpstr>Object Detection as Classification: Sliding Window</vt:lpstr>
      <vt:lpstr>Object Detection as Classification: Sliding Window</vt:lpstr>
      <vt:lpstr>Object Detection as Classification: Sliding Window</vt:lpstr>
      <vt:lpstr>Object Detection as Classification: Sliding Window</vt:lpstr>
      <vt:lpstr>Object Detection as Classification: Sliding Window</vt:lpstr>
      <vt:lpstr>Region Proposals</vt:lpstr>
      <vt:lpstr>R-CNN</vt:lpstr>
      <vt:lpstr>R-CNN</vt:lpstr>
      <vt:lpstr>R-CNN</vt:lpstr>
      <vt:lpstr>R-CNN</vt:lpstr>
      <vt:lpstr>R-CNN</vt:lpstr>
      <vt:lpstr>R-CNN</vt:lpstr>
      <vt:lpstr>R-CNN: Problems</vt:lpstr>
      <vt:lpstr>Fast R-CNN</vt:lpstr>
      <vt:lpstr>Fast R-CNN</vt:lpstr>
      <vt:lpstr>Fast R-CNN</vt:lpstr>
      <vt:lpstr>Fast R-CNN</vt:lpstr>
      <vt:lpstr>Fast R-CNN</vt:lpstr>
      <vt:lpstr>Fast R-CNN</vt:lpstr>
      <vt:lpstr>Fast R-CNN  (Training)</vt:lpstr>
      <vt:lpstr>Fast R-CNN  (Training)</vt:lpstr>
      <vt:lpstr>R-CNN vs SPP vs Fast R-CNN</vt:lpstr>
      <vt:lpstr>R-CNN vs SPP vs Fast R-CNN</vt:lpstr>
      <vt:lpstr>Faster R-CNN:</vt:lpstr>
      <vt:lpstr>Faster R-CNN:</vt:lpstr>
      <vt:lpstr>Detection without Proposals: YOLO / SSD</vt:lpstr>
      <vt:lpstr>Detection without Proposals: YOLO / SSD Go from input image to tensor of scores with one big convolutional network!</vt:lpstr>
      <vt:lpstr>Object Detection: Lots of variables ...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杨超</dc:creator>
  <cp:lastModifiedBy>normanz</cp:lastModifiedBy>
  <cp:revision>101</cp:revision>
  <dcterms:created xsi:type="dcterms:W3CDTF">2017-08-09T04:58:13Z</dcterms:created>
  <dcterms:modified xsi:type="dcterms:W3CDTF">2018-10-15T05:46:35Z</dcterms:modified>
</cp:coreProperties>
</file>